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3"/>
  </p:notesMasterIdLst>
  <p:sldIdLst>
    <p:sldId id="256" r:id="rId2"/>
    <p:sldId id="289" r:id="rId3"/>
    <p:sldId id="298" r:id="rId4"/>
    <p:sldId id="257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3" r:id="rId14"/>
    <p:sldId id="287" r:id="rId15"/>
    <p:sldId id="288" r:id="rId16"/>
    <p:sldId id="292" r:id="rId17"/>
    <p:sldId id="266" r:id="rId18"/>
    <p:sldId id="267" r:id="rId19"/>
    <p:sldId id="290" r:id="rId20"/>
    <p:sldId id="294" r:id="rId21"/>
    <p:sldId id="268" r:id="rId22"/>
    <p:sldId id="269" r:id="rId23"/>
    <p:sldId id="270" r:id="rId24"/>
    <p:sldId id="271" r:id="rId25"/>
    <p:sldId id="273" r:id="rId26"/>
    <p:sldId id="29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7" r:id="rId37"/>
    <p:sldId id="283" r:id="rId38"/>
    <p:sldId id="296" r:id="rId39"/>
    <p:sldId id="284" r:id="rId40"/>
    <p:sldId id="295" r:id="rId41"/>
    <p:sldId id="285" r:id="rId4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0952"/>
  </p:normalViewPr>
  <p:slideViewPr>
    <p:cSldViewPr>
      <p:cViewPr varScale="1">
        <p:scale>
          <a:sx n="115" d="100"/>
          <a:sy n="115" d="100"/>
        </p:scale>
        <p:origin x="1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F2A5-7EA7-494C-AE73-DD4C652C211B}" type="datetimeFigureOut">
              <a:t>12.03.2019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9E63-8F34-4B45-B99A-698134162B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3E3AC-E5FB-4962-BFA8-B4868D49EC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E378A-45E5-4EDC-85E8-FBFF94A4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4E3E8-A48F-4D2B-8258-A0723FB2A3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87AC-855B-4B81-9160-0957DBEB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2CB02-A612-48A4-A059-8A071361F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EB156-8540-41A2-9F98-91D39AAE6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583A5-098B-4789-808B-E945BECDE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AF7FC-B23F-474E-BDD4-4934003B2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2A6D3-4C76-4237-AA34-01305FDD53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9E7AA-4D7A-49D3-B844-9F1817F4E1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0B719-6E5C-46DD-AC5A-83DAB6B6B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9284E-3032-4A42-AF97-BA3D90E0B7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7F38BB-D988-41B0-9184-3699F3EC3A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3_StandardeSQL_Tipuri_de_date_Crearea_tabelelo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i/s!AgPvmBEDzTOSwRwk1NPecXWbZpp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1628800"/>
            <a:ext cx="7937624" cy="223224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800" b="0" dirty="0">
                <a:latin typeface="American Typewriter" charset="0"/>
                <a:ea typeface="American Typewriter" charset="0"/>
                <a:cs typeface="American Typewriter" charset="0"/>
              </a:rPr>
              <a:t>SQL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365104"/>
            <a:ext cx="8100392" cy="2232247"/>
          </a:xfrm>
        </p:spPr>
        <p:txBody>
          <a:bodyPr rtlCol="0">
            <a:no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4000" b="1" dirty="0">
                <a:latin typeface="Gabriola" pitchFamily="82" charset="0"/>
                <a:cs typeface="Vani" pitchFamily="34" charset="0"/>
              </a:rPr>
              <a:t>Pre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zentare generală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en-US" sz="4000" b="1" dirty="0" err="1">
                <a:latin typeface="Gabriola" pitchFamily="82" charset="0"/>
                <a:cs typeface="Vani" pitchFamily="34" charset="0"/>
              </a:rPr>
              <a:t>Tipuri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 de date.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Crearea tabelelor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Declararea restricţiilor</a:t>
            </a:r>
            <a:r>
              <a:rPr lang="en-US" sz="4000" b="1" dirty="0">
                <a:latin typeface="Gabriola" pitchFamily="82" charset="0"/>
                <a:cs typeface="Vani" pitchFamily="34" charset="0"/>
              </a:rPr>
              <a:t>. 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Actualizarea tabelelor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Atuuri ale SQL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76400"/>
            <a:ext cx="8352928" cy="472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Independenţa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producător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Portabilitate</a:t>
            </a:r>
            <a:r>
              <a:rPr lang="en-US" sz="2800" dirty="0">
                <a:cs typeface="Times New Roman" pitchFamily="18" charset="0"/>
              </a:rPr>
              <a:t> </a:t>
            </a:r>
            <a:endParaRPr lang="ro-RO" sz="2800" dirty="0"/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Este </a:t>
            </a:r>
            <a:r>
              <a:rPr lang="en-US" sz="2800" dirty="0" err="1">
                <a:cs typeface="Times New Roman" pitchFamily="18" charset="0"/>
              </a:rPr>
              <a:t>standardizat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Ba</a:t>
            </a:r>
            <a:r>
              <a:rPr lang="en-US" sz="2800" dirty="0" err="1">
                <a:cs typeface="Times New Roman" pitchFamily="18" charset="0"/>
              </a:rPr>
              <a:t>za</a:t>
            </a:r>
            <a:r>
              <a:rPr lang="ro-RO" sz="2800" dirty="0"/>
              <a:t>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modelul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relaţional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L</a:t>
            </a:r>
            <a:r>
              <a:rPr lang="en-US" sz="2800" dirty="0" err="1">
                <a:cs typeface="Times New Roman" pitchFamily="18" charset="0"/>
              </a:rPr>
              <a:t>imbaj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nivel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înalt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R</a:t>
            </a:r>
            <a:r>
              <a:rPr lang="en-US" sz="2800" dirty="0" err="1">
                <a:cs typeface="Times New Roman" pitchFamily="18" charset="0"/>
              </a:rPr>
              <a:t>ăspunsuri</a:t>
            </a:r>
            <a:r>
              <a:rPr lang="en-US" sz="2800" dirty="0">
                <a:cs typeface="Times New Roman" pitchFamily="18" charset="0"/>
              </a:rPr>
              <a:t> la </a:t>
            </a:r>
            <a:r>
              <a:rPr lang="en-US" sz="2800" dirty="0" err="1">
                <a:cs typeface="Times New Roman" pitchFamily="18" charset="0"/>
              </a:rPr>
              <a:t>înterogări</a:t>
            </a:r>
            <a:r>
              <a:rPr lang="en-US" sz="2800" dirty="0">
                <a:cs typeface="Times New Roman" pitchFamily="18" charset="0"/>
              </a:rPr>
              <a:t> simple, ad-hoc</a:t>
            </a:r>
          </a:p>
          <a:p>
            <a:pPr algn="just">
              <a:lnSpc>
                <a:spcPct val="90000"/>
              </a:lnSpc>
            </a:pPr>
            <a:r>
              <a:rPr lang="ro-RO" sz="2800" dirty="0"/>
              <a:t>Su</a:t>
            </a:r>
            <a:r>
              <a:rPr lang="en-US" sz="2800" dirty="0">
                <a:cs typeface="Times New Roman" pitchFamily="18" charset="0"/>
              </a:rPr>
              <a:t>port </a:t>
            </a:r>
            <a:r>
              <a:rPr lang="en-US" sz="2800" dirty="0" err="1">
                <a:cs typeface="Times New Roman" pitchFamily="18" charset="0"/>
              </a:rPr>
              <a:t>programatic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accesul</a:t>
            </a:r>
            <a:r>
              <a:rPr lang="en-US" sz="2800" dirty="0">
                <a:cs typeface="Times New Roman" pitchFamily="18" charset="0"/>
              </a:rPr>
              <a:t> la BD</a:t>
            </a: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multiple </a:t>
            </a:r>
            <a:r>
              <a:rPr lang="en-US" sz="2800" dirty="0" err="1">
                <a:cs typeface="Times New Roman" pitchFamily="18" charset="0"/>
              </a:rPr>
              <a:t>imagini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asupra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datelor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bazei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Permite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definirea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dinamică</a:t>
            </a:r>
            <a:r>
              <a:rPr lang="en-US" sz="2800" dirty="0">
                <a:cs typeface="Times New Roman" pitchFamily="18" charset="0"/>
              </a:rPr>
              <a:t> a </a:t>
            </a:r>
            <a:r>
              <a:rPr lang="en-US" sz="2800" dirty="0" err="1">
                <a:cs typeface="Times New Roman" pitchFamily="18" charset="0"/>
              </a:rPr>
              <a:t>datelor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o-RO" sz="2800" dirty="0"/>
              <a:t>S</a:t>
            </a:r>
            <a:r>
              <a:rPr lang="en-US" sz="2800" dirty="0" err="1">
                <a:cs typeface="Times New Roman" pitchFamily="18" charset="0"/>
              </a:rPr>
              <a:t>uport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pentru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arhitecturi</a:t>
            </a:r>
            <a:r>
              <a:rPr lang="en-US" sz="2800" dirty="0">
                <a:cs typeface="Times New Roman" pitchFamily="18" charset="0"/>
              </a:rPr>
              <a:t> client-server</a:t>
            </a:r>
          </a:p>
          <a:p>
            <a:pPr algn="just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738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Comenzi SQL</a:t>
            </a:r>
            <a:endParaRPr lang="en-US" dirty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14375" y="1143000"/>
          <a:ext cx="8120063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hoto Editor Photo" r:id="rId3" imgW="6314286" imgH="5028571" progId="">
                  <p:embed/>
                </p:oleObj>
              </mc:Choice>
              <mc:Fallback>
                <p:oleObj name="Photo Editor Photo" r:id="rId3" imgW="6314286" imgH="5028571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8120063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Câteva tipuri de date SQL</a:t>
            </a:r>
            <a:endParaRPr lang="en-US" dirty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496944" cy="558924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SMALLINT: </a:t>
            </a:r>
            <a:r>
              <a:rPr lang="ro-RO" sz="2800" dirty="0">
                <a:cs typeface="Times New Roman" pitchFamily="18" charset="0"/>
              </a:rPr>
              <a:t>numere întregi de lungime redusă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INTEGER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INT: </a:t>
            </a:r>
            <a:r>
              <a:rPr lang="en-US" sz="2800" dirty="0" err="1">
                <a:cs typeface="Times New Roman" pitchFamily="18" charset="0"/>
              </a:rPr>
              <a:t>întregi</a:t>
            </a:r>
            <a:r>
              <a:rPr lang="en-US" sz="2800" dirty="0">
                <a:cs typeface="Times New Roman" pitchFamily="18" charset="0"/>
              </a:rPr>
              <a:t> (9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, 32 </a:t>
            </a:r>
            <a:r>
              <a:rPr lang="en-US" sz="2800" dirty="0" err="1">
                <a:cs typeface="Times New Roman" pitchFamily="18" charset="0"/>
              </a:rPr>
              <a:t>biţi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BIGINT: </a:t>
            </a:r>
            <a:r>
              <a:rPr lang="en-US" sz="2800" dirty="0" err="1">
                <a:cs typeface="Times New Roman" pitchFamily="18" charset="0"/>
              </a:rPr>
              <a:t>numere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>
                <a:cs typeface="Times New Roman" pitchFamily="18" charset="0"/>
              </a:rPr>
              <a:t>întregi mari</a:t>
            </a:r>
            <a:endParaRPr lang="en-US" sz="2800" dirty="0">
              <a:cs typeface="Times New Roman" pitchFamily="18" charset="0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NUMERIC(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DECIMAL(</a:t>
            </a:r>
            <a:r>
              <a:rPr lang="en-US" sz="2800" i="1" dirty="0" err="1">
                <a:cs typeface="Times New Roman" pitchFamily="18" charset="0"/>
              </a:rPr>
              <a:t>p</a:t>
            </a:r>
            <a:r>
              <a:rPr lang="en-US" sz="2800" dirty="0" err="1">
                <a:cs typeface="Times New Roman" pitchFamily="18" charset="0"/>
              </a:rPr>
              <a:t>,</a:t>
            </a:r>
            <a:r>
              <a:rPr lang="en-US" sz="2800" i="1" dirty="0" err="1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FLOAT: </a:t>
            </a:r>
            <a:r>
              <a:rPr lang="en-US" sz="2800" dirty="0" err="1">
                <a:cs typeface="Times New Roman" pitchFamily="18" charset="0"/>
              </a:rPr>
              <a:t>virgulă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mobilă</a:t>
            </a:r>
            <a:r>
              <a:rPr lang="en-US" sz="2800" dirty="0">
                <a:cs typeface="Times New Roman" pitchFamily="18" charset="0"/>
              </a:rPr>
              <a:t> (20 </a:t>
            </a:r>
            <a:r>
              <a:rPr lang="en-US" sz="2800" dirty="0" err="1">
                <a:cs typeface="Times New Roman" pitchFamily="18" charset="0"/>
              </a:rPr>
              <a:t>poziţii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ptr</a:t>
            </a:r>
            <a:r>
              <a:rPr lang="en-US" sz="2800" dirty="0">
                <a:cs typeface="Times New Roman" pitchFamily="18" charset="0"/>
              </a:rPr>
              <a:t>. </a:t>
            </a:r>
            <a:r>
              <a:rPr lang="en-US" sz="2800" dirty="0" err="1">
                <a:cs typeface="Times New Roman" pitchFamily="18" charset="0"/>
              </a:rPr>
              <a:t>mantisă</a:t>
            </a:r>
            <a:r>
              <a:rPr lang="en-US" sz="2800" dirty="0">
                <a:cs typeface="Times New Roman" pitchFamily="18" charset="0"/>
              </a:rPr>
              <a:t>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CHARACTER(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): (max. 240),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VARCHAR(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CHAR VARYING(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ro-RO" sz="2800" dirty="0"/>
              <a:t>: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şir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caractere</a:t>
            </a:r>
            <a:r>
              <a:rPr lang="en-US" sz="2800" dirty="0">
                <a:cs typeface="Times New Roman" pitchFamily="18" charset="0"/>
              </a:rPr>
              <a:t> de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lungime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variabilă</a:t>
            </a:r>
            <a:r>
              <a:rPr lang="en-US" sz="2800" dirty="0">
                <a:cs typeface="Times New Roman" pitchFamily="18" charset="0"/>
              </a:rPr>
              <a:t> (max. 254),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DATE: </a:t>
            </a:r>
            <a:r>
              <a:rPr lang="en-US" sz="2800" dirty="0" err="1">
                <a:cs typeface="Times New Roman" pitchFamily="18" charset="0"/>
              </a:rPr>
              <a:t>dată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calendaristică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TIME: </a:t>
            </a:r>
            <a:r>
              <a:rPr lang="en-US" sz="2800" dirty="0" err="1">
                <a:cs typeface="Times New Roman" pitchFamily="18" charset="0"/>
              </a:rPr>
              <a:t>ora</a:t>
            </a:r>
            <a:r>
              <a:rPr lang="en-US" sz="2800" dirty="0">
                <a:cs typeface="Times New Roman" pitchFamily="18" charset="0"/>
              </a:rPr>
              <a:t> etc.,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TIMESTAMP: an, </a:t>
            </a:r>
            <a:r>
              <a:rPr lang="en-US" sz="2800" dirty="0" err="1">
                <a:cs typeface="Times New Roman" pitchFamily="18" charset="0"/>
              </a:rPr>
              <a:t>lună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zi</a:t>
            </a:r>
            <a:r>
              <a:rPr lang="en-US" sz="2800" dirty="0">
                <a:cs typeface="Times New Roman" pitchFamily="18" charset="0"/>
              </a:rPr>
              <a:t>, or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minutul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secund</a:t>
            </a:r>
            <a:r>
              <a:rPr lang="ro-RO" sz="2800" dirty="0"/>
              <a:t>ă</a:t>
            </a:r>
            <a:r>
              <a:rPr lang="en-US" sz="2800" dirty="0">
                <a:cs typeface="Times New Roman" pitchFamily="18" charset="0"/>
              </a:rPr>
              <a:t>, plus o </a:t>
            </a:r>
            <a:r>
              <a:rPr lang="en-US" sz="2800" dirty="0" err="1">
                <a:cs typeface="Times New Roman" pitchFamily="18" charset="0"/>
              </a:rPr>
              <a:t>fracţiune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ro-RO" sz="2800" dirty="0"/>
              <a:t>de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secundă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o-RO" sz="2800" dirty="0">
                <a:cs typeface="Times New Roman" pitchFamily="18" charset="0"/>
              </a:rPr>
              <a:t>INTERVAL </a:t>
            </a:r>
            <a:r>
              <a:rPr lang="en-US" sz="2800" dirty="0" err="1">
                <a:cs typeface="Times New Roman" pitchFamily="18" charset="0"/>
              </a:rPr>
              <a:t>dintre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dou</a:t>
            </a:r>
            <a:r>
              <a:rPr lang="ro-RO" sz="2800" dirty="0">
                <a:cs typeface="Times New Roman" pitchFamily="18" charset="0"/>
              </a:rPr>
              <a:t>ă date</a:t>
            </a:r>
            <a:r>
              <a:rPr lang="en-US" sz="2800" dirty="0">
                <a:cs typeface="Times New Roman" pitchFamily="18" charset="0"/>
              </a:rPr>
              <a:t>/</a:t>
            </a:r>
            <a:r>
              <a:rPr lang="en-US" sz="2800" dirty="0" err="1">
                <a:cs typeface="Times New Roman" pitchFamily="18" charset="0"/>
              </a:rPr>
              <a:t>momente</a:t>
            </a:r>
            <a:endParaRPr lang="ro-RO" sz="2800" dirty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în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960901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Tipuri de date numerice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12" y="960931"/>
          <a:ext cx="9144000" cy="58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 </a:t>
                      </a:r>
                      <a:r>
                        <a:rPr lang="ro-RO" dirty="0"/>
                        <a:t>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Descriere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valori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mici</a:t>
                      </a:r>
                      <a:r>
                        <a:rPr lang="ro-RO" dirty="0"/>
                        <a:t> dimensiuni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-32768 la +32767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96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baseline="0" dirty="0"/>
                        <a:t>Întregi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-2147483648 la +2147483647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</a:t>
                      </a:r>
                      <a:r>
                        <a:rPr lang="en-US" dirty="0" err="1"/>
                        <a:t>ntregi</a:t>
                      </a:r>
                      <a:r>
                        <a:rPr lang="en-US" dirty="0"/>
                        <a:t> de m</a:t>
                      </a:r>
                      <a:r>
                        <a:rPr lang="ro-RO" dirty="0"/>
                        <a:t>ar</a:t>
                      </a:r>
                      <a:r>
                        <a:rPr lang="en-US" dirty="0" err="1"/>
                        <a:t>i</a:t>
                      </a:r>
                      <a:r>
                        <a:rPr lang="ro-RO" dirty="0"/>
                        <a:t> dimensiuni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 la -9223372036854775808 la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Gill Sans M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Gill Sans M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131072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întreagă</a:t>
                      </a:r>
                      <a:r>
                        <a:rPr lang="en-US" dirty="0"/>
                        <a:t>; </a:t>
                      </a:r>
                      <a:r>
                        <a:rPr lang="ro-RO" dirty="0"/>
                        <a:t>până</a:t>
                      </a:r>
                      <a:r>
                        <a:rPr lang="ro-RO" baseline="0" dirty="0"/>
                        <a:t> la</a:t>
                      </a:r>
                      <a:r>
                        <a:rPr lang="en-US" dirty="0"/>
                        <a:t> 16383 </a:t>
                      </a:r>
                      <a:r>
                        <a:rPr lang="ro-RO" dirty="0"/>
                        <a:t>cifre</a:t>
                      </a:r>
                      <a:r>
                        <a:rPr lang="ro-RO" baseline="0" dirty="0"/>
                        <a:t> pentru partea 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ră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</a:t>
                      </a:r>
                      <a:r>
                        <a:rPr lang="en-US" dirty="0"/>
                        <a:t>6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568">
                <a:tc>
                  <a:txBody>
                    <a:bodyPr/>
                    <a:lstStyle/>
                    <a:p>
                      <a:r>
                        <a:rPr lang="en-US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cu parte întreagă şi parte frac</a:t>
                      </a:r>
                      <a:r>
                        <a:rPr lang="ro-RO" dirty="0">
                          <a:latin typeface="+mn-lt"/>
                        </a:rPr>
                        <a:t>ţionară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Precizie de 15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cifre </a:t>
                      </a:r>
                      <a:r>
                        <a:rPr lang="ro-RO" baseline="0" dirty="0"/>
                        <a:t>frac</a:t>
                      </a:r>
                      <a:r>
                        <a:rPr lang="ro-RO" baseline="0" dirty="0">
                          <a:latin typeface="+mn-lt"/>
                        </a:rPr>
                        <a:t>ţiona</a:t>
                      </a:r>
                      <a:r>
                        <a:rPr lang="ro-RO" baseline="0" dirty="0"/>
                        <a:t>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Numere întregi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 </a:t>
                      </a:r>
                      <a:r>
                        <a:rPr lang="en-US" dirty="0"/>
                        <a:t>2147483647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9775">
                <a:tc>
                  <a:txBody>
                    <a:bodyPr/>
                    <a:lstStyle/>
                    <a:p>
                      <a:r>
                        <a:rPr lang="en-US"/>
                        <a:t>bigserial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Numere întregi mari</a:t>
                      </a:r>
                      <a:r>
                        <a:rPr lang="ro-RO" baseline="0" dirty="0"/>
                        <a:t> </a:t>
                      </a:r>
                      <a:r>
                        <a:rPr lang="en-US" dirty="0" err="1"/>
                        <a:t>autoincremen</a:t>
                      </a:r>
                      <a:r>
                        <a:rPr lang="ro-RO" dirty="0"/>
                        <a:t>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 la </a:t>
                      </a:r>
                      <a:r>
                        <a:rPr lang="en-US" dirty="0"/>
                        <a:t>1 </a:t>
                      </a:r>
                      <a:r>
                        <a:rPr lang="ro-RO" dirty="0"/>
                        <a:t>la</a:t>
                      </a:r>
                      <a:r>
                        <a:rPr lang="en-US" dirty="0"/>
                        <a:t> 9223372036854775807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Alte tipuri de date în PostgreSQL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96" y="972736"/>
          <a:ext cx="9071993" cy="584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ro-RO" dirty="0"/>
                        <a:t>Tip de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</a:t>
                      </a:r>
                      <a:r>
                        <a:rPr lang="ro-RO" dirty="0"/>
                        <a:t>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Valori</a:t>
                      </a:r>
                      <a:r>
                        <a:rPr lang="ro-RO" baseline="0" dirty="0"/>
                        <a:t> logice </a:t>
                      </a:r>
                      <a:r>
                        <a:rPr lang="en-US" dirty="0"/>
                        <a:t>(true/false)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r>
                        <a:rPr lang="en-US" dirty="0"/>
                        <a:t>character varying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en-US"/>
                        <a:t>character [ (n)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fixă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(year, month, day)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interval [ fields ] [ (p)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Interval de timp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Mărimi</a:t>
                      </a:r>
                      <a:r>
                        <a:rPr lang="ro-RO" baseline="0" dirty="0"/>
                        <a:t> monetare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Ş</a:t>
                      </a:r>
                      <a:r>
                        <a:rPr lang="ro-RO" dirty="0"/>
                        <a:t>ir de caractere de lungime</a:t>
                      </a:r>
                      <a:r>
                        <a:rPr lang="ro-RO" baseline="0" dirty="0"/>
                        <a:t> variabilă nelimitată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r>
                        <a:rPr lang="en-US" dirty="0"/>
                        <a:t>time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Ora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zona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timestamp [ (p) ] [ without time zone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</a:t>
                      </a:r>
                      <a:r>
                        <a:rPr lang="en-US" dirty="0"/>
                        <a:t> (</a:t>
                      </a:r>
                      <a:r>
                        <a:rPr lang="ro-RO" dirty="0"/>
                        <a:t>fără</a:t>
                      </a:r>
                      <a:r>
                        <a:rPr lang="ro-RO" baseline="0" dirty="0"/>
                        <a:t> zonă temporală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en-US" dirty="0"/>
                        <a:t>timestamp [ (p) ] with 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Dată calendaristică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 şi oră din zi, inclusiv</a:t>
                      </a:r>
                      <a:r>
                        <a:rPr lang="en-US" dirty="0"/>
                        <a:t> </a:t>
                      </a:r>
                      <a:r>
                        <a:rPr lang="ro-RO" baseline="0" dirty="0"/>
                        <a:t>zonă temporală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 err="1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42831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91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DEFAULT </a:t>
            </a:r>
            <a:r>
              <a:rPr lang="en-US" sz="2800" dirty="0" err="1">
                <a:latin typeface="Consolas"/>
                <a:cs typeface="Consolas"/>
              </a:rPr>
              <a:t>CURRENT_DATE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NUMERIC(6) DEFAULT 1001,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VARCHAR</a:t>
            </a:r>
            <a:r>
              <a:rPr lang="en-US" sz="2800" dirty="0">
                <a:latin typeface="Consolas"/>
                <a:cs typeface="Consolas"/>
              </a:rPr>
              <a:t>(50) 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) </a:t>
            </a:r>
          </a:p>
          <a:p>
            <a:pPr algn="just"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alori nenule</a:t>
            </a:r>
            <a:endParaRPr lang="en-US" dirty="0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2132856"/>
            <a:ext cx="7753672" cy="3997424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CREATE TABLE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NUMERIC(8)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CURRENT_DATE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CodCl</a:t>
            </a:r>
            <a:r>
              <a:rPr lang="en-US" sz="2800" dirty="0">
                <a:latin typeface="Consolas"/>
                <a:cs typeface="Consolas"/>
              </a:rPr>
              <a:t> NUMERIC (6) </a:t>
            </a:r>
            <a:endParaRPr lang="ro-RO" sz="28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</a:t>
            </a:r>
            <a:r>
              <a:rPr lang="en-US" sz="2800" dirty="0">
                <a:latin typeface="Consolas"/>
                <a:cs typeface="Consolas"/>
              </a:rPr>
              <a:t>	DEFAULT 1001 </a:t>
            </a:r>
            <a:r>
              <a:rPr lang="en-US" sz="2800" b="1" dirty="0">
                <a:latin typeface="Consolas"/>
                <a:cs typeface="Consolas"/>
              </a:rPr>
              <a:t>NOT NULL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Obs</a:t>
            </a:r>
            <a:r>
              <a:rPr lang="en-US" sz="2800" dirty="0">
                <a:latin typeface="Consolas"/>
                <a:cs typeface="Consolas"/>
              </a:rPr>
              <a:t> VARCHAR(50)</a:t>
            </a:r>
          </a:p>
          <a:p>
            <a:pPr algn="just"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) </a:t>
            </a:r>
            <a:endParaRPr lang="ro-RO" sz="2800" dirty="0">
              <a:latin typeface="Consolas"/>
              <a:cs typeface="Consolas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564123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341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2204864"/>
            <a:ext cx="8243932" cy="465313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2400" dirty="0">
                <a:hlinkClick r:id="rId3"/>
              </a:rPr>
              <a:t>https://github.com/marinfotache/Baze-de-date-I/blob/master/SQL.%20Dialecte%20DB2-%20Oracle-%20PostgreSQL%20si%20SQL%20Server/SQL2009_Cap03_StandardeSQL_Tipuri_de_date_Crearea_tabelelor.pdf</a:t>
            </a: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79588306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04026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620000" cy="4648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facturi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DataFact DATE DEFAULT CURRENT_DATE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CodCl NUMERIC(6) DEFAULT 1001 NOT NULL,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Obs VARCHAR(50)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)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000">
                <a:latin typeface="Consolas"/>
                <a:cs typeface="Consolas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judete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 CHAR(2) </a:t>
            </a:r>
            <a:r>
              <a:rPr lang="en-US" sz="2400" b="1">
                <a:latin typeface="Consolas"/>
                <a:cs typeface="Consolas"/>
              </a:rPr>
              <a:t>PRIMARY KEY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Judet VARCHAR(25) NOT NULL UNIQUE,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Regiune VARCHAR (15) ) ;</a:t>
            </a:r>
            <a:endParaRPr lang="ro-RO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Cheie primară/unicitate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CodPr NUMERIC(6)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 		</a:t>
            </a:r>
            <a:r>
              <a:rPr lang="en-US" sz="2800" b="1">
                <a:latin typeface="Consolas"/>
                <a:cs typeface="Consolas"/>
              </a:rPr>
              <a:t>PRIMARY KEY</a:t>
            </a:r>
            <a:r>
              <a:rPr lang="en-US" sz="2800">
                <a:latin typeface="Consolas"/>
                <a:cs typeface="Consolas"/>
              </a:rPr>
              <a:t> (NrFact, Linie), </a:t>
            </a:r>
          </a:p>
          <a:p>
            <a:pPr algn="just">
              <a:buFont typeface="Wingdings" pitchFamily="2" charset="2"/>
              <a:buNone/>
            </a:pPr>
            <a:r>
              <a:rPr lang="en-US" sz="2800">
                <a:latin typeface="Consolas"/>
                <a:cs typeface="Consolas"/>
              </a:rPr>
              <a:t>		</a:t>
            </a:r>
            <a:r>
              <a:rPr lang="en-US" sz="2800" b="1">
                <a:latin typeface="Consolas"/>
                <a:cs typeface="Consolas"/>
              </a:rPr>
              <a:t>UNIQUE</a:t>
            </a:r>
            <a:r>
              <a:rPr lang="en-US" sz="2800">
                <a:latin typeface="Consolas"/>
                <a:cs typeface="Consolas"/>
              </a:rPr>
              <a:t> (NrFact, CodPr) ) </a:t>
            </a:r>
          </a:p>
          <a:p>
            <a:pPr algn="just">
              <a:buFont typeface="Wingdings" pitchFamily="2" charset="2"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9144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>
          <a:xfrm>
            <a:off x="1066800" y="1340768"/>
            <a:ext cx="7897688" cy="55172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facturi (NrFact)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REFERENCES  produse (CodPr) </a:t>
            </a:r>
            <a:r>
              <a:rPr lang="en-US" sz="2400">
                <a:latin typeface="Consolas"/>
                <a:cs typeface="Consolas"/>
              </a:rPr>
              <a:t>) 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2885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17412" name="Rectangle 11"/>
          <p:cNvSpPr>
            <a:spLocks noGrp="1" noChangeArrowheads="1"/>
          </p:cNvSpPr>
          <p:nvPr>
            <p:ph idx="1"/>
          </p:nvPr>
        </p:nvSpPr>
        <p:spPr>
          <a:xfrm>
            <a:off x="899592" y="1571625"/>
            <a:ext cx="7787208" cy="52863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NrFact NUMERIC(8)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REFERENCES facturi (NrFact)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CodPr NUMERIC(6) NOT NULL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	</a:t>
            </a:r>
            <a:r>
              <a:rPr lang="en-US" sz="2800" b="1">
                <a:latin typeface="Consolas"/>
                <a:cs typeface="Consolas"/>
              </a:rPr>
              <a:t>REFERENCE produse (CodPr)</a:t>
            </a:r>
            <a:r>
              <a:rPr lang="en-US" sz="28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	UNIQUE (NrFact, CodPr) ) </a:t>
            </a:r>
          </a:p>
          <a:p>
            <a:pPr>
              <a:buFontTx/>
              <a:buNone/>
            </a:pPr>
            <a:endParaRPr lang="en-US" sz="28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referenţiale </a:t>
            </a:r>
            <a:r>
              <a:rPr lang="en-US" dirty="0"/>
              <a:t>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827584" y="1214438"/>
            <a:ext cx="8316416" cy="5643562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Linie SMALLINT NOT NULL,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	PRIMARY KEY (NrFact, Linie),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UNIQUE (NrFact, CodPr),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NrFact REFERENCES facturi (NrFact)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</a:t>
            </a:r>
            <a:r>
              <a:rPr lang="en-US" sz="2400">
                <a:latin typeface="Consolas"/>
                <a:cs typeface="Consolas"/>
              </a:rPr>
              <a:t>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</a:t>
            </a:r>
            <a:r>
              <a:rPr lang="en-US" sz="2400" b="1">
                <a:latin typeface="Consolas"/>
                <a:cs typeface="Consolas"/>
              </a:rPr>
              <a:t>FOREIGN KEY CodPr REFERENCES produse (CodPr)</a:t>
            </a:r>
          </a:p>
          <a:p>
            <a:pPr algn="just">
              <a:buFontTx/>
              <a:buNone/>
            </a:pPr>
            <a:r>
              <a:rPr lang="en-US" sz="2400" b="1">
                <a:latin typeface="Consolas"/>
                <a:cs typeface="Consolas"/>
              </a:rPr>
              <a:t>		ON DELETE RESTRICT ON UPDATE CASCADE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Restricţii</a:t>
            </a:r>
            <a:r>
              <a:rPr lang="ro-RO" dirty="0"/>
              <a:t>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5344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925139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859216" cy="52292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NUMERIC(8) NOT NULL PRIMARY KEY,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CURRENT_DATE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b="1" dirty="0">
                <a:latin typeface="Consolas"/>
                <a:cs typeface="Consolas"/>
              </a:rPr>
              <a:t>CHECK (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&gt;= DATE '20</a:t>
            </a:r>
            <a:r>
              <a:rPr lang="ro-RO" sz="2400" b="1" dirty="0">
                <a:latin typeface="Consolas"/>
                <a:cs typeface="Consolas"/>
              </a:rPr>
              <a:t>11</a:t>
            </a:r>
            <a:r>
              <a:rPr lang="en-US" sz="2400" b="1" dirty="0">
                <a:latin typeface="Consolas"/>
                <a:cs typeface="Consolas"/>
              </a:rPr>
              <a:t>-08-01'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/>
                <a:cs typeface="Consolas"/>
              </a:rPr>
              <a:t>			AND </a:t>
            </a:r>
            <a:r>
              <a:rPr lang="en-US" sz="2400" b="1" dirty="0" err="1">
                <a:latin typeface="Consolas"/>
                <a:cs typeface="Consolas"/>
              </a:rPr>
              <a:t>DataFact</a:t>
            </a:r>
            <a:r>
              <a:rPr lang="en-US" sz="2400" b="1" dirty="0">
                <a:latin typeface="Consolas"/>
                <a:cs typeface="Consolas"/>
              </a:rPr>
              <a:t> &lt;= </a:t>
            </a:r>
            <a:r>
              <a:rPr lang="en-US" sz="2400" b="1" dirty="0" err="1">
                <a:latin typeface="Consolas"/>
                <a:cs typeface="Consolas"/>
              </a:rPr>
              <a:t>DATE'201</a:t>
            </a:r>
            <a:r>
              <a:rPr lang="ro-RO" sz="2400" b="1" dirty="0">
                <a:latin typeface="Consolas"/>
                <a:cs typeface="Consolas"/>
              </a:rPr>
              <a:t>5</a:t>
            </a:r>
            <a:r>
              <a:rPr lang="en-US" sz="2400" b="1" dirty="0">
                <a:latin typeface="Consolas"/>
                <a:cs typeface="Consolas"/>
              </a:rPr>
              <a:t>-12-31'</a:t>
            </a:r>
            <a:r>
              <a:rPr lang="ro-RO" sz="2400" b="1" dirty="0">
                <a:latin typeface="Consolas"/>
                <a:cs typeface="Consolas"/>
              </a:rPr>
              <a:t>)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NUMERIC(6) DEFAULT 1001 NOT NULL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	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DELETE	RESTRICT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ON UPDATE CASCADE,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)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Restricţii utilizator </a:t>
            </a:r>
            <a:r>
              <a:rPr lang="en-US" dirty="0"/>
              <a:t>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620000" cy="5373216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CREATE TABLE LINIIFACT (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NrFact NUMERIC(8)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Linie SMALLINT NOT NULL </a:t>
            </a:r>
            <a:r>
              <a:rPr lang="en-US" sz="2100" b="1">
                <a:latin typeface="Consolas"/>
                <a:cs typeface="Consolas"/>
              </a:rPr>
              <a:t>CHECK (Linie &gt; 0)</a:t>
            </a:r>
            <a:r>
              <a:rPr lang="en-US" sz="2100">
                <a:latin typeface="Consolas"/>
                <a:cs typeface="Consolas"/>
              </a:rPr>
              <a:t>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CodPr NUMERIC(6)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Cantitate NUMERIC(10) NOT NULL,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PretUnit NUMBER (12),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 		PRIMARY KEY (NrFact, Linie), 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UNIQUE (NrFact, CodPr),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NrFact REFERENCES  facturi (NrFact)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CASCADE,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FOREIGN KEY CodPr REFERENCES  produse (CodPr)</a:t>
            </a:r>
          </a:p>
          <a:p>
            <a:pPr algn="just">
              <a:buFontTx/>
              <a:buNone/>
            </a:pPr>
            <a:r>
              <a:rPr lang="en-US" sz="2100">
                <a:latin typeface="Consolas"/>
                <a:cs typeface="Consolas"/>
              </a:rPr>
              <a:t>		ON DELETE RESTRICT ON UPDATE CASCADE )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853815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incasari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liniifact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facturi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produse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persoane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clienti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coduri_postale ;</a:t>
            </a:r>
          </a:p>
          <a:p>
            <a:pPr marL="533400" indent="-533400" algn="just">
              <a:buFontTx/>
              <a:buNone/>
            </a:pPr>
            <a:r>
              <a:rPr lang="en-US" sz="2000">
                <a:latin typeface="Consolas"/>
                <a:cs typeface="Consolas"/>
              </a:rPr>
              <a:t>DROP TABLE judete ;</a:t>
            </a:r>
            <a:endParaRPr lang="ro-RO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10a_Creare (sub) scheme </a:t>
            </a:r>
            <a:r>
              <a:rPr lang="en-US" dirty="0" err="1">
                <a:cs typeface="Avenir Light"/>
              </a:rPr>
              <a:t>si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tabele</a:t>
            </a:r>
            <a:r>
              <a:rPr lang="en-US" dirty="0">
                <a:cs typeface="Avenir Light"/>
              </a:rPr>
              <a:t> PostgreSQL</a:t>
            </a: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3"/>
              </a:rPr>
              <a:t>https://1drv.ms/i/s!AgPvmBEDzTOSwRwk1NPecXWbZpp5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4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10b_(sub)</a:t>
            </a:r>
            <a:r>
              <a:rPr lang="en-US" dirty="0" err="1">
                <a:cs typeface="Avenir Light"/>
              </a:rPr>
              <a:t>scheme_PostgreSQL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https://1drv.ms/i/s!AgPvmBEDzTOSwRwk1NPecXWbZpp5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0257830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(2)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848600" cy="5257800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CREATE TABLE judete (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	CONSTRAINT pk_judete PRIMARY KEY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ck_jud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(jud=LTRIM(UPPER(jud))),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judet VARCHAR(25)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un_judet UNIQUE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nn_judet NOT NULL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CONSTRAINT ck_judet</a:t>
            </a:r>
            <a:endParaRPr lang="ro-RO" sz="2000">
              <a:latin typeface="Consolas"/>
              <a:cs typeface="Consolas"/>
            </a:endParaRP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o-RO" sz="2000">
                <a:latin typeface="Consolas"/>
                <a:cs typeface="Consolas"/>
              </a:rPr>
              <a:t>		</a:t>
            </a:r>
            <a:r>
              <a:rPr lang="en-US" sz="2000">
                <a:latin typeface="Consolas"/>
                <a:cs typeface="Consolas"/>
              </a:rPr>
              <a:t>	CHECK (judet=LTRIM(INITCAP(judet))),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regiune VARCHAR(15)</a:t>
            </a:r>
            <a:r>
              <a:rPr lang="ro-RO" sz="2000">
                <a:latin typeface="Consolas"/>
                <a:cs typeface="Consolas"/>
              </a:rPr>
              <a:t> </a:t>
            </a:r>
            <a:r>
              <a:rPr lang="en-US" sz="2000">
                <a:latin typeface="Consolas"/>
                <a:cs typeface="Consolas"/>
              </a:rPr>
              <a:t>  DEFAULT 'Moldova'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CONSTRAINT ck_regiune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CHECK (regiune IN ('Banat',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 'Transilvania', 'Dobrogea',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        	'Oltenia', 'Muntenia',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			'Moldova'))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61016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0768"/>
            <a:ext cx="7890080" cy="5400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CREATE TABLE coduri_postale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codpost CHAR(6)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	CONSTRAINT pk_cp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ck_codpost</a:t>
            </a:r>
            <a:endParaRPr lang="ro-RO" sz="20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000">
                <a:latin typeface="Consolas"/>
                <a:cs typeface="Consolas"/>
              </a:rPr>
              <a:t>			</a:t>
            </a:r>
            <a:r>
              <a:rPr lang="en-US" sz="2000">
                <a:latin typeface="Consolas"/>
                <a:cs typeface="Consolas"/>
              </a:rPr>
              <a:t>CHECK (codpost=LTRIM(codpost)),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loc VARCHAR(25)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CONSTRAINT nn_loc NOT NULL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	CONSTRAINT ck_loc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			CHECK (loc=LTRIM(INITCAP(loc))),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jud CHAR(2)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DEFAULT 'IS'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    CONSTRAINT fk_cp_jud REFERENCES judete(jud)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0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15144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85875"/>
            <a:ext cx="7977187" cy="5357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CREATE TABLE clienti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codcl NUMBER(6)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pk_clienti PRIMARY KEY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	CONSTRAINT ck_codcl CHECK (codcl &gt; 1000),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dencl VARCHAR (30)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CONSTRAINT ck_dencl CHECK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(SUBSTR(dencl,1,1) = UPPER(SUBSTR(dencl,1,1))),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codfiscal CHAR(9)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CONSTRAINT ck_codfiscal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CHECK (SUBSTR(codfiscal,1,1) = 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	</a:t>
            </a:r>
            <a:r>
              <a:rPr lang="en-US" sz="2200">
                <a:latin typeface="Consolas"/>
                <a:cs typeface="Consolas"/>
              </a:rPr>
              <a:t>UPPER(SUBSTR(codfiscal,1,1))),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adresa VARCHAR(40)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ck_adresa_clienti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		CHECK (SUBSTR(adresa,1,1) =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			UPPER(SUBSTR(adresa,1,1))),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codpost CHAR(6)</a:t>
            </a:r>
            <a:r>
              <a:rPr lang="ro-RO" sz="2200">
                <a:latin typeface="Consolas"/>
                <a:cs typeface="Consolas"/>
              </a:rPr>
              <a:t> </a:t>
            </a:r>
            <a:r>
              <a:rPr lang="en-US" sz="2200">
                <a:latin typeface="Consolas"/>
                <a:cs typeface="Consolas"/>
              </a:rPr>
              <a:t> CONSTRAINT fk_clienti_cp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200">
                <a:latin typeface="Consolas"/>
                <a:cs typeface="Consolas"/>
              </a:rPr>
              <a:t>		</a:t>
            </a:r>
            <a:r>
              <a:rPr lang="en-US" sz="2200">
                <a:latin typeface="Consolas"/>
                <a:cs typeface="Consolas"/>
              </a:rPr>
              <a:t>REFERENCES coduri_postale(codpost),</a:t>
            </a:r>
            <a:endParaRPr lang="ro-RO" sz="22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    telefon VARCHAR2(10)   ) ;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28600"/>
            <a:ext cx="821925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 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(5)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28750"/>
            <a:ext cx="8355905" cy="542925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produse (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pk_produse PRIMARY KEY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ck_codpr CHECK (codpr &gt; 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denpr VARCHAR(30) CONSTRAINT ck_denpr 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CHECK (SUBSTR(denpr,1,1)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	 UPPER(SUBSTR(denpr,1,1))),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um VARCHAR(10),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grupa VARCHAR(15) CHECK (SUBSTR(grupa,1,1) =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			UPPER(SUBSTR(grupa,1,1))),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procTVA NUMBER(2,2) DEFAULT .24</a:t>
            </a:r>
          </a:p>
          <a:p>
            <a:pPr algn="just"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817811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(6)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71625"/>
            <a:ext cx="8316416" cy="5169743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(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NUMBER(8)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pk_facturi</a:t>
            </a:r>
            <a:r>
              <a:rPr lang="en-US" sz="2400" dirty="0">
                <a:latin typeface="Consolas"/>
                <a:cs typeface="Consolas"/>
              </a:rPr>
              <a:t> PRIMARY KEY,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DATE DEFAULT </a:t>
            </a:r>
            <a:r>
              <a:rPr lang="en-US" sz="2400" dirty="0" err="1">
                <a:latin typeface="Consolas"/>
                <a:cs typeface="Consolas"/>
              </a:rPr>
              <a:t>SYSDATE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    CONSTRAINT </a:t>
            </a:r>
            <a:r>
              <a:rPr lang="en-US" sz="2400" dirty="0" err="1">
                <a:latin typeface="Consolas"/>
                <a:cs typeface="Consolas"/>
              </a:rPr>
              <a:t>ck_datafact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CHECK (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&gt;= </a:t>
            </a:r>
            <a:r>
              <a:rPr lang="en-US" sz="2400" dirty="0" err="1">
                <a:latin typeface="Consolas"/>
                <a:cs typeface="Consolas"/>
              </a:rPr>
              <a:t>DATE‘20</a:t>
            </a:r>
            <a:r>
              <a:rPr lang="ro-RO" sz="2400" dirty="0">
                <a:latin typeface="Consolas"/>
                <a:cs typeface="Consolas"/>
              </a:rPr>
              <a:t>12</a:t>
            </a:r>
            <a:r>
              <a:rPr lang="en-US" sz="2400" dirty="0">
                <a:latin typeface="Consolas"/>
                <a:cs typeface="Consolas"/>
              </a:rPr>
              <a:t>-08-01’ AND 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&lt;= </a:t>
            </a:r>
            <a:r>
              <a:rPr lang="en-US" sz="2400" dirty="0" err="1">
                <a:latin typeface="Consolas"/>
                <a:cs typeface="Consolas"/>
              </a:rPr>
              <a:t>TO_DATE</a:t>
            </a:r>
            <a:r>
              <a:rPr lang="en-US" sz="2400" dirty="0">
                <a:latin typeface="Consolas"/>
                <a:cs typeface="Consolas"/>
              </a:rPr>
              <a:t>('31/12/201</a:t>
            </a:r>
            <a:r>
              <a:rPr lang="ro-RO" sz="2400" dirty="0">
                <a:latin typeface="Consolas"/>
                <a:cs typeface="Consolas"/>
              </a:rPr>
              <a:t>9</a:t>
            </a:r>
            <a:r>
              <a:rPr lang="en-US" sz="2400" dirty="0">
                <a:latin typeface="Consolas"/>
                <a:cs typeface="Consolas"/>
              </a:rPr>
              <a:t>',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			'DD/MM/</a:t>
            </a:r>
            <a:r>
              <a:rPr lang="en-US" sz="2400" dirty="0" err="1">
                <a:latin typeface="Consolas"/>
                <a:cs typeface="Consolas"/>
              </a:rPr>
              <a:t>YYYY</a:t>
            </a:r>
            <a:r>
              <a:rPr lang="en-US" sz="2400" dirty="0">
                <a:latin typeface="Consolas"/>
                <a:cs typeface="Consolas"/>
              </a:rPr>
              <a:t>')),</a:t>
            </a: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NUMBER(6)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CONSTRAINT </a:t>
            </a:r>
            <a:r>
              <a:rPr lang="en-US" sz="2400" dirty="0" err="1">
                <a:latin typeface="Consolas"/>
                <a:cs typeface="Consolas"/>
              </a:rPr>
              <a:t>fk_facturi_clienti</a:t>
            </a:r>
            <a:r>
              <a:rPr lang="en-US" sz="2400" dirty="0">
                <a:latin typeface="Consolas"/>
                <a:cs typeface="Consolas"/>
              </a:rPr>
              <a:t>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REFERENCES </a:t>
            </a:r>
            <a:r>
              <a:rPr lang="en-US" sz="2400" dirty="0" err="1">
                <a:latin typeface="Consolas"/>
                <a:cs typeface="Consolas"/>
              </a:rPr>
              <a:t>clienti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) ,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Obs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VARCHAR2</a:t>
            </a:r>
            <a:r>
              <a:rPr lang="en-US" sz="2400" dirty="0">
                <a:latin typeface="Consolas"/>
                <a:cs typeface="Consolas"/>
              </a:rPr>
              <a:t>(50)</a:t>
            </a:r>
          </a:p>
          <a:p>
            <a:pPr algn="just">
              <a:buFontTx/>
              <a:buNone/>
            </a:pPr>
            <a:r>
              <a:rPr lang="en-US" sz="2400" dirty="0">
                <a:latin typeface="Consolas"/>
                <a:cs typeface="Consolas"/>
              </a:rPr>
              <a:t>    ) ;</a:t>
            </a:r>
          </a:p>
          <a:p>
            <a:pPr>
              <a:buFontTx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8"/>
            <a:ext cx="8394136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/>
              <a:t>Script </a:t>
            </a:r>
            <a:r>
              <a:rPr lang="en-US" dirty="0" err="1"/>
              <a:t>PostgreSQL</a:t>
            </a:r>
            <a:r>
              <a:rPr lang="en-US" dirty="0"/>
              <a:t>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(7)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00188"/>
            <a:ext cx="7992888" cy="53578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CREATE TABLE liniifact (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nrfact NUMBER(8)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fk_liniifact_facturi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REFERENCES facturi(nrfact),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linie NUMBER(2)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    CONSTRAINT ck_linie CHECK (linie &gt; 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codpr NUMBER(6)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</a:t>
            </a:r>
            <a:r>
              <a:rPr lang="en-US" sz="2400">
                <a:latin typeface="Consolas"/>
                <a:cs typeface="Consolas"/>
              </a:rPr>
              <a:t>CONSTRAINT fk_liniifact_produse </a:t>
            </a:r>
            <a:endParaRPr lang="ro-RO" sz="240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>
                <a:latin typeface="Consolas"/>
                <a:cs typeface="Consolas"/>
              </a:rPr>
              <a:t>				</a:t>
            </a:r>
            <a:r>
              <a:rPr lang="en-US" sz="2400">
                <a:latin typeface="Consolas"/>
                <a:cs typeface="Consolas"/>
              </a:rPr>
              <a:t>REFERENCES produse(codpr),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cantitate NUMBER(10),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pretunit NUMBER (12),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CONSTRAINT pk_liniifact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			PRIMARY KEY (nrfact,linie)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latin typeface="Consolas"/>
                <a:cs typeface="Consolas"/>
              </a:rPr>
              <a:t>    )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unei tabele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2585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Modificarea structurii </a:t>
            </a:r>
            <a:r>
              <a:rPr lang="en-US" dirty="0"/>
              <a:t>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84784"/>
            <a:ext cx="8045896" cy="52565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Adăugarea unui nou atribut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Consolas"/>
                <a:cs typeface="Consolas"/>
              </a:rPr>
              <a:t> ALTER TABLE PERSOANE ADD DataNast DATE</a:t>
            </a:r>
            <a:endParaRPr lang="ro-RO" sz="2200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Modificarea tipului/lungimii unui atribut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MODIFY (Nume VARCHAR2(21))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ugarea/modificarea valorii implicite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'F')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MODIFY (Sex DEFAULT NULL)</a:t>
            </a:r>
            <a:endParaRPr lang="ro-RO" sz="2200" i="1"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sz="2200">
              <a:cs typeface="Avenir Light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Avenir Light"/>
              </a:rPr>
              <a:t>Ad</a:t>
            </a:r>
            <a:r>
              <a:rPr lang="ro-RO" sz="2200">
                <a:cs typeface="Avenir Light"/>
              </a:rPr>
              <a:t>ă</a:t>
            </a:r>
            <a:r>
              <a:rPr lang="en-US" sz="2200">
                <a:cs typeface="Avenir Light"/>
              </a:rPr>
              <a:t>ugarea/anularea restricţiilor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r>
              <a:rPr lang="en-US" sz="2200">
                <a:latin typeface="Consolas"/>
                <a:cs typeface="Consolas"/>
              </a:rPr>
              <a:t>ALTER TABLE PERSOANE DROP PRIMARY KEY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>
                <a:latin typeface="Consolas"/>
                <a:cs typeface="Consolas"/>
              </a:rPr>
              <a:t> ALTER TABLE PERSOANE ADD PRIMARY KEY (CNP)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>
                <a:latin typeface="Arial" charset="0"/>
                <a:cs typeface="Times New Roman" pitchFamily="18" charset="0"/>
              </a:rPr>
              <a:t> </a:t>
            </a:r>
            <a:endParaRPr lang="en-US" sz="220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Ştergerea</a:t>
            </a:r>
            <a:r>
              <a:rPr lang="ro-RO" dirty="0"/>
              <a:t>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77580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376" y="274638"/>
            <a:ext cx="749808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Ştergerea tabelelor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969696" cy="3519264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latin typeface="Consolas"/>
                <a:cs typeface="Consolas"/>
              </a:rPr>
              <a:t>DROP &lt;nume tabelă&gt;  </a:t>
            </a:r>
            <a:endParaRPr lang="ro-RO" sz="2800">
              <a:latin typeface="Consolas"/>
              <a:cs typeface="Consolas"/>
            </a:endParaRPr>
          </a:p>
          <a:p>
            <a:pPr algn="just">
              <a:buFontTx/>
              <a:buNone/>
            </a:pPr>
            <a:r>
              <a:rPr lang="ro-RO" sz="2800">
                <a:latin typeface="Consolas"/>
                <a:cs typeface="Consolas"/>
              </a:rPr>
              <a:t>	</a:t>
            </a:r>
            <a:r>
              <a:rPr lang="en-US" sz="2800">
                <a:latin typeface="Consolas"/>
                <a:cs typeface="Consolas"/>
              </a:rPr>
              <a:t>&lt; comportament la ştergere &gt;</a:t>
            </a:r>
          </a:p>
          <a:p>
            <a:pPr algn="just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unde:</a:t>
            </a:r>
          </a:p>
          <a:p>
            <a:pPr algn="just">
              <a:buNone/>
            </a:pPr>
            <a:endParaRPr lang="en-US">
              <a:latin typeface="Consolas"/>
              <a:cs typeface="Consolas"/>
            </a:endParaRPr>
          </a:p>
          <a:p>
            <a:pPr algn="just">
              <a:buNone/>
            </a:pPr>
            <a:r>
              <a:rPr lang="en-US">
                <a:latin typeface="Consolas"/>
                <a:cs typeface="Consolas"/>
              </a:rPr>
              <a:t>&lt; comportament la ştergere &gt; : : = = RESTRICT  |  CASCADE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8466144" cy="11430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b="1" dirty="0"/>
              <a:t>SQL </a:t>
            </a:r>
            <a:r>
              <a:rPr lang="en-US" b="1" dirty="0"/>
              <a:t>- </a:t>
            </a:r>
            <a:r>
              <a:rPr lang="ro-RO" b="1" dirty="0"/>
              <a:t>Structured Query Language</a:t>
            </a:r>
            <a:endParaRPr lang="en-US" b="1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26184" cy="5184576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Este cel mai răspândit limbaj de lucru cu bazele de date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Bazat pe algebra relaţională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Folosit de:</a:t>
            </a:r>
            <a:endParaRPr lang="en-US" sz="3000" dirty="0">
              <a:latin typeface="Avenir Light"/>
              <a:cs typeface="Avenir Light"/>
            </a:endParaRPr>
          </a:p>
          <a:p>
            <a:pPr lvl="2">
              <a:buFont typeface="Arial" pitchFamily="34" charset="0"/>
              <a:buChar char="•"/>
            </a:pPr>
            <a:r>
              <a:rPr lang="ro-RO" dirty="0"/>
              <a:t>Administratorii BD</a:t>
            </a:r>
            <a:r>
              <a:rPr lang="en-US" dirty="0"/>
              <a:t>:</a:t>
            </a:r>
            <a:r>
              <a:rPr lang="ro-RO" dirty="0"/>
              <a:t> crearea tabelelor, declararearea restricţiilor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Dezvoltatorii de aplicaţii (script-uri, proceduri, funcţii etc.)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ro-RO" dirty="0"/>
              <a:t>Neinformaticieni – extragerea de informaţii ad-hoc,  din bazele de date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Adulat</a:t>
            </a:r>
            <a:r>
              <a:rPr lang="en-US" sz="3000" dirty="0">
                <a:latin typeface="Avenir Light"/>
                <a:cs typeface="Avenir Light"/>
              </a:rPr>
              <a:t> - “Intergalactic </a:t>
            </a:r>
            <a:r>
              <a:rPr lang="en-US" sz="3000" dirty="0" err="1">
                <a:latin typeface="Avenir Light"/>
                <a:cs typeface="Avenir Light"/>
              </a:rPr>
              <a:t>Dataspeak</a:t>
            </a:r>
            <a:r>
              <a:rPr lang="en-US" sz="3000" dirty="0">
                <a:latin typeface="Avenir Light"/>
                <a:cs typeface="Avenir Light"/>
              </a:rPr>
              <a:t>” (</a:t>
            </a:r>
            <a:r>
              <a:rPr lang="en-US" sz="3000" dirty="0" err="1">
                <a:latin typeface="Avenir Light"/>
                <a:cs typeface="Avenir Light"/>
              </a:rPr>
              <a:t>M.Stonebraker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Detestat</a:t>
            </a:r>
            <a:r>
              <a:rPr lang="en-US" sz="3000" dirty="0">
                <a:latin typeface="Avenir Light"/>
                <a:cs typeface="Avenir Light"/>
              </a:rPr>
              <a:t> – </a:t>
            </a:r>
            <a:r>
              <a:rPr lang="en-US" sz="3000" dirty="0" err="1">
                <a:latin typeface="Avenir Light"/>
                <a:cs typeface="Avenir Light"/>
              </a:rPr>
              <a:t>vezi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NoSQL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en-US" sz="3000" dirty="0" err="1">
                <a:latin typeface="Avenir Light"/>
                <a:cs typeface="Avenir Light"/>
              </a:rPr>
              <a:t>studen</a:t>
            </a:r>
            <a:r>
              <a:rPr lang="ro-RO" sz="3000" dirty="0">
                <a:latin typeface="Avenir Light"/>
                <a:cs typeface="Avenir Light"/>
              </a:rPr>
              <a:t>ţii de la CIG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780578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Actualizarea tabelelor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14438"/>
            <a:ext cx="8424936" cy="55269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cs typeface="Avenir Light"/>
              </a:rPr>
              <a:t>Ad</a:t>
            </a:r>
            <a:r>
              <a:rPr lang="ro-RO" sz="2400" b="1" dirty="0">
                <a:cs typeface="Avenir Light"/>
              </a:rPr>
              <a:t>ă</a:t>
            </a:r>
            <a:r>
              <a:rPr lang="en-US" sz="2400" b="1" dirty="0" err="1">
                <a:cs typeface="Avenir Light"/>
              </a:rPr>
              <a:t>ugarea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unei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</a:t>
            </a:r>
            <a:endParaRPr lang="en-US" sz="2400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 </a:t>
            </a:r>
            <a:r>
              <a:rPr lang="en-US" sz="2400" dirty="0">
                <a:latin typeface="Consolas"/>
                <a:cs typeface="Consolas"/>
              </a:rPr>
              <a:t>INSERT INTO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en-US" sz="2400" dirty="0">
                <a:latin typeface="Consolas"/>
                <a:cs typeface="Consolas"/>
              </a:rPr>
              <a:t> [(atribut1, atribut2, ….)]</a:t>
            </a:r>
            <a:r>
              <a:rPr lang="ro-RO" sz="2400" dirty="0">
                <a:latin typeface="Consolas"/>
                <a:cs typeface="Consolas"/>
              </a:rPr>
              <a:t> 	V</a:t>
            </a:r>
            <a:r>
              <a:rPr lang="en-US" sz="2400" dirty="0">
                <a:latin typeface="Consolas"/>
                <a:cs typeface="Consolas"/>
              </a:rPr>
              <a:t>ALUES (valoare_atribut1, valoare_atribut2, ….)	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ro-RO" sz="2400" b="1" dirty="0" err="1">
                <a:cs typeface="Avenir Light"/>
              </a:rPr>
              <a:t>Ş</a:t>
            </a:r>
            <a:r>
              <a:rPr lang="en-US" sz="2400" b="1" dirty="0" err="1">
                <a:cs typeface="Avenir Light"/>
              </a:rPr>
              <a:t>tergerea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liniilor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DELETE FROM </a:t>
            </a:r>
            <a:r>
              <a:rPr lang="en-US" sz="2400" dirty="0" err="1">
                <a:latin typeface="Consolas"/>
                <a:cs typeface="Consolas"/>
              </a:rPr>
              <a:t>nume-tabelă</a:t>
            </a:r>
            <a:r>
              <a:rPr lang="en-US" sz="2400" dirty="0">
                <a:latin typeface="Consolas"/>
                <a:cs typeface="Consolas"/>
              </a:rPr>
              <a:t>	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>
                <a:latin typeface="Consolas"/>
                <a:cs typeface="Consolas"/>
              </a:rPr>
              <a:t>DELETE FROM FACTURI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1122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o-RO" sz="2400" b="1" dirty="0"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>
                <a:cs typeface="Avenir Light"/>
              </a:rPr>
              <a:t>Modificarea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valorilor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unor</a:t>
            </a:r>
            <a:r>
              <a:rPr lang="en-US" sz="2400" b="1" dirty="0">
                <a:cs typeface="Avenir Light"/>
              </a:rPr>
              <a:t> </a:t>
            </a:r>
            <a:r>
              <a:rPr lang="en-US" sz="2400" b="1" dirty="0" err="1">
                <a:cs typeface="Avenir Light"/>
              </a:rPr>
              <a:t>atribute</a:t>
            </a:r>
            <a:endParaRPr lang="en-US" sz="2400" b="1" dirty="0">
              <a:cs typeface="Avenir Light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	</a:t>
            </a:r>
            <a:r>
              <a:rPr lang="en-US" sz="2400" dirty="0">
                <a:latin typeface="Consolas"/>
                <a:cs typeface="Consolas"/>
              </a:rPr>
              <a:t>UPDATE </a:t>
            </a:r>
            <a:r>
              <a:rPr lang="en-US" sz="2400" dirty="0" err="1">
                <a:latin typeface="Consolas"/>
                <a:cs typeface="Consolas"/>
              </a:rPr>
              <a:t>tabelă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atribut1 = expresie1 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[, atribut2= expresie2 ….] WHERE </a:t>
            </a:r>
            <a:r>
              <a:rPr lang="en-US" sz="2400" dirty="0" err="1">
                <a:latin typeface="Consolas"/>
                <a:cs typeface="Consolas"/>
              </a:rPr>
              <a:t>predicat</a:t>
            </a: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CLIENTI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Telefon</a:t>
            </a:r>
            <a:r>
              <a:rPr lang="en-US" sz="2400" dirty="0">
                <a:latin typeface="Consolas"/>
                <a:cs typeface="Consolas"/>
              </a:rPr>
              <a:t>  = ‘032-313131’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CodCl</a:t>
            </a:r>
            <a:r>
              <a:rPr lang="en-US" sz="2400" dirty="0">
                <a:latin typeface="Consolas"/>
                <a:cs typeface="Consolas"/>
              </a:rPr>
              <a:t> = 1001 ;</a:t>
            </a:r>
            <a:endParaRPr lang="ro-RO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	UPDATE PRODUSE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latin typeface="Consolas"/>
                <a:cs typeface="Consolas"/>
              </a:rPr>
              <a:t>ProcTVA</a:t>
            </a:r>
            <a:r>
              <a:rPr lang="en-US" sz="2400">
                <a:latin typeface="Consolas"/>
                <a:cs typeface="Consolas"/>
              </a:rPr>
              <a:t> = .19 ;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00" y="125760"/>
            <a:ext cx="7818072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Origini/contribuţii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136" cy="4800600"/>
          </a:xfrm>
        </p:spPr>
        <p:txBody>
          <a:bodyPr/>
          <a:lstStyle/>
          <a:p>
            <a:r>
              <a:rPr lang="ro-RO" dirty="0">
                <a:cs typeface="Avenir Light"/>
              </a:rPr>
              <a:t>Anii </a:t>
            </a:r>
            <a:r>
              <a:rPr lang="en-US" dirty="0">
                <a:cs typeface="Avenir Light"/>
              </a:rPr>
              <a:t>‘70, g</a:t>
            </a:r>
            <a:r>
              <a:rPr lang="ro-RO" dirty="0">
                <a:cs typeface="Avenir Light"/>
              </a:rPr>
              <a:t>ândit ca limbaj de lucru pentru baze de date gestionate cu System R (IBM)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Edgar Codd, fondatorul modelului relaţional, 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ci Donald Chamberlain şi Raymond Boyce</a:t>
            </a:r>
          </a:p>
          <a:p>
            <a:r>
              <a:rPr lang="ro-RO" dirty="0">
                <a:cs typeface="Avenir Light"/>
              </a:rPr>
              <a:t>Bazat nu pe calcul relaţional (cum a propus Codd, ci pe algebra relaţională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53752"/>
            <a:ext cx="7973888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Organisme de standardizare SQL</a:t>
            </a:r>
            <a:endParaRPr lang="en-US" dirty="0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1043608" y="5594176"/>
            <a:ext cx="7920880" cy="1219200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700" b="1" i="1">
                <a:latin typeface="Arial" charset="0"/>
                <a:cs typeface="Arial" charset="0"/>
              </a:rPr>
              <a:t>ISO – International Organisation for Standardization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ANSI – American National</a:t>
            </a:r>
            <a:r>
              <a:rPr lang="ro-RO" sz="1700" b="1" i="1">
                <a:latin typeface="Arial" charset="0"/>
              </a:rPr>
              <a:t> </a:t>
            </a:r>
            <a:r>
              <a:rPr lang="en-US" sz="1700" b="1" i="1">
                <a:latin typeface="Arial" charset="0"/>
                <a:cs typeface="Arial" charset="0"/>
              </a:rPr>
              <a:t>Standard Institute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AFNOR – Association Francaise de Normalisation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OMG – Operational Management Committee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DBSSG – Database Systems Study Group</a:t>
            </a:r>
            <a:r>
              <a:rPr lang="ro-RO" sz="1700" b="1" i="1">
                <a:latin typeface="Arial" charset="0"/>
              </a:rPr>
              <a:t>, </a:t>
            </a:r>
            <a:r>
              <a:rPr lang="en-US" sz="1700" b="1" i="1">
                <a:latin typeface="Arial" charset="0"/>
                <a:cs typeface="Arial" charset="0"/>
              </a:rPr>
              <a:t>PRIS-TG – Predictable Real-time Information Management Task Group</a:t>
            </a:r>
            <a:r>
              <a:rPr lang="ro-RO" sz="1700" b="1" i="1">
                <a:latin typeface="Arial" charset="0"/>
              </a:rPr>
              <a:t> </a:t>
            </a:r>
            <a:endParaRPr lang="en-US" sz="1700" b="1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827584" y="1124744"/>
          <a:ext cx="831641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icture" r:id="rId3" imgW="5915160" imgH="3305160" progId="Word.Picture.8">
                  <p:embed/>
                </p:oleObj>
              </mc:Choice>
              <mc:Fallback>
                <p:oleObj name="Picture" r:id="rId3" imgW="5915160" imgH="330516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8316416" cy="4464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971600" y="44624"/>
            <a:ext cx="81724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Standarde SQL</a:t>
            </a:r>
            <a:endParaRPr lang="en-US" dirty="0"/>
          </a:p>
        </p:txBody>
      </p:sp>
      <p:sp>
        <p:nvSpPr>
          <p:cNvPr id="7171" name="Rectangle 12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280920" cy="56612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2800" dirty="0"/>
              <a:t>ANSI-1986,  ISO-1987 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SQL-89 (SQL1)</a:t>
            </a:r>
          </a:p>
          <a:p>
            <a:pPr>
              <a:lnSpc>
                <a:spcPct val="110000"/>
              </a:lnSpc>
            </a:pPr>
            <a:r>
              <a:rPr lang="ro-RO" sz="2800" dirty="0"/>
              <a:t>SQL2 sau SQL-92 – 600 pagini</a:t>
            </a: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Entry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intrare</a:t>
            </a:r>
            <a:r>
              <a:rPr lang="en-US" sz="2400" dirty="0">
                <a:cs typeface="Times New Roman" pitchFamily="18" charset="0"/>
              </a:rPr>
              <a:t>, de </a:t>
            </a:r>
            <a:r>
              <a:rPr lang="en-US" sz="2400" dirty="0" err="1">
                <a:cs typeface="Times New Roman" pitchFamily="18" charset="0"/>
              </a:rPr>
              <a:t>bază</a:t>
            </a:r>
            <a:r>
              <a:rPr lang="en-US" sz="2400" dirty="0">
                <a:cs typeface="Times New Roman" pitchFamily="18" charset="0"/>
              </a:rPr>
              <a:t> (SQL-89 </a:t>
            </a:r>
            <a:r>
              <a:rPr lang="en-US" sz="2400" dirty="0" err="1">
                <a:cs typeface="Times New Roman" pitchFamily="18" charset="0"/>
              </a:rPr>
              <a:t>corectat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ro-RO" sz="2400" i="1" dirty="0"/>
              <a:t>In</a:t>
            </a:r>
            <a:r>
              <a:rPr lang="en-US" sz="2400" i="1" dirty="0" err="1">
                <a:cs typeface="Times New Roman" pitchFamily="18" charset="0"/>
              </a:rPr>
              <a:t>termediate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intermediar</a:t>
            </a:r>
            <a:endParaRPr lang="en-US" sz="2400" dirty="0"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400" i="1" dirty="0">
                <a:cs typeface="Times New Roman" pitchFamily="18" charset="0"/>
              </a:rPr>
              <a:t>Full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en-US" sz="2400" dirty="0" err="1">
                <a:cs typeface="Times New Roman" pitchFamily="18" charset="0"/>
              </a:rPr>
              <a:t>deplin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ro-RO" sz="2800" dirty="0"/>
          </a:p>
          <a:p>
            <a:pPr>
              <a:lnSpc>
                <a:spcPct val="110000"/>
              </a:lnSpc>
            </a:pPr>
            <a:r>
              <a:rPr lang="ro-RO" sz="2800" dirty="0"/>
              <a:t>SQL:1999 – 2000 pagini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SQL:2003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SQL:2008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SQL: 2011</a:t>
            </a:r>
            <a:endParaRPr lang="ro-RO" sz="2800" dirty="0"/>
          </a:p>
          <a:p>
            <a:pPr>
              <a:lnSpc>
                <a:spcPct val="110000"/>
              </a:lnSpc>
              <a:buFontTx/>
              <a:buNone/>
            </a:pPr>
            <a:endParaRPr lang="en-U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>
          <a:xfrm>
            <a:off x="971600" y="125760"/>
            <a:ext cx="7925569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Orientări SQL:1999</a:t>
            </a:r>
            <a:r>
              <a:rPr lang="en-US" dirty="0"/>
              <a:t>, SQL:2003, SQL:2008, SQL:2011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604447" cy="5040560"/>
          </a:xfrm>
        </p:spPr>
        <p:txBody>
          <a:bodyPr>
            <a:normAutofit/>
          </a:bodyPr>
          <a:lstStyle/>
          <a:p>
            <a:pPr marL="403225" lvl="1" indent="0">
              <a:buNone/>
            </a:pPr>
            <a:r>
              <a:rPr lang="ro-RO" sz="3000" dirty="0">
                <a:latin typeface="Avenir Light"/>
                <a:cs typeface="Avenir Light"/>
              </a:rPr>
              <a:t>Definirea 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gestion</a:t>
            </a:r>
            <a:r>
              <a:rPr lang="ro-RO" sz="3000" dirty="0">
                <a:latin typeface="Avenir Light"/>
                <a:cs typeface="Avenir Light"/>
              </a:rPr>
              <a:t>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obiectelor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complexe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</a:t>
            </a:r>
            <a:r>
              <a:rPr lang="en-US" sz="3000" dirty="0" err="1">
                <a:latin typeface="Avenir Light"/>
                <a:cs typeface="Avenir Light"/>
              </a:rPr>
              <a:t>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persistente</a:t>
            </a:r>
            <a:r>
              <a:rPr lang="ro-RO" sz="3000" dirty="0">
                <a:latin typeface="Avenir Light"/>
                <a:cs typeface="Avenir Light"/>
              </a:rPr>
              <a:t>:</a:t>
            </a: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Generalizare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specializare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>
                <a:latin typeface="Avenir Light"/>
                <a:cs typeface="Avenir Light"/>
              </a:rPr>
              <a:t>Mo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teniri</a:t>
            </a:r>
            <a:r>
              <a:rPr lang="en-US" sz="2800" dirty="0">
                <a:latin typeface="Avenir Light"/>
                <a:cs typeface="Avenir Light"/>
              </a:rPr>
              <a:t> multiple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 err="1">
                <a:latin typeface="Avenir Light"/>
                <a:cs typeface="Avenir Light"/>
              </a:rPr>
              <a:t>P</a:t>
            </a:r>
            <a:r>
              <a:rPr lang="en-US" sz="2800" dirty="0" err="1">
                <a:latin typeface="Avenir Light"/>
                <a:cs typeface="Avenir Light"/>
              </a:rPr>
              <a:t>olimorfism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Î</a:t>
            </a:r>
            <a:r>
              <a:rPr lang="en-US" sz="2800" dirty="0" err="1">
                <a:latin typeface="Avenir Light"/>
                <a:cs typeface="Avenir Light"/>
              </a:rPr>
              <a:t>ncapsulare</a:t>
            </a:r>
            <a:endParaRPr lang="ro-RO" sz="2800" dirty="0">
              <a:latin typeface="Avenir Light"/>
              <a:cs typeface="Avenir Light"/>
            </a:endParaRPr>
          </a:p>
          <a:p>
            <a:pPr lvl="2"/>
            <a:r>
              <a:rPr lang="en-US" sz="2800" dirty="0" err="1">
                <a:latin typeface="Avenir Light"/>
                <a:cs typeface="Avenir Light"/>
              </a:rPr>
              <a:t>Tipuri</a:t>
            </a:r>
            <a:r>
              <a:rPr lang="en-US" sz="2800" dirty="0">
                <a:latin typeface="Avenir Light"/>
                <a:cs typeface="Avenir Light"/>
              </a:rPr>
              <a:t> de date definite de </a:t>
            </a:r>
            <a:r>
              <a:rPr lang="en-US" sz="2800" dirty="0" err="1">
                <a:latin typeface="Avenir Light"/>
                <a:cs typeface="Avenir Light"/>
              </a:rPr>
              <a:t>utilizator</a:t>
            </a:r>
            <a:endParaRPr lang="en-US" sz="2800" dirty="0">
              <a:latin typeface="Avenir Light"/>
              <a:cs typeface="Avenir Light"/>
            </a:endParaRPr>
          </a:p>
          <a:p>
            <a:pPr lvl="2"/>
            <a:r>
              <a:rPr lang="ro-RO" sz="2800" dirty="0">
                <a:latin typeface="Avenir Light"/>
                <a:cs typeface="Avenir Light"/>
              </a:rPr>
              <a:t>E</a:t>
            </a:r>
            <a:r>
              <a:rPr lang="en-US" sz="2800" dirty="0" err="1">
                <a:latin typeface="Avenir Light"/>
                <a:cs typeface="Avenir Light"/>
              </a:rPr>
              <a:t>xpresii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privind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interog</a:t>
            </a:r>
            <a:r>
              <a:rPr lang="ro-RO" sz="2800" dirty="0">
                <a:latin typeface="Avenir Light"/>
                <a:cs typeface="Avenir Light"/>
              </a:rPr>
              <a:t>ă</a:t>
            </a:r>
            <a:r>
              <a:rPr lang="en-US" sz="2800" dirty="0" err="1">
                <a:latin typeface="Avenir Light"/>
                <a:cs typeface="Avenir Light"/>
              </a:rPr>
              <a:t>ri</a:t>
            </a:r>
            <a:r>
              <a:rPr lang="en-US" sz="2800" dirty="0">
                <a:latin typeface="Avenir Light"/>
                <a:cs typeface="Avenir Light"/>
              </a:rPr>
              <a:t> recursive </a:t>
            </a:r>
            <a:r>
              <a:rPr lang="ro-RO" sz="2800" dirty="0">
                <a:latin typeface="Avenir Light"/>
                <a:cs typeface="Avenir Light"/>
              </a:rPr>
              <a:t>ş</a:t>
            </a:r>
            <a:r>
              <a:rPr lang="en-US" sz="2800" dirty="0" err="1">
                <a:latin typeface="Avenir Light"/>
                <a:cs typeface="Avenir Light"/>
              </a:rPr>
              <a:t>i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instrumente</a:t>
            </a:r>
            <a:r>
              <a:rPr lang="en-US" sz="2800" dirty="0">
                <a:latin typeface="Avenir Light"/>
                <a:cs typeface="Avenir Light"/>
              </a:rPr>
              <a:t> </a:t>
            </a:r>
            <a:r>
              <a:rPr lang="en-US" sz="2800" dirty="0" err="1">
                <a:latin typeface="Avenir Light"/>
                <a:cs typeface="Avenir Light"/>
              </a:rPr>
              <a:t>adecvate</a:t>
            </a:r>
            <a:r>
              <a:rPr lang="en-US" sz="2800" dirty="0">
                <a:latin typeface="Avenir Light"/>
                <a:cs typeface="Avenir Light"/>
              </a:rPr>
              <a:t> de </a:t>
            </a:r>
            <a:r>
              <a:rPr lang="en-US" sz="2800" dirty="0" err="1">
                <a:latin typeface="Avenir Light"/>
                <a:cs typeface="Avenir Light"/>
              </a:rPr>
              <a:t>administrare</a:t>
            </a:r>
            <a:r>
              <a:rPr lang="en-US" sz="2800" dirty="0">
                <a:latin typeface="Avenir Light"/>
                <a:cs typeface="Avenir Light"/>
              </a:rPr>
              <a:t> a </a:t>
            </a:r>
            <a:r>
              <a:rPr lang="en-US" sz="2800" dirty="0" err="1">
                <a:latin typeface="Avenir Light"/>
                <a:cs typeface="Avenir Light"/>
              </a:rPr>
              <a:t>datelor</a:t>
            </a: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 anchor="ctr">
            <a:noAutofit/>
          </a:bodyPr>
          <a:lstStyle/>
          <a:p>
            <a:pPr algn="ctr"/>
            <a:r>
              <a:rPr lang="ro-RO" dirty="0"/>
              <a:t>SQL furnizeaza suport pentru:</a:t>
            </a:r>
            <a:endParaRPr lang="en-US" dirty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>
          <a:xfrm>
            <a:off x="539552" y="1752600"/>
            <a:ext cx="8147248" cy="4114800"/>
          </a:xfrm>
        </p:spPr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Definirea datelor</a:t>
            </a:r>
          </a:p>
          <a:p>
            <a:pPr algn="just"/>
            <a:r>
              <a:rPr lang="en-US">
                <a:cs typeface="Times New Roman" pitchFamily="18" charset="0"/>
              </a:rPr>
              <a:t>Consultarea BD</a:t>
            </a:r>
          </a:p>
          <a:p>
            <a:pPr algn="just"/>
            <a:r>
              <a:rPr lang="en-US">
                <a:cs typeface="Times New Roman" pitchFamily="18" charset="0"/>
              </a:rPr>
              <a:t>Manipularea datelor din bază</a:t>
            </a:r>
          </a:p>
          <a:p>
            <a:pPr algn="just"/>
            <a:r>
              <a:rPr lang="en-US">
                <a:cs typeface="Times New Roman" pitchFamily="18" charset="0"/>
              </a:rPr>
              <a:t>Controlul accesului</a:t>
            </a:r>
          </a:p>
          <a:p>
            <a:pPr algn="just"/>
            <a:r>
              <a:rPr lang="en-US">
                <a:cs typeface="Times New Roman" pitchFamily="18" charset="0"/>
              </a:rPr>
              <a:t>Partajarea bazei între mai mulţi utilizatori ai acesteia</a:t>
            </a:r>
          </a:p>
          <a:p>
            <a:pPr algn="just"/>
            <a:r>
              <a:rPr lang="en-US">
                <a:cs typeface="Times New Roman" pitchFamily="18" charset="0"/>
              </a:rPr>
              <a:t>Menţinerea intergrităţii BD</a:t>
            </a:r>
          </a:p>
          <a:p>
            <a:endParaRPr lang="en-US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923</TotalTime>
  <Words>1269</Words>
  <Application>Microsoft Macintosh PowerPoint</Application>
  <PresentationFormat>On-screen Show (4:3)</PresentationFormat>
  <Paragraphs>395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 Unicode MS</vt:lpstr>
      <vt:lpstr>American Typewriter</vt:lpstr>
      <vt:lpstr>Arial</vt:lpstr>
      <vt:lpstr>Avenir Light</vt:lpstr>
      <vt:lpstr>Book Antiqua</vt:lpstr>
      <vt:lpstr>Calibri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Picture</vt:lpstr>
      <vt:lpstr>Photo Editor Photo</vt:lpstr>
      <vt:lpstr>SQL (1)</vt:lpstr>
      <vt:lpstr>Text</vt:lpstr>
      <vt:lpstr>Tutoriale video</vt:lpstr>
      <vt:lpstr>SQL - Structured Query Language</vt:lpstr>
      <vt:lpstr>Origini/contribuţii</vt:lpstr>
      <vt:lpstr>Organisme de standardizare SQL</vt:lpstr>
      <vt:lpstr>Standarde SQL</vt:lpstr>
      <vt:lpstr>Orientări SQL:1999, SQL:2003, SQL:2008, SQL:2011</vt:lpstr>
      <vt:lpstr>SQL furnizeaza suport pentru:</vt:lpstr>
      <vt:lpstr>Atuuri ale SQL</vt:lpstr>
      <vt:lpstr>Comenzi SQL</vt:lpstr>
      <vt:lpstr>Câteva tipuri de date SQL</vt:lpstr>
      <vt:lpstr>Tipuri de date în PostgreSQL</vt:lpstr>
      <vt:lpstr>Tipuri de date numerice în PostgreSQL</vt:lpstr>
      <vt:lpstr>Alte tipuri de date în PostgreSQL</vt:lpstr>
      <vt:lpstr>Crearea tabelelor şi declararea atributelor</vt:lpstr>
      <vt:lpstr>Crearea tabelelor şi declararea atributelor</vt:lpstr>
      <vt:lpstr>Valori nenule</vt:lpstr>
      <vt:lpstr>Valori nenule</vt:lpstr>
      <vt:lpstr>Cheie primară/unicitate</vt:lpstr>
      <vt:lpstr>Cheie primară/unicitate (1)</vt:lpstr>
      <vt:lpstr>Cheie primară/unicitate (2)</vt:lpstr>
      <vt:lpstr>Restricţii referenţiale (1)</vt:lpstr>
      <vt:lpstr>Restricţii referenţiale (2)</vt:lpstr>
      <vt:lpstr>Restricţii referenţiale (3)</vt:lpstr>
      <vt:lpstr>Restricţii utilizator (1)</vt:lpstr>
      <vt:lpstr>Restricţii utilizator (1)</vt:lpstr>
      <vt:lpstr>Restricţii utilizator (2)</vt:lpstr>
      <vt:lpstr>Script PostgreSQL- creare tabele (1)</vt:lpstr>
      <vt:lpstr>Script PostgreSQL- creare tabele (2)</vt:lpstr>
      <vt:lpstr>Script PostgreSQL- creare tabele (3)</vt:lpstr>
      <vt:lpstr>Script PostgreSQL- creare tabele (4)</vt:lpstr>
      <vt:lpstr>Script PostgreSQL - creare tabele (5)</vt:lpstr>
      <vt:lpstr>Script PostgreSQL- creare tabele (6)</vt:lpstr>
      <vt:lpstr>Script PostgreSQL- creare tabele (7)</vt:lpstr>
      <vt:lpstr>Modificarea structurii unei tabele</vt:lpstr>
      <vt:lpstr>Modificarea structurii (1)</vt:lpstr>
      <vt:lpstr>Ştergerea tabelelor</vt:lpstr>
      <vt:lpstr>Ştergerea tabelelor</vt:lpstr>
      <vt:lpstr>Actualizarea tabelelor</vt:lpstr>
      <vt:lpstr>Actualizarea tabelelor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159</cp:revision>
  <dcterms:created xsi:type="dcterms:W3CDTF">2002-10-11T06:23:42Z</dcterms:created>
  <dcterms:modified xsi:type="dcterms:W3CDTF">2019-03-12T17:26:43Z</dcterms:modified>
</cp:coreProperties>
</file>