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1"/>
  </p:notesMasterIdLst>
  <p:sldIdLst>
    <p:sldId id="256" r:id="rId2"/>
    <p:sldId id="369" r:id="rId3"/>
    <p:sldId id="392" r:id="rId4"/>
    <p:sldId id="357" r:id="rId5"/>
    <p:sldId id="393" r:id="rId6"/>
    <p:sldId id="395" r:id="rId7"/>
    <p:sldId id="394" r:id="rId8"/>
    <p:sldId id="396" r:id="rId9"/>
    <p:sldId id="397" r:id="rId10"/>
    <p:sldId id="398" r:id="rId11"/>
    <p:sldId id="399" r:id="rId12"/>
    <p:sldId id="400" r:id="rId13"/>
    <p:sldId id="363" r:id="rId14"/>
    <p:sldId id="364" r:id="rId15"/>
    <p:sldId id="365" r:id="rId16"/>
    <p:sldId id="366" r:id="rId17"/>
    <p:sldId id="401" r:id="rId18"/>
    <p:sldId id="402" r:id="rId19"/>
    <p:sldId id="407" r:id="rId20"/>
    <p:sldId id="405" r:id="rId21"/>
    <p:sldId id="406" r:id="rId22"/>
    <p:sldId id="403" r:id="rId23"/>
    <p:sldId id="368" r:id="rId24"/>
    <p:sldId id="370" r:id="rId25"/>
    <p:sldId id="371" r:id="rId26"/>
    <p:sldId id="414" r:id="rId27"/>
    <p:sldId id="372" r:id="rId28"/>
    <p:sldId id="373" r:id="rId29"/>
    <p:sldId id="374" r:id="rId3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3670D-7B45-4A48-920F-E4BFCC747A9E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2BA06-515D-41EA-AFBC-52273B8F1160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F5E7C-BB4B-4BD5-B562-277107A2E104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EA9D4-1D87-44ED-A728-26D19BAF8468}" type="slidenum">
              <a:rPr lang="ro-RO" smtClean="0"/>
              <a:pPr/>
              <a:t>29</a:t>
            </a:fld>
            <a:endParaRPr lang="ro-RO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B20A8-C654-4683-89DD-8FC6DCA7A697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16B00-CCEF-462E-841C-2E00AD4961F1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F503-2E3D-4DEC-AAB6-BF6C785D70F9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685D3-5922-449A-AAA0-9EB4DD7642FF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9650D-72A7-4BF6-B554-0A62F055F8FD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2B9AE-3FE9-42C8-B37A-F041D330E214}" type="slidenum">
              <a:rPr lang="ro-RO" smtClean="0"/>
              <a:pPr/>
              <a:t>23</a:t>
            </a:fld>
            <a:endParaRPr lang="ro-RO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ADA35-AAA5-40FC-B148-CFEC3EA995EE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0&amp;authkey=!AJ1dh0SC7Wly33w&amp;ithint=video,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(7)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FROM și SELECT. Diviziune relațională (</a:t>
            </a:r>
            <a:r>
              <a:rPr lang="ro-RO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reloaded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33400"/>
            <a:ext cx="8501888" cy="1320800"/>
          </a:xfrm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ro-RO" dirty="0">
                <a:cs typeface="Arial Unicode MS"/>
              </a:rPr>
              <a:t>Sporuri de noapte pe trimestrul 2 2013, lunar </a:t>
            </a:r>
            <a:r>
              <a:rPr lang="vi-VN" dirty="0">
                <a:cs typeface="Arial Unicode MS"/>
              </a:rPr>
              <a:t>ş</a:t>
            </a:r>
            <a:r>
              <a:rPr lang="ro-RO" dirty="0">
                <a:cs typeface="Arial Unicode MS"/>
              </a:rPr>
              <a:t>i cumulat</a:t>
            </a:r>
            <a:br>
              <a:rPr lang="en-US" dirty="0">
                <a:cs typeface="Arial Unicode MS"/>
              </a:rPr>
            </a:br>
            <a:r>
              <a:rPr lang="ro-RO" b="1" dirty="0"/>
              <a:t>(rezultat)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8756F-C7AB-F746-8828-4F5DE507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2358916"/>
            <a:ext cx="8825624" cy="38218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5"/>
            <a:ext cx="9144000" cy="134565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zilele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care s-au </a:t>
            </a:r>
            <a:r>
              <a:rPr lang="en-US" b="1" dirty="0" err="1"/>
              <a:t>emis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2 </a:t>
            </a:r>
            <a:r>
              <a:rPr lang="en-US" b="1" dirty="0" err="1"/>
              <a:t>aug</a:t>
            </a:r>
            <a:r>
              <a:rPr lang="ro-RO" b="1" dirty="0"/>
              <a:t>.</a:t>
            </a:r>
            <a:r>
              <a:rPr lang="en-US" b="1" dirty="0"/>
              <a:t> 201</a:t>
            </a:r>
            <a:r>
              <a:rPr lang="ro-RO" dirty="0"/>
              <a:t>3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38585"/>
            <a:ext cx="8387588" cy="53194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ro-RO" dirty="0"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(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) </a:t>
            </a:r>
            <a:endParaRPr lang="ro-RO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fact_zile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dirty="0">
                <a:latin typeface="Franklin Gothic Demi" pitchFamily="34" charset="0"/>
              </a:rPr>
              <a:t>INNER JOIN    </a:t>
            </a:r>
            <a:endParaRPr lang="ro-RO" dirty="0"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(SELECT COUNT(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AS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= 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DATE’201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-08-02')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	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latin typeface="Franklin Gothic Demi" pitchFamily="34" charset="0"/>
              </a:rPr>
              <a:t>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latin typeface="Franklin Gothic Demi" pitchFamily="34" charset="0"/>
              </a:rPr>
              <a:t> 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9760D-B2A2-FC49-9A09-92D63D12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8" y="3859049"/>
            <a:ext cx="2413000" cy="147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SELECT DISTINCT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DenPr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FROM 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( SELECT DenPr, COUNT(DISTINCT CodCl)  AS Nr 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 FROM produse p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liniifact lf  ON p.CodPr=lf.CodPr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facturi f ON lf.NrFact=f.NrFact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     GROUP BY DenPr  ) TEMP1</a:t>
            </a:r>
            <a:r>
              <a:rPr lang="ro-RO" dirty="0"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INNER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COUNT(CodCl) AS Nr  FROM clienti)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		TEMP2  </a:t>
            </a:r>
            <a:r>
              <a:rPr lang="ro-RO" dirty="0">
                <a:latin typeface="Franklin Gothic Demi" pitchFamily="34" charset="0"/>
              </a:rPr>
              <a:t>ON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TEMP1.Nr</a:t>
            </a:r>
            <a:r>
              <a:rPr lang="ro-RO" dirty="0">
                <a:latin typeface="Franklin Gothic Demi" pitchFamily="34" charset="0"/>
              </a:rPr>
              <a:t> = 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TEMP2.Nr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500" y="223838"/>
            <a:ext cx="8628888" cy="1143000"/>
          </a:xfrm>
        </p:spPr>
        <p:txBody>
          <a:bodyPr anchor="ctr">
            <a:noAutofit/>
          </a:bodyPr>
          <a:lstStyle/>
          <a:p>
            <a:pPr algn="ctr"/>
            <a:r>
              <a:rPr lang="fr-FR" dirty="0"/>
              <a:t>Ce </a:t>
            </a:r>
            <a:r>
              <a:rPr lang="fr-FR" dirty="0" err="1"/>
              <a:t>produse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vândute</a:t>
            </a:r>
            <a:r>
              <a:rPr lang="fr-FR" dirty="0"/>
              <a:t>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clienţilor</a:t>
            </a:r>
            <a:r>
              <a:rPr lang="fr-FR" dirty="0"/>
              <a:t> ?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>
          <a:xfrm>
            <a:off x="286603" y="0"/>
            <a:ext cx="8679597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F</a:t>
            </a:r>
            <a:r>
              <a:rPr lang="ro-RO" dirty="0"/>
              <a:t>acturi</a:t>
            </a:r>
            <a:r>
              <a:rPr lang="en-US" dirty="0"/>
              <a:t>le </a:t>
            </a:r>
            <a:r>
              <a:rPr lang="en-US" dirty="0" err="1"/>
              <a:t>ce</a:t>
            </a:r>
            <a:r>
              <a:rPr lang="ro-RO" dirty="0"/>
              <a:t> conţin măcar prod</a:t>
            </a:r>
            <a:r>
              <a:rPr lang="en-US" dirty="0" err="1"/>
              <a:t>usele</a:t>
            </a:r>
            <a:r>
              <a:rPr lang="en-US" dirty="0"/>
              <a:t> </a:t>
            </a:r>
            <a:r>
              <a:rPr lang="ro-RO" dirty="0"/>
              <a:t>din factura 1112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990599" y="1310185"/>
            <a:ext cx="7962332" cy="55478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SELECT DISTINCT NrFact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FROM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(SELECT NrFact, COUNT(*) AS NrProd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 FROM liniifact WHERE CodPr IN 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(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SELECT CodPr FROM liniifact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		WHERE NrFact = 1112</a:t>
            </a: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GROUP BY NrFact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) T1 </a:t>
            </a:r>
            <a:r>
              <a:rPr lang="ro-RO" sz="2400" dirty="0">
                <a:latin typeface="Franklin Gothic Demi" pitchFamily="34" charset="0"/>
              </a:rPr>
              <a:t>INNER JOIN 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(	SELECT COUNT(CodPr) AS NrP1112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		FROM liniifact WHERE NrFact = 1112	)    T2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			ON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T1.NrProd</a:t>
            </a:r>
            <a:r>
              <a:rPr lang="ro-RO" sz="2400" dirty="0">
                <a:latin typeface="Franklin Gothic Demi" pitchFamily="34" charset="0"/>
              </a:rPr>
              <a:t> = 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T2.NrP1112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501900" y="381000"/>
            <a:ext cx="6642100" cy="1104900"/>
          </a:xfrm>
        </p:spPr>
        <p:txBody>
          <a:bodyPr anchor="ctr">
            <a:noAutofit/>
          </a:bodyPr>
          <a:lstStyle/>
          <a:p>
            <a:pPr algn="ctr"/>
            <a:r>
              <a:rPr lang="en-US" sz="3200"/>
              <a:t>Num</a:t>
            </a:r>
            <a:r>
              <a:rPr lang="ro-RO" sz="3200"/>
              <a:t>ă</a:t>
            </a:r>
            <a:r>
              <a:rPr lang="en-US" sz="3200"/>
              <a:t>rul </a:t>
            </a:r>
            <a:r>
              <a:rPr lang="ro-RO" sz="3200"/>
              <a:t>facturi</a:t>
            </a:r>
            <a:r>
              <a:rPr lang="en-US" sz="3200"/>
              <a:t>lor</a:t>
            </a:r>
            <a:r>
              <a:rPr lang="ro-RO" sz="3200"/>
              <a:t> neîncasate deloc, încasate parţial şi încasate total </a:t>
            </a:r>
            <a:br>
              <a:rPr lang="ro-RO" sz="3200"/>
            </a:br>
            <a:endParaRPr lang="ro-RO" sz="3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990600" y="1485900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SELECT CASE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ELSE 'INCASATA TOTAL'  END AS Situatiune, COUNT(*) AS Nr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FROM	(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SELECT NrFact, SUM(Cantitate * PretUnit * (1+ProcTVA)) 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AS Facturat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ro-RO" sz="20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liniifact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NATURAL JOIN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produse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GROUP BY NrFact  ) VINZARI</a:t>
            </a:r>
            <a:r>
              <a:rPr lang="ro-RO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LEFT OUTER JOIN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NrFact, SUM(Transa) AS Incasat FROM  incasfact</a:t>
            </a:r>
          </a:p>
          <a:p>
            <a:pPr marL="342900" indent="-342900">
              <a:buNone/>
            </a:pP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GROUP BY NrFact) INCASARI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ON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VINZARI.NrFact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INCASARI.NrFact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GROUP BY CASE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ELSE 'INCASATA TOTAL'   END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0944"/>
            <a:ext cx="2817128" cy="124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4638"/>
            <a:ext cx="7917688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Z</a:t>
            </a:r>
            <a:r>
              <a:rPr lang="ro-RO" b="1" dirty="0"/>
              <a:t>iua </a:t>
            </a:r>
            <a:r>
              <a:rPr lang="en-US" b="1" dirty="0"/>
              <a:t>(</a:t>
            </a:r>
            <a:r>
              <a:rPr lang="en-US" b="1" dirty="0" err="1"/>
              <a:t>zilele</a:t>
            </a:r>
            <a:r>
              <a:rPr lang="en-US" b="1" dirty="0"/>
              <a:t>) </a:t>
            </a:r>
            <a:r>
              <a:rPr lang="ro-RO" b="1" dirty="0"/>
              <a:t>în care s-au emis cele mai multe facturi</a:t>
            </a:r>
            <a:r>
              <a:rPr lang="en-US" b="1" dirty="0"/>
              <a:t> (1)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SELECT TEMP1.DataFact, TEMP1.Nr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FROM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(SELECT DataFact, COUNT(Nrfact) AS Nr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 GROUP BY DataFact) TEMP1,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DataFact, COUNT(Nrfact) AS Nr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	 GROUP BY DataFact) TEMP2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WHERE TEMP1.Nr &gt;=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	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Nr FROM TEMP2)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143000" y="1676400"/>
            <a:ext cx="7467600" cy="449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 flipV="1">
            <a:off x="990600" y="1752600"/>
            <a:ext cx="74676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2328863" y="2652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1066800" y="16383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62100" y="1352550"/>
            <a:ext cx="7302500" cy="52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SELECT </a:t>
            </a:r>
            <a:r>
              <a:rPr lang="en-US" dirty="0" err="1">
                <a:latin typeface="+mn-lt"/>
              </a:rPr>
              <a:t>DataFact</a:t>
            </a:r>
            <a:r>
              <a:rPr lang="en-US" dirty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COUNT(*) AS </a:t>
            </a:r>
            <a:r>
              <a:rPr lang="en-US" dirty="0" err="1">
                <a:latin typeface="+mn-lt"/>
              </a:rPr>
              <a:t>Nr_Facturi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FROM </a:t>
            </a:r>
            <a:r>
              <a:rPr lang="en-US" dirty="0" err="1">
                <a:latin typeface="+mn-lt"/>
              </a:rPr>
              <a:t>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GROUP BY </a:t>
            </a:r>
            <a:r>
              <a:rPr lang="en-US" dirty="0" err="1">
                <a:latin typeface="+mn-lt"/>
              </a:rPr>
              <a:t>DataFact</a:t>
            </a:r>
            <a:endParaRPr lang="en-US" dirty="0"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HAVING COUNT(*) =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SELECT MAX(Nr) FROM 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	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AS Nr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TEMP1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46038"/>
            <a:ext cx="79176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Z</a:t>
            </a:r>
            <a:r>
              <a:rPr lang="ro-RO" dirty="0"/>
              <a:t>iua </a:t>
            </a:r>
            <a:r>
              <a:rPr lang="en-US" dirty="0"/>
              <a:t>(</a:t>
            </a:r>
            <a:r>
              <a:rPr lang="en-US" dirty="0" err="1"/>
              <a:t>zilele</a:t>
            </a:r>
            <a:r>
              <a:rPr lang="en-US" dirty="0"/>
              <a:t>) </a:t>
            </a:r>
            <a:r>
              <a:rPr lang="ro-RO" dirty="0"/>
              <a:t>în care s-au emis cele mai multe facturi</a:t>
            </a:r>
            <a:r>
              <a:rPr lang="en-US" dirty="0"/>
              <a:t> (2)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4634320"/>
            <a:ext cx="706437" cy="88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Brace 11"/>
          <p:cNvSpPr/>
          <p:nvPr/>
        </p:nvSpPr>
        <p:spPr>
          <a:xfrm>
            <a:off x="7119446" y="4292600"/>
            <a:ext cx="381000" cy="1778000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587500" y="3708400"/>
            <a:ext cx="685800" cy="27432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120900" y="1422400"/>
            <a:ext cx="381000" cy="2159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8CC3-DA99-6E42-95CF-1400F1C9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27" y="2049517"/>
            <a:ext cx="1533374" cy="465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EF25A-1CE0-9F49-9773-6BC8A11C4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0" y="1966109"/>
            <a:ext cx="1889672" cy="1071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318500" cy="2163762"/>
          </a:xfrm>
        </p:spPr>
        <p:txBody>
          <a:bodyPr>
            <a:noAutofit/>
          </a:bodyPr>
          <a:lstStyle/>
          <a:p>
            <a:pPr algn="ctr"/>
            <a:r>
              <a:rPr lang="ro-RO" sz="2600" b="1" i="1" dirty="0"/>
              <a:t>Să se afle numărul de facturi emise, pe următoarele intervale ale valorilor totale : </a:t>
            </a:r>
            <a:br>
              <a:rPr lang="en-US" sz="2400" b="1" dirty="0"/>
            </a:br>
            <a:r>
              <a:rPr lang="en-US" sz="2400" b="1" dirty="0"/>
              <a:t>	-</a:t>
            </a:r>
            <a:r>
              <a:rPr lang="ro-RO" sz="1600" b="1" i="1" dirty="0"/>
              <a:t>între 0 şi 100000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100001 şi 200000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200001 şi 500000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500001 şi 1000000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peste 1000001 RON.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711"/>
            <a:ext cx="9144000" cy="49268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dirty="0">
                <a:latin typeface="Franklin Gothic Demi" pitchFamily="34" charset="0"/>
              </a:rPr>
              <a:t>) AS </a:t>
            </a:r>
            <a:r>
              <a:rPr lang="en-US" dirty="0" err="1">
                <a:latin typeface="Franklin Gothic Demi" pitchFamily="34" charset="0"/>
              </a:rPr>
              <a:t>Nr_Facturi</a:t>
            </a:r>
            <a:endParaRPr lang="en-US" dirty="0"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(1+ProcTVA)) </a:t>
            </a:r>
            <a:endParaRPr lang="ro-RO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dirty="0">
                <a:latin typeface="Franklin Gothic Demi" pitchFamily="34" charset="0"/>
              </a:rPr>
              <a:t>ON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latin typeface="Franklin Gothic Demi" pitchFamily="34" charset="0"/>
              </a:rPr>
              <a:t> BETWEEN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dirty="0">
                <a:latin typeface="Franklin Gothic Demi" pitchFamily="34" charset="0"/>
              </a:rPr>
              <a:t>ORDER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73038"/>
            <a:ext cx="6756400" cy="147796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Tabele</a:t>
            </a:r>
            <a:r>
              <a:rPr lang="en-US" dirty="0"/>
              <a:t> ad-hoc </a:t>
            </a:r>
            <a:r>
              <a:rPr lang="en-US" dirty="0" err="1"/>
              <a:t>intermediare</a:t>
            </a:r>
            <a:r>
              <a:rPr lang="en-US" dirty="0"/>
              <a:t> &amp; </a:t>
            </a:r>
            <a:r>
              <a:rPr lang="en-US" dirty="0" err="1"/>
              <a:t>rezultat</a:t>
            </a:r>
            <a:r>
              <a:rPr lang="en-US" dirty="0"/>
              <a:t> final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62" y="2232731"/>
            <a:ext cx="2028438" cy="217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6621" y="1701800"/>
            <a:ext cx="45961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intervale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LimInf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LimSup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6366" y="-22180"/>
            <a:ext cx="1322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Fact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parțial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8900" y="3136900"/>
            <a:ext cx="2159000" cy="927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156200" y="3124200"/>
            <a:ext cx="1879600" cy="93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3236F2-FC74-BB49-A427-08BCFB582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981213"/>
            <a:ext cx="2006600" cy="350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74B6F-9A97-3D4B-891B-E592FCE9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44" y="4228879"/>
            <a:ext cx="3595022" cy="263319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23" y="1638869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SELECT *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FROM </a:t>
            </a:r>
            <a:r>
              <a:rPr lang="en-US" sz="3400" dirty="0" err="1">
                <a:latin typeface="Consolas"/>
                <a:cs typeface="Consolas"/>
              </a:rPr>
              <a:t>GENERATE_SERIES</a:t>
            </a:r>
            <a:r>
              <a:rPr lang="en-US" sz="3400" dirty="0">
                <a:latin typeface="Consolas"/>
                <a:cs typeface="Consolas"/>
              </a:rPr>
              <a:t> (1,</a:t>
            </a:r>
            <a:r>
              <a:rPr lang="ro-RO" sz="3400" dirty="0">
                <a:latin typeface="Consolas"/>
                <a:cs typeface="Consolas"/>
              </a:rPr>
              <a:t> 7</a:t>
            </a:r>
            <a:r>
              <a:rPr lang="en-US" sz="3400" dirty="0">
                <a:latin typeface="Consolas"/>
                <a:cs typeface="Consolas"/>
              </a:rPr>
              <a:t>, 1) 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	AS </a:t>
            </a:r>
            <a:r>
              <a:rPr lang="en-US" sz="3400" dirty="0" err="1">
                <a:latin typeface="Consolas"/>
                <a:cs typeface="Consolas"/>
              </a:rPr>
              <a:t>serie</a:t>
            </a:r>
            <a:r>
              <a:rPr lang="ro-RO" sz="3400" dirty="0">
                <a:latin typeface="Consolas"/>
                <a:cs typeface="Consolas"/>
              </a:rPr>
              <a:t>1</a:t>
            </a:r>
            <a:r>
              <a:rPr lang="en-US" sz="3400" dirty="0">
                <a:latin typeface="Consolas"/>
                <a:cs typeface="Consolas"/>
              </a:rPr>
              <a:t> (</a:t>
            </a:r>
            <a:r>
              <a:rPr lang="ro-RO" sz="3400" dirty="0">
                <a:latin typeface="Consolas"/>
                <a:cs typeface="Consolas"/>
              </a:rPr>
              <a:t>Numar</a:t>
            </a:r>
            <a:r>
              <a:rPr lang="en-US" sz="3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7289" y="2052191"/>
            <a:ext cx="259307" cy="6141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V="1">
            <a:off x="4434071" y="2576401"/>
            <a:ext cx="2041193" cy="2123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08513" y="2006221"/>
            <a:ext cx="491319" cy="62779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895" y="5297608"/>
            <a:ext cx="3681457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finală a seriei</a:t>
            </a:r>
            <a:endParaRPr lang="en-US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7534" y="2560388"/>
            <a:ext cx="2502222" cy="285777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843893" y="2076385"/>
            <a:ext cx="259307" cy="61415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16278" y="1232849"/>
            <a:ext cx="1773178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rgbClr val="002D8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Increment</a:t>
            </a:r>
            <a:endParaRPr lang="en-US" b="1" dirty="0">
              <a:ln w="11430"/>
              <a:solidFill>
                <a:srgbClr val="002D8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7986879" y="1712980"/>
            <a:ext cx="315988" cy="38731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967" y="3134933"/>
            <a:ext cx="2585276" cy="353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22586" y="4612944"/>
            <a:ext cx="3880229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inițială a seriei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587" y="3960127"/>
            <a:ext cx="3875154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Atributul tabelei ad-hoc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87170" y="3003905"/>
            <a:ext cx="929100" cy="997163"/>
          </a:xfrm>
          <a:prstGeom prst="straightConnector1">
            <a:avLst/>
          </a:prstGeom>
          <a:ln w="57150">
            <a:solidFill>
              <a:srgbClr val="A6C9E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3863" y="3320957"/>
            <a:ext cx="23366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Tabela ad-hoc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97373" y="2988860"/>
            <a:ext cx="241111" cy="454925"/>
          </a:xfrm>
          <a:prstGeom prst="straightConnector1">
            <a:avLst/>
          </a:prstGeom>
          <a:ln w="57150">
            <a:solidFill>
              <a:srgbClr val="002D8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79104"/>
            <a:ext cx="84696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" y="1241954"/>
            <a:ext cx="9498842" cy="57320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i="1" dirty="0">
                <a:cs typeface="Times New Roman" pitchFamily="18" charset="0"/>
              </a:rPr>
              <a:t>C</a:t>
            </a:r>
            <a:r>
              <a:rPr lang="ro-RO" sz="2800" i="1" dirty="0">
                <a:cs typeface="Times New Roman" pitchFamily="18" charset="0"/>
              </a:rPr>
              <a:t>are sunt valorile vânzărilor din toate zilele (calendaristice) lunii august 2013</a:t>
            </a:r>
            <a:r>
              <a:rPr lang="en-US" sz="2800" i="1" dirty="0">
                <a:cs typeface="Times New Roman" pitchFamily="18" charset="0"/>
              </a:rPr>
              <a:t>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ValFactZ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i,0)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AS valoare_facturi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TO_DATE('2013-08-'|| Zi, 'YYYY-MM-DD') DataCalend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ro-RO" sz="3000" b="1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(1,31, 1) AS serie_aug (Zi)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) zile_calendaristice 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LEFT OUTER JOIN 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SELECT DataFact, SUM(Cantitate * PretUnit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(1+ProcTVA))  AS ValFactZi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FROM 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3000" dirty="0" err="1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chemeClr val="accent3">
                  <a:lumMod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	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WHERE TO_CHAR(DataFact, 'YYYY-MM') = '2013-08'	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GROUP BY DataFact) zile_facturari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 ON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zile_calendaristice.DataCalend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zile_facturari.DataFact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</a:t>
            </a:r>
            <a:endParaRPr lang="en-US" sz="3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81D52-5EA3-334E-98B6-EEFA1585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950912"/>
            <a:ext cx="6288506" cy="59070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765300"/>
            <a:ext cx="8070088" cy="483870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Frazele</a:t>
            </a:r>
            <a:r>
              <a:rPr lang="en-US" dirty="0"/>
              <a:t>” SELECT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ro-RO" dirty="0"/>
              <a:t>în clauza SELECT al unei interogări </a:t>
            </a:r>
            <a:r>
              <a:rPr lang="en-US" dirty="0"/>
              <a:t>“</a:t>
            </a:r>
            <a:r>
              <a:rPr lang="en-US" dirty="0" err="1"/>
              <a:t>superioare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ină întotdeauna o singură linie şi o singură coloană (interogări scalare)</a:t>
            </a:r>
          </a:p>
          <a:p>
            <a:r>
              <a:rPr lang="ro-RO" dirty="0"/>
              <a:t>Sunt ceva mai rar folosite de practicieni</a:t>
            </a:r>
          </a:p>
          <a:p>
            <a:r>
              <a:rPr lang="ro-RO" dirty="0"/>
              <a:t>De cele mai multe ori este necesară corelarea sa cu înregistrările tabelelor din clauza FROM a interogării principale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866888" cy="12144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Subconsultări scalare în clauza SELECT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328863" y="2703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66800" y="16891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29208" y="165100"/>
            <a:ext cx="786079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Total v</a:t>
            </a:r>
            <a:r>
              <a:rPr lang="ro-RO" dirty="0"/>
              <a:t>î</a:t>
            </a:r>
            <a:r>
              <a:rPr lang="en-US" dirty="0" err="1"/>
              <a:t>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ncas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1854200" y="1600200"/>
            <a:ext cx="72263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Avenir Medium"/>
                <a:cs typeface="Avenir Medium"/>
              </a:rPr>
              <a:t>Soluţie valabilă n</a:t>
            </a:r>
            <a:r>
              <a:rPr lang="en-US" dirty="0" err="1">
                <a:latin typeface="Avenir Medium"/>
                <a:cs typeface="Avenir Medium"/>
              </a:rPr>
              <a:t>umai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în </a:t>
            </a:r>
            <a:r>
              <a:rPr lang="en-US" dirty="0" err="1">
                <a:latin typeface="Avenir Medium"/>
                <a:cs typeface="Avenir Medium"/>
              </a:rPr>
              <a:t>PostgreSQL</a:t>
            </a:r>
            <a:r>
              <a:rPr lang="en-US" dirty="0">
                <a:latin typeface="Avenir Medium"/>
                <a:cs typeface="Avenir Medium"/>
              </a:rPr>
              <a:t> !</a:t>
            </a:r>
            <a:endParaRPr lang="ro-RO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Consolas"/>
                <a:cs typeface="Consolas"/>
              </a:rPr>
              <a:t>SELECT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(SELECT   SUM(Cantitate * PretUnit *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(1+ProcTVA))  AS Vinzari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liniifact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NATURAL JOIN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produse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) AS Facturat</a:t>
            </a:r>
            <a:r>
              <a:rPr lang="ro-RO" b="1" dirty="0">
                <a:latin typeface="+mn-lt"/>
              </a:rPr>
              <a:t>,</a:t>
            </a:r>
            <a:r>
              <a:rPr lang="ro-RO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	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(  SELECT SUM (Transa)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	 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	  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incasfact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   )  AS Incasat</a:t>
            </a:r>
          </a:p>
        </p:txBody>
      </p:sp>
      <p:sp>
        <p:nvSpPr>
          <p:cNvPr id="7" name="Left Brace 6"/>
          <p:cNvSpPr/>
          <p:nvPr/>
        </p:nvSpPr>
        <p:spPr>
          <a:xfrm>
            <a:off x="1943100" y="2768600"/>
            <a:ext cx="558800" cy="1803400"/>
          </a:xfrm>
          <a:prstGeom prst="leftBrace">
            <a:avLst>
              <a:gd name="adj1" fmla="val 8333"/>
              <a:gd name="adj2" fmla="val 3662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1570" y="3441700"/>
            <a:ext cx="1075330" cy="219482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527300" y="4597400"/>
            <a:ext cx="284139" cy="90264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01756" y="5172691"/>
            <a:ext cx="335697" cy="395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1430"/>
            <a:ext cx="2894675" cy="85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232736"/>
            <a:ext cx="7797800" cy="13208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Pentru cât la sută dintre clienţi s-au întocmit, zilnic, facturi ?</a:t>
            </a: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90942" y="1537576"/>
            <a:ext cx="878840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</a:rPr>
              <a:t>, 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</a:t>
            </a:r>
            <a:r>
              <a:rPr lang="ro-RO" sz="2400" dirty="0">
                <a:latin typeface="Franklin Gothic Demi" pitchFamily="34" charset="0"/>
              </a:rPr>
              <a:t> 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Nr_Cl_Zi</a:t>
            </a:r>
            <a:r>
              <a:rPr lang="en-US" sz="2400" dirty="0">
                <a:latin typeface="Franklin Gothic Demi" pitchFamily="34" charset="0"/>
              </a:rPr>
              <a:t>, </a:t>
            </a:r>
            <a:endParaRPr lang="ro-RO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</a:t>
            </a: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		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Nr_Total_Cl</a:t>
            </a:r>
            <a:r>
              <a:rPr lang="en-US" sz="2400" dirty="0">
                <a:latin typeface="Franklin Gothic Demi" pitchFamily="34" charset="0"/>
              </a:rPr>
              <a:t>,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</a:t>
            </a: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latin typeface="Franklin Gothic Demi" pitchFamily="34" charset="0"/>
              </a:rPr>
              <a:t>(COUNT(DISTINCT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 * 100) / 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  </a:t>
            </a:r>
            <a:r>
              <a:rPr lang="ro-RO" sz="2400" dirty="0">
                <a:latin typeface="Franklin Gothic Demi" pitchFamily="34" charset="0"/>
              </a:rPr>
              <a:t>	    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		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	</a:t>
            </a:r>
            <a:r>
              <a:rPr lang="ro-RO" sz="2400" dirty="0">
                <a:latin typeface="Franklin Gothic Demi" pitchFamily="34" charset="0"/>
              </a:rPr>
              <a:t> 	</a:t>
            </a:r>
            <a:r>
              <a:rPr lang="en-US" sz="2400" dirty="0">
                <a:latin typeface="Franklin Gothic Demi" pitchFamily="34" charset="0"/>
              </a:rPr>
              <a:t>|| '%' AS </a:t>
            </a:r>
            <a:r>
              <a:rPr lang="en-US" sz="2400" dirty="0" err="1">
                <a:latin typeface="Franklin Gothic Demi" pitchFamily="34" charset="0"/>
              </a:rPr>
              <a:t>Procent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</a:rPr>
              <a:t>facturi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GROUP BY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ORDER BY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72" y="6436945"/>
            <a:ext cx="87640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>
                <a:latin typeface="Avenir Book"/>
                <a:cs typeface="Avenir Book"/>
              </a:rPr>
              <a:t>Vezi și </a:t>
            </a:r>
            <a:r>
              <a:rPr lang="en-US" sz="1200">
                <a:latin typeface="Avenir Book"/>
                <a:cs typeface="Avenir Book"/>
                <a:hlinkClick r:id="rId3"/>
              </a:rPr>
              <a:t>https://onedrive.live.com/redir?resid=9233CD031198EF03!8350&amp;authkey=!AJ1dh0SC7Wly33w&amp;ithint=video%2cavi</a:t>
            </a:r>
            <a:endParaRPr lang="en-US" sz="1200">
              <a:latin typeface="Avenir Book"/>
              <a:cs typeface="Avenir Book"/>
            </a:endParaRPr>
          </a:p>
          <a:p>
            <a:pPr algn="l">
              <a:buNone/>
            </a:pPr>
            <a:endParaRPr lang="en-US" sz="1200">
              <a:latin typeface="Avenir Book"/>
              <a:cs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181C7-7E53-594B-8CC7-AD74F5E0C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2087235"/>
            <a:ext cx="3202304" cy="434970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27296"/>
            <a:ext cx="8585200" cy="14605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este contribuţia (procentuală) a fiecărui produs la totalul vânzărilor ?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</a:rPr>
              <a:t> AS </a:t>
            </a:r>
            <a:r>
              <a:rPr lang="en-US" sz="2000" dirty="0" err="1">
                <a:latin typeface="Franklin Gothic Demi" pitchFamily="34" charset="0"/>
              </a:rPr>
              <a:t>Produs</a:t>
            </a:r>
            <a:r>
              <a:rPr lang="en-US" sz="2000" dirty="0">
                <a:latin typeface="Franklin Gothic Demi" pitchFamily="34" charset="0"/>
              </a:rPr>
              <a:t>,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</a:t>
            </a:r>
            <a:r>
              <a:rPr lang="en-US" sz="2000" dirty="0" err="1">
                <a:latin typeface="Franklin Gothic Demi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</a:rPr>
              <a:t>))  </a:t>
            </a:r>
            <a:endParaRPr lang="ro-RO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latin typeface="Franklin Gothic Demi" pitchFamily="34" charset="0"/>
              </a:rPr>
              <a:t>Vinzari_Produs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)) </a:t>
            </a:r>
            <a:endParaRPr lang="ro-RO" sz="2000" dirty="0">
              <a:solidFill>
                <a:srgbClr val="FF0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FROM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NATURAL JOIN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Total_Vinzari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     TRUNC((SUM(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(1+ProcTVA)) * 100) /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))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		 FROM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lf INNER JOIN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p</a:t>
            </a:r>
            <a:r>
              <a:rPr lang="ro-RO" sz="2000" dirty="0">
                <a:solidFill>
                  <a:srgbClr val="008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ON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lf.CodPr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=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p.CodPr</a:t>
            </a:r>
            <a:endParaRPr lang="en-US" sz="2000" dirty="0">
              <a:solidFill>
                <a:srgbClr val="008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               )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, 2 ) AS </a:t>
            </a:r>
            <a:r>
              <a:rPr lang="en-US" sz="2000" dirty="0" err="1">
                <a:latin typeface="Franklin Gothic Demi" pitchFamily="34" charset="0"/>
              </a:rPr>
              <a:t>Procent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 err="1">
                <a:latin typeface="Franklin Gothic Demi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NATURAL JOIN </a:t>
            </a:r>
            <a:r>
              <a:rPr lang="en-US" sz="2000" dirty="0" err="1">
                <a:latin typeface="Franklin Gothic Demi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GROUP BY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078" y="4684382"/>
            <a:ext cx="5136157" cy="193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410200"/>
          </a:xfrm>
        </p:spPr>
        <p:txBody>
          <a:bodyPr>
            <a:no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AS </a:t>
            </a:r>
            <a:r>
              <a:rPr lang="en-US" sz="2000" dirty="0" err="1">
                <a:latin typeface="Franklin Gothic Demi" pitchFamily="34" charset="0"/>
              </a:rPr>
              <a:t>Sp_N_Apr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AS </a:t>
            </a:r>
            <a:r>
              <a:rPr lang="en-US" sz="2000" dirty="0" err="1">
                <a:latin typeface="Franklin Gothic Demi" pitchFamily="34" charset="0"/>
              </a:rPr>
              <a:t>Sp_N_Mai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Sp_N_Iun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latin typeface="Franklin Gothic Demi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Sp_Noapte_Trim2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personal p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endParaRPr lang="en-US" sz="2000" dirty="0">
              <a:latin typeface="Franklin Gothic Dem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539750" indent="-457200" algn="ctr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3600" b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Sporuri de noapte pe trimestrul 2, 2013, lunar şi cumulat</a:t>
            </a:r>
            <a:r>
              <a:rPr lang="en-US" dirty="0"/>
              <a:t> – </a:t>
            </a:r>
            <a:r>
              <a:rPr lang="en-US" dirty="0" err="1"/>
              <a:t>v2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77800"/>
            <a:ext cx="76835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Actualizarea tabelelor prin subconsultări </a:t>
            </a:r>
            <a:endParaRPr lang="en-US" dirty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876300" y="1651000"/>
            <a:ext cx="8267700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ValTotala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Reduceri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Penalizari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UPDATE FACTURI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SET ValTotala =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SELECT SUM(Cantitate * PretUnit *</a:t>
            </a:r>
            <a:r>
              <a:rPr lang="en-US" sz="2800" dirty="0">
                <a:latin typeface="Consolas"/>
                <a:cs typeface="Consolas"/>
              </a:rPr>
              <a:t> 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ro-RO" sz="2800" dirty="0">
                <a:latin typeface="Consolas"/>
                <a:cs typeface="Consolas"/>
              </a:rPr>
              <a:t>1+ProcTVA))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FROM 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ro-RO" sz="28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	NATURAL JOIN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WHERE NrFact = FACTURI.NrFact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)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74700"/>
            <a:ext cx="8077200" cy="5778500"/>
          </a:xfrm>
        </p:spPr>
        <p:txBody>
          <a:bodyPr anchor="ctr">
            <a:normAutofit/>
          </a:bodyPr>
          <a:lstStyle/>
          <a:p>
            <a:r>
              <a:rPr lang="it-IT"/>
              <a:t>Reduceri:</a:t>
            </a:r>
            <a:br>
              <a:rPr lang="ro-RO"/>
            </a:br>
            <a:br>
              <a:rPr lang="it-IT"/>
            </a:br>
            <a:r>
              <a:rPr lang="it-IT"/>
              <a:t>- 10% pentru tranşele încasate în mai puţin de 15 zile de la data vânzării,</a:t>
            </a:r>
            <a:br>
              <a:rPr lang="it-IT"/>
            </a:br>
            <a:r>
              <a:rPr lang="it-IT"/>
              <a:t>- 9% pentru 16 zile </a:t>
            </a:r>
            <a:br>
              <a:rPr lang="it-IT"/>
            </a:br>
            <a:r>
              <a:rPr lang="it-IT"/>
              <a:t>- 8% pentru 17 zile</a:t>
            </a:r>
            <a:endParaRPr lang="en-US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0"/>
            <a:ext cx="85344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8000"/>
              </a:lnSpc>
              <a:buFontTx/>
              <a:buNone/>
            </a:pPr>
            <a:endParaRPr lang="en-US" sz="27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UPDATE facturi SET Reduceri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(SELECT  SUM ( CASE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	 		INTERVAL '15' DAY THEN Transa * 0.1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'16' DAY THEN Transa * 0.09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'17' DAY  THEN Transa * 0.08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ELSE 0 END)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FROM  incasfact INCF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incasari I ON INCF.CodInc=I.CodInc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facturi F2 ON INCF.Nrfact=F2.NrFact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WHERE F2.NrFact = facturi.NrFact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)</a:t>
            </a:r>
            <a:endParaRPr lang="en-US" sz="2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2" y="1447800"/>
            <a:ext cx="8188657" cy="5410200"/>
          </a:xfrm>
        </p:spPr>
        <p:txBody>
          <a:bodyPr>
            <a:normAutofit/>
          </a:bodyPr>
          <a:lstStyle/>
          <a:p>
            <a:r>
              <a:rPr lang="ro-RO" dirty="0"/>
              <a:t>Este una dintre cele mai puternice şi utile op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iuni SELECT SQL</a:t>
            </a:r>
          </a:p>
          <a:p>
            <a:pPr marL="82550" indent="0">
              <a:buNone/>
            </a:pPr>
            <a:endParaRPr lang="ro-RO" dirty="0"/>
          </a:p>
          <a:p>
            <a:r>
              <a:rPr lang="ro-RO" dirty="0"/>
              <a:t>Schemă clasică de utilizare</a:t>
            </a:r>
            <a:r>
              <a:rPr lang="en-US" dirty="0"/>
              <a:t>: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t1.X, t2.Y, t1.Z, t2.W, ...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t1 INNER JOIN 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(SELECT ... FROM ... WHERE ...) t2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		ON t1.A = t2.C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...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95000" y="4947199"/>
            <a:ext cx="582303" cy="5004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60132" y="3416491"/>
            <a:ext cx="509546" cy="51406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566" y="3435767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34513" y="4403204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1000" y="4987553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59706" y="3434435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493" y="3463421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65454"/>
            <a:ext cx="781608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Subconsultări în clauza </a:t>
            </a:r>
            <a:r>
              <a:rPr lang="en-US" b="1" dirty="0"/>
              <a:t>FROM</a:t>
            </a:r>
            <a:r>
              <a:rPr lang="ro-RO" b="1" dirty="0"/>
              <a:t> 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028146" y="3963600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7800"/>
            <a:ext cx="8712200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fr-FR" dirty="0"/>
              <a:t>Ce </a:t>
            </a:r>
            <a:r>
              <a:rPr lang="fr-FR" dirty="0" err="1"/>
              <a:t>facturi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emise</a:t>
            </a:r>
            <a:r>
              <a:rPr lang="fr-FR" dirty="0"/>
              <a:t>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aceeaşi</a:t>
            </a:r>
            <a:r>
              <a:rPr lang="fr-FR" dirty="0"/>
              <a:t> </a:t>
            </a:r>
            <a:r>
              <a:rPr lang="fr-FR" dirty="0" err="1"/>
              <a:t>zi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factura 1120 ?</a:t>
            </a:r>
            <a:endParaRPr lang="en-US" dirty="0"/>
          </a:p>
        </p:txBody>
      </p:sp>
      <p:sp>
        <p:nvSpPr>
          <p:cNvPr id="19459" name="Rectangle 9"/>
          <p:cNvSpPr>
            <a:spLocks noGrp="1" noChangeArrowheads="1"/>
          </p:cNvSpPr>
          <p:nvPr>
            <p:ph idx="1"/>
          </p:nvPr>
        </p:nvSpPr>
        <p:spPr>
          <a:xfrm>
            <a:off x="273895" y="1179384"/>
            <a:ext cx="8760915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f.*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f </a:t>
            </a:r>
            <a:r>
              <a:rPr lang="ro-RO" sz="26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NATURAL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	(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=1120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)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f1120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			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22380" y="1411114"/>
            <a:ext cx="12526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f1120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73254" y="3084394"/>
            <a:ext cx="682388" cy="709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7DEF05-E037-7741-A946-3BCB8BBE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2" y="1724675"/>
            <a:ext cx="1514421" cy="130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25CB7-98B5-DB43-B7D5-F24994A7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" y="4616261"/>
            <a:ext cx="6250322" cy="21922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20" y="0"/>
            <a:ext cx="8311388" cy="1419011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(1)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640"/>
            <a:ext cx="9144000" cy="5207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-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Diferenta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FROM 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endParaRPr lang="en-US" sz="22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GROUP BY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) VINZARI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LEFT OUTER JOIN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GROUP BY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)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ON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366" y="2236906"/>
            <a:ext cx="1595588" cy="397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12" y="127000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912" y="2197100"/>
            <a:ext cx="308148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Rezultat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final (fragment</a:t>
            </a:r>
            <a:r>
              <a:rPr lang="ro-R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69992" y="0"/>
            <a:ext cx="6847884" cy="184244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(2)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3EB40-2364-E145-A378-E61942DB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2" y="1211827"/>
            <a:ext cx="1943327" cy="446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DE298-88D5-EC43-8590-B2C34AFB1513}"/>
              </a:ext>
            </a:extLst>
          </p:cNvPr>
          <p:cNvSpPr txBox="1"/>
          <p:nvPr/>
        </p:nvSpPr>
        <p:spPr>
          <a:xfrm>
            <a:off x="474512" y="571574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parțial</a:t>
            </a: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A51B-DD93-3C41-8BB6-86F0BD58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06" y="2837793"/>
            <a:ext cx="1581026" cy="3758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41B8F-B822-0241-AED2-C21F9E19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" y="2599381"/>
            <a:ext cx="3811112" cy="4159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7462"/>
            <a:ext cx="8940800" cy="163036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/>
              <a:t> (1)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" y="1549400"/>
            <a:ext cx="8834297" cy="530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,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Incasat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-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Diferenta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CASE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= 0 THEN '</a:t>
            </a:r>
            <a:r>
              <a:rPr lang="en-US" sz="2000" dirty="0" err="1">
                <a:latin typeface="Franklin Gothic Demi" pitchFamily="34" charset="0"/>
              </a:rPr>
              <a:t>Fara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dirty="0" err="1">
                <a:latin typeface="Franklin Gothic Demi" pitchFamily="34" charset="0"/>
              </a:rPr>
              <a:t>nici</a:t>
            </a:r>
            <a:r>
              <a:rPr lang="en-US" sz="2000" dirty="0">
                <a:latin typeface="Franklin Gothic Demi" pitchFamily="34" charset="0"/>
              </a:rPr>
              <a:t> o </a:t>
            </a:r>
            <a:r>
              <a:rPr lang="en-US" sz="2000" dirty="0" err="1">
                <a:latin typeface="Franklin Gothic Demi" pitchFamily="34" charset="0"/>
              </a:rPr>
              <a:t>incasare</a:t>
            </a:r>
            <a:r>
              <a:rPr lang="en-US" sz="2000" dirty="0">
                <a:latin typeface="Franklin Gothic Demi" pitchFamily="34" charset="0"/>
              </a:rPr>
              <a:t>'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&gt;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 THEN 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partial'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ELSE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TOTAL' </a:t>
            </a:r>
            <a:r>
              <a:rPr lang="ro-RO" sz="2000" dirty="0">
                <a:latin typeface="Franklin Gothic Demi" pitchFamily="34" charset="0"/>
              </a:rPr>
              <a:t> 	E</a:t>
            </a:r>
            <a:r>
              <a:rPr lang="en-US" sz="2000" dirty="0">
                <a:latin typeface="Franklin Gothic Demi" pitchFamily="34" charset="0"/>
              </a:rPr>
              <a:t>ND AS </a:t>
            </a:r>
            <a:r>
              <a:rPr lang="en-US" sz="2000" dirty="0" err="1">
                <a:latin typeface="Franklin Gothic Demi" pitchFamily="34" charset="0"/>
              </a:rPr>
              <a:t>Situatiune</a:t>
            </a:r>
            <a:endParaRPr lang="en-US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FROM	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en-US" sz="2000" i="1" dirty="0">
                <a:latin typeface="Franklin Gothic Demi" pitchFamily="34" charset="0"/>
              </a:rPr>
              <a:t>( SELECT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, SUM(</a:t>
            </a:r>
            <a:r>
              <a:rPr lang="en-US" sz="2000" i="1" dirty="0" err="1">
                <a:latin typeface="Franklin Gothic Demi" pitchFamily="34" charset="0"/>
              </a:rPr>
              <a:t>Cantitate</a:t>
            </a:r>
            <a:r>
              <a:rPr lang="en-US" sz="2000" i="1" dirty="0">
                <a:latin typeface="Franklin Gothic Demi" pitchFamily="34" charset="0"/>
              </a:rPr>
              <a:t> * </a:t>
            </a:r>
            <a:r>
              <a:rPr lang="en-US" sz="2000" i="1" dirty="0" err="1">
                <a:latin typeface="Franklin Gothic Demi" pitchFamily="34" charset="0"/>
              </a:rPr>
              <a:t>PretUnit</a:t>
            </a:r>
            <a:r>
              <a:rPr lang="en-US" sz="2000" i="1" dirty="0">
                <a:latin typeface="Franklin Gothic Demi" pitchFamily="34" charset="0"/>
              </a:rPr>
              <a:t> * (</a:t>
            </a:r>
            <a:r>
              <a:rPr lang="en-US" sz="2000" i="1" dirty="0" err="1">
                <a:latin typeface="Franklin Gothic Demi" pitchFamily="34" charset="0"/>
              </a:rPr>
              <a:t>1+ProcTVA</a:t>
            </a:r>
            <a:r>
              <a:rPr lang="en-US" sz="2000" i="1" dirty="0">
                <a:latin typeface="Franklin Gothic Demi" pitchFamily="34" charset="0"/>
              </a:rPr>
              <a:t>)) AS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i="1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FROM  </a:t>
            </a:r>
            <a:r>
              <a:rPr lang="en-US" sz="2000" i="1" dirty="0" err="1">
                <a:latin typeface="Franklin Gothic Demi" pitchFamily="34" charset="0"/>
              </a:rPr>
              <a:t>liniifact</a:t>
            </a:r>
            <a:r>
              <a:rPr lang="en-US" sz="2000" i="1" dirty="0">
                <a:latin typeface="Franklin Gothic Demi" pitchFamily="34" charset="0"/>
              </a:rPr>
              <a:t> NATURAL JOIN </a:t>
            </a:r>
            <a:r>
              <a:rPr lang="en-US" sz="2000" i="1" dirty="0" err="1">
                <a:latin typeface="Franklin Gothic Demi" pitchFamily="34" charset="0"/>
              </a:rPr>
              <a:t>produse</a:t>
            </a:r>
            <a:endParaRPr lang="en-US" sz="2000" i="1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GROUP BY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 ) </a:t>
            </a:r>
            <a:r>
              <a:rPr lang="en-US" sz="2000" i="1" dirty="0" err="1">
                <a:latin typeface="Franklin Gothic Demi" pitchFamily="34" charset="0"/>
              </a:rPr>
              <a:t>VINZARI</a:t>
            </a:r>
            <a:r>
              <a:rPr lang="ro-RO" sz="2000" dirty="0">
                <a:latin typeface="Franklin Gothic Demi" pitchFamily="34" charset="0"/>
              </a:rPr>
              <a:t>  </a:t>
            </a:r>
            <a:r>
              <a:rPr lang="en-US" sz="2000" dirty="0">
                <a:latin typeface="Franklin Gothic Demi" pitchFamily="34" charset="0"/>
              </a:rPr>
              <a:t>LEFT OUTER JOIN 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GROUP BY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)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ON</a:t>
            </a:r>
            <a:endParaRPr lang="ro-RO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ro-RO" sz="2000" dirty="0">
                <a:latin typeface="Franklin Gothic Demi" pitchFamily="34" charset="0"/>
              </a:rPr>
              <a:t>			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890" y="165100"/>
            <a:ext cx="3111310" cy="55245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 dirty="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 dirty="0"/>
              <a:t> (2)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5C473-83D9-1348-BD44-C82C50C7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86"/>
            <a:ext cx="5854890" cy="488096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090"/>
            <a:ext cx="8305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 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Sp_N_Apr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Spor_N_Mai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Spor_N_Iun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+ 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)+COALESCE(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Sp_Noapte_Trim2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FROM 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FROM personal p LEFT OUTER JOIN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s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An=201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AND Luna=4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)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		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  FROM personal  p LEFT OUTER JOIN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An=201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AND Luna=5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sn5.Marca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(SELECT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FROM personal p LEFT OUTER JOIN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AND An=201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AND Luna=6 ) sn6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sn6.Marca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ORDER BY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NumePren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2 2013, lunar </a:t>
            </a: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 cumulat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6514</TotalTime>
  <Words>882</Words>
  <Application>Microsoft Macintosh PowerPoint</Application>
  <PresentationFormat>On-screen Show (4:3)</PresentationFormat>
  <Paragraphs>300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(7) </vt:lpstr>
      <vt:lpstr>Text</vt:lpstr>
      <vt:lpstr>Subconsultări în clauza FROM </vt:lpstr>
      <vt:lpstr>Ce facturi au fost emise în aceeaşi zi cu factura 1120 ?</vt:lpstr>
      <vt:lpstr>Care sunt valorile facturate şi încasate ale fiecărei facturi ? (1) </vt:lpstr>
      <vt:lpstr>Care sunt valorile facturate şi încasate ale fiecărei facturi ? (2) </vt:lpstr>
      <vt:lpstr>Care sunt valorile facturate şi încasate, precum şi situaţia (“fără nici o încasare”, “încasată parţial” sau “încasată total”) pentru fiecare factură ? (1)</vt:lpstr>
      <vt:lpstr>Care sunt valorile facturate şi încasate, precum şi situaţia (“fără nici o încasare”, “încasată parţial” sau “încasată total”) pentru fiecare factură ? (2)</vt:lpstr>
      <vt:lpstr>PowerPoint Presentation</vt:lpstr>
      <vt:lpstr>Sporuri de noapte pe trimestrul 2 2013, lunar şi cumulat (rezultat) </vt:lpstr>
      <vt:lpstr>Care sunt zilele în care s-au emis mai multe facturi decât pe 2 aug. 2013 ?</vt:lpstr>
      <vt:lpstr>Ce produse au fost vândute tuturor clienţilor ? </vt:lpstr>
      <vt:lpstr>Facturile ce conţin măcar produsele din factura 1112</vt:lpstr>
      <vt:lpstr>Numărul facturilor neîncasate deloc, încasate parţial şi încasate total  </vt:lpstr>
      <vt:lpstr>Ziua (zilele) în care s-au emis cele mai multe facturi (1)</vt:lpstr>
      <vt:lpstr>Ziua (zilele) în care s-au emis cele mai multe facturi (2)</vt:lpstr>
      <vt:lpstr>Să se afle numărul de facturi emise, pe următoarele intervale ale valorilor totale :   -între 0 şi 100000 RON;  - între 100001 şi 200000 RON;  - între 200001 şi 500000 RON;  - între 500001 şi 1000000 RON;  - peste 1000001 RON. </vt:lpstr>
      <vt:lpstr>Tabele ad-hoc intermediare &amp; rezultat final</vt:lpstr>
      <vt:lpstr>Funcţia tabelă GENERATE_SERIES (1)</vt:lpstr>
      <vt:lpstr>Funcţia tabelă GENERATE_SERIES (2)</vt:lpstr>
      <vt:lpstr>Funcţia tabelă GENERATE_SERIES (3)</vt:lpstr>
      <vt:lpstr>Subconsultări scalare în clauza SELECT </vt:lpstr>
      <vt:lpstr>Total vînzări şi încasări</vt:lpstr>
      <vt:lpstr>PowerPoint Presentation</vt:lpstr>
      <vt:lpstr>PowerPoint Presentation</vt:lpstr>
      <vt:lpstr>PowerPoint Presentation</vt:lpstr>
      <vt:lpstr>Actualizarea tabelelor prin subconsultări </vt:lpstr>
      <vt:lpstr>Reduceri:  - 10% pentru tranşele încasate în mai puţin de 15 zile de la data vânzării, - 9% pentru 16 zile  - 8% pentru 17 zile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471</cp:revision>
  <dcterms:created xsi:type="dcterms:W3CDTF">2002-10-11T06:23:42Z</dcterms:created>
  <dcterms:modified xsi:type="dcterms:W3CDTF">2019-02-23T09:45:15Z</dcterms:modified>
</cp:coreProperties>
</file>