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notesMasterIdLst>
    <p:notesMasterId r:id="rId9"/>
  </p:notesMasterIdLst>
  <p:sldIdLst>
    <p:sldId id="256" r:id="rId2"/>
    <p:sldId id="369" r:id="rId3"/>
    <p:sldId id="404" r:id="rId4"/>
    <p:sldId id="409" r:id="rId5"/>
    <p:sldId id="410" r:id="rId6"/>
    <p:sldId id="411" r:id="rId7"/>
    <p:sldId id="412" r:id="rId8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18D8"/>
    <a:srgbClr val="002D86"/>
    <a:srgbClr val="A6C9E6"/>
    <a:srgbClr val="FF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93946" autoAdjust="0"/>
  </p:normalViewPr>
  <p:slideViewPr>
    <p:cSldViewPr snapToGrid="0">
      <p:cViewPr varScale="1">
        <p:scale>
          <a:sx n="119" d="100"/>
          <a:sy n="119" d="100"/>
        </p:scale>
        <p:origin x="20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noProof="0"/>
              <a:t>Click to edit Master text styles</a:t>
            </a:r>
          </a:p>
          <a:p>
            <a:pPr lvl="1"/>
            <a:r>
              <a:rPr lang="ro-RO" noProof="0"/>
              <a:t>Second level</a:t>
            </a:r>
          </a:p>
          <a:p>
            <a:pPr lvl="2"/>
            <a:r>
              <a:rPr lang="ro-RO" noProof="0"/>
              <a:t>Third level</a:t>
            </a:r>
          </a:p>
          <a:p>
            <a:pPr lvl="3"/>
            <a:r>
              <a:rPr lang="ro-RO" noProof="0"/>
              <a:t>Fourth level</a:t>
            </a:r>
          </a:p>
          <a:p>
            <a:pPr lvl="4"/>
            <a:r>
              <a:rPr lang="ro-RO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AC7AB005-3131-4E1C-93B7-817526065343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92266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A577C1-8AD6-41D2-8E7F-35C5B096E579}" type="slidenum">
              <a:rPr lang="ro-RO" smtClean="0"/>
              <a:pPr/>
              <a:t>1</a:t>
            </a:fld>
            <a:endParaRPr lang="ro-RO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1AE1E-61D9-44A0-A79B-2AA9EB4116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40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DA6A37-23BA-4010-A676-C486948BBD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EB7E3E-29D7-4D0B-B774-A6AEB59FB5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5A49BE-7429-4695-B786-539AAF0209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AFFCD4-884C-47DD-A96F-F7702227A19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8C1591-6602-4D6B-BFD2-CB02039EDE6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C8E81-0BD1-4D92-95CF-1AD67F3284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13386A-CEFA-4217-937C-6DC15EAEBF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49BF12-B154-4E03-9CBE-FB46958FFE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2597FD-98C2-4FE0-A191-784EEA998C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E697-DF28-4DCA-9B03-3DA4AFED68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573512-EC8F-4E8E-BADC-AD05AB717D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lvl="0" indent="-282575" algn="l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231E5A30-9AED-4C10-B61A-4C9BA2F396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539750" indent="-45720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drv.ms/1oCs7z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9809" y="2442950"/>
            <a:ext cx="7721600" cy="2429323"/>
          </a:xfrm>
        </p:spPr>
        <p:txBody>
          <a:bodyPr rtlCol="0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8000" b="0" dirty="0">
                <a:latin typeface="American Typewriter" charset="0"/>
                <a:ea typeface="American Typewriter" charset="0"/>
                <a:cs typeface="American Typewriter" charset="0"/>
              </a:rPr>
              <a:t>SQL</a:t>
            </a:r>
            <a:r>
              <a:rPr lang="en-US" sz="8000" b="1" dirty="0">
                <a:latin typeface="Calisto MT" pitchFamily="18" charset="0"/>
                <a:ea typeface="Batang" pitchFamily="18" charset="-127"/>
              </a:rPr>
              <a:t> (8)</a:t>
            </a:r>
            <a:br>
              <a:rPr lang="ro-RO" sz="8000" b="1" dirty="0">
                <a:latin typeface="Calisto MT" pitchFamily="18" charset="0"/>
                <a:ea typeface="Batang" pitchFamily="18" charset="-127"/>
              </a:rPr>
            </a:br>
            <a:endParaRPr lang="en-US" sz="80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915477"/>
            <a:ext cx="8077200" cy="2107441"/>
          </a:xfrm>
        </p:spPr>
        <p:txBody>
          <a:bodyPr rtlCol="0">
            <a:normAutofit/>
          </a:bodyPr>
          <a:lstStyle/>
          <a:p>
            <a:pPr marL="0" algn="ctr">
              <a:lnSpc>
                <a:spcPct val="110000"/>
              </a:lnSpc>
              <a:spcBef>
                <a:spcPct val="0"/>
              </a:spcBef>
              <a:buClrTx/>
              <a:buSzTx/>
              <a:defRPr/>
            </a:pPr>
            <a:r>
              <a:rPr lang="ro-RO" sz="40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Expresii-tabelă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066800" y="381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buFontTx/>
              <a:buNone/>
            </a:pPr>
            <a:endParaRPr lang="ro-RO" sz="2000" b="1"/>
          </a:p>
        </p:txBody>
      </p:sp>
      <p:pic>
        <p:nvPicPr>
          <p:cNvPr id="6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19" y="337112"/>
            <a:ext cx="958644" cy="958644"/>
          </a:xfrm>
          <a:prstGeom prst="rect">
            <a:avLst/>
          </a:prstGeom>
          <a:noFill/>
        </p:spPr>
      </p:pic>
      <p:pic>
        <p:nvPicPr>
          <p:cNvPr id="7" name="Picture 6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99371" y="375801"/>
            <a:ext cx="2362575" cy="75291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999923" y="397324"/>
            <a:ext cx="5565881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Universitatea Al.I. Cuza 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Facultatea de </a:t>
            </a:r>
            <a:r>
              <a:rPr lang="en-US" sz="1400" dirty="0">
                <a:latin typeface="Segoe UI Semibold" pitchFamily="34" charset="0"/>
              </a:rPr>
              <a:t>Economie și Administrarea Afacerilor</a:t>
            </a: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Departamentul de Contabilitate, Informatică economică și Statistică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0" y="6020569"/>
            <a:ext cx="298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99" y="58478"/>
            <a:ext cx="7077231" cy="1143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sz="3600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Text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00067" y="1232898"/>
            <a:ext cx="8243932" cy="5625101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sz="2000" dirty="0">
              <a:cs typeface="Avenir Light"/>
            </a:endParaRPr>
          </a:p>
          <a:p>
            <a:pPr marL="365760" indent="-283464"/>
            <a:r>
              <a:rPr lang="en-US" dirty="0">
                <a:cs typeface="Avenir Light"/>
              </a:rPr>
              <a:t>SQL2009_Cap09_SELECT(5)_</a:t>
            </a:r>
            <a:r>
              <a:rPr lang="en-US" dirty="0" err="1">
                <a:cs typeface="Avenir Light"/>
              </a:rPr>
              <a:t>Subconsultari</a:t>
            </a:r>
            <a:endParaRPr lang="en-US" dirty="0">
              <a:cs typeface="Avenir Light"/>
            </a:endParaRPr>
          </a:p>
          <a:p>
            <a:pPr marL="82296" indent="0">
              <a:buNone/>
            </a:pPr>
            <a:r>
              <a:rPr lang="en-US" sz="2200" dirty="0">
                <a:hlinkClick r:id="rId3"/>
              </a:rPr>
              <a:t>https://github.com/marinfotache/Baze-de-date-I/blob/master/SQL.%20Dialecte%20DB2-%20Oracle-%20PostgreSQL%20si%20SQL%20Server/SQL2009_Cap09_SELECT(5)_</a:t>
            </a:r>
            <a:r>
              <a:rPr lang="en-US" sz="2200">
                <a:hlinkClick r:id="rId3"/>
              </a:rPr>
              <a:t>Subconsultari.pdf</a:t>
            </a:r>
            <a:endParaRPr lang="en-US" sz="2400" dirty="0">
              <a:hlinkClick r:id="rId3"/>
            </a:endParaRPr>
          </a:p>
          <a:p>
            <a:pPr marL="82296" indent="0">
              <a:buNone/>
            </a:pP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989472952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527" y="218365"/>
            <a:ext cx="8131473" cy="1037230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Expresii</a:t>
            </a:r>
            <a:r>
              <a:rPr lang="ro-RO" b="1" dirty="0"/>
              <a:t> – tabelă (1)</a:t>
            </a:r>
            <a:endParaRPr lang="en-US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351133" y="1447799"/>
            <a:ext cx="7841867" cy="523960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sz="2800" i="1" dirty="0"/>
              <a:t>Ce facturi au fost emise în aceeaşi zi cu factura 1120 ?</a:t>
            </a:r>
            <a:endParaRPr lang="ro-RO" sz="2800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WITH </a:t>
            </a: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Zi_1120</a:t>
            </a:r>
            <a:r>
              <a:rPr lang="ro-RO" sz="3000" dirty="0">
                <a:latin typeface="Franklin Gothic Demi" pitchFamily="34" charset="0"/>
                <a:cs typeface="Arial" pitchFamily="34" charset="0"/>
              </a:rPr>
              <a:t> AS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	(</a:t>
            </a: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SELECT DataFact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	 FROM facturi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	 WHERE NrFact=1120</a:t>
            </a:r>
            <a:r>
              <a:rPr lang="ro-RO" sz="3000" dirty="0"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SELECT NrFact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FROM facturi NATURAL JOIN </a:t>
            </a: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Zi_1120</a:t>
            </a:r>
            <a:r>
              <a:rPr lang="ro-RO" sz="3000" dirty="0">
                <a:latin typeface="Franklin Gothic Demi" pitchFamily="34" charset="0"/>
                <a:cs typeface="Arial" pitchFamily="34" charset="0"/>
              </a:rPr>
              <a:t> 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	</a:t>
            </a:r>
            <a:endParaRPr lang="ro-RO" sz="3000" dirty="0">
              <a:solidFill>
                <a:srgbClr val="3318D8"/>
              </a:solidFill>
              <a:latin typeface="Franklin Gothic Demi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1767" y="2402005"/>
            <a:ext cx="161743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Zi_1120</a:t>
            </a:r>
            <a:endParaRPr lang="en-US" sz="3000" dirty="0">
              <a:solidFill>
                <a:srgbClr val="3318D8"/>
              </a:solidFill>
              <a:latin typeface="Franklin Gothic Demi" pitchFamily="34" charset="0"/>
              <a:cs typeface="Arial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732060" y="3125337"/>
            <a:ext cx="1119116" cy="368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070" y="3791590"/>
            <a:ext cx="1175058" cy="27098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968957-0C7A-384C-895B-7E1DE80FE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531" y="3095921"/>
            <a:ext cx="1392565" cy="1193627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527" y="0"/>
            <a:ext cx="8131473" cy="103723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Expresii – tabelă (2)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05218" y="955343"/>
            <a:ext cx="8387782" cy="5902657"/>
          </a:xfrm>
        </p:spPr>
        <p:txBody>
          <a:bodyPr>
            <a:normAutofit fontScale="85000" lnSpcReduction="10000"/>
          </a:bodyPr>
          <a:lstStyle/>
          <a:p>
            <a:pPr lvl="0">
              <a:buNone/>
            </a:pPr>
            <a:r>
              <a:rPr lang="ro-RO" i="1" dirty="0"/>
              <a:t>Care este clientul care a cumpărat cele mai multe produse ?</a:t>
            </a:r>
            <a:endParaRPr lang="ro-RO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WITH </a:t>
            </a: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clienti_produse</a:t>
            </a:r>
            <a:r>
              <a:rPr lang="ro-RO" sz="3000" dirty="0">
                <a:latin typeface="Franklin Gothic Demi" pitchFamily="34" charset="0"/>
                <a:cs typeface="Arial" pitchFamily="34" charset="0"/>
              </a:rPr>
              <a:t> AS  (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			       SELECT DenCl, COUNT(DISTINCT CodPr)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				AS Nr_Prod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 	 		       FROM </a:t>
            </a:r>
            <a:r>
              <a:rPr lang="ro-RO" sz="30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clienti</a:t>
            </a:r>
            <a:endParaRPr lang="ro-RO" sz="3000" dirty="0">
              <a:solidFill>
                <a:srgbClr val="3318D8"/>
              </a:solidFill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 				NATURAL JOIN facturi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		  		 NATURAL JOIN </a:t>
            </a:r>
            <a:r>
              <a:rPr lang="ro-RO" sz="30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liniifact</a:t>
            </a:r>
            <a:endParaRPr lang="ro-RO" sz="3000" dirty="0">
              <a:solidFill>
                <a:srgbClr val="3318D8"/>
              </a:solidFill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 	                           GROUP BY DenCl</a:t>
            </a:r>
            <a:r>
              <a:rPr lang="ro-RO" sz="3000" dirty="0"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 fontAlgn="base">
              <a:spcAft>
                <a:spcPct val="0"/>
              </a:spcAft>
              <a:buNone/>
              <a:defRPr/>
            </a:pPr>
            <a:endParaRPr lang="ro-RO" sz="1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	SELECT * FROM </a:t>
            </a: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clienti_produse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	WHERE Nr_Prod =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			(SELECT MAX(Nr_Prod)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   	                  FROM </a:t>
            </a: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clienti_produse</a:t>
            </a:r>
            <a:r>
              <a:rPr lang="ro-RO" sz="3000" dirty="0">
                <a:latin typeface="Franklin Gothic Demi" pitchFamily="34" charset="0"/>
                <a:cs typeface="Arial" pitchFamily="34" charset="0"/>
              </a:rPr>
              <a:t>)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888" y="2668593"/>
            <a:ext cx="2291182" cy="2305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Left Arrow 8"/>
          <p:cNvSpPr/>
          <p:nvPr/>
        </p:nvSpPr>
        <p:spPr>
          <a:xfrm>
            <a:off x="2483892" y="3398293"/>
            <a:ext cx="655093" cy="4367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2299261"/>
            <a:ext cx="2298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CLIENTI_PRODUSE</a:t>
            </a:r>
            <a:endParaRPr lang="en-US" sz="2000" dirty="0">
              <a:solidFill>
                <a:srgbClr val="3318D8"/>
              </a:solidFill>
              <a:latin typeface="Franklin Gothic Demi" pitchFamily="34" charset="0"/>
              <a:cs typeface="Arial" pitchFamily="34" charset="0"/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4716" y="5716431"/>
            <a:ext cx="518615" cy="9368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ight Arrow 11"/>
          <p:cNvSpPr/>
          <p:nvPr/>
        </p:nvSpPr>
        <p:spPr>
          <a:xfrm>
            <a:off x="6127845" y="5704762"/>
            <a:ext cx="600501" cy="354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859809" y="6018662"/>
            <a:ext cx="1733266" cy="3957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0582" y="5404514"/>
            <a:ext cx="2267882" cy="832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527" y="0"/>
            <a:ext cx="8131473" cy="103723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Expresii – tabelă (3)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-40959" y="723333"/>
            <a:ext cx="8925649" cy="6243851"/>
          </a:xfrm>
        </p:spPr>
        <p:txBody>
          <a:bodyPr>
            <a:normAutofit fontScale="85000" lnSpcReduction="20000"/>
          </a:bodyPr>
          <a:lstStyle/>
          <a:p>
            <a:pPr lvl="0">
              <a:lnSpc>
                <a:spcPct val="120000"/>
              </a:lnSpc>
              <a:buNone/>
            </a:pPr>
            <a:r>
              <a:rPr lang="ro-RO" i="1" dirty="0"/>
              <a:t>Să se afle numărul de produse vândute, pe următoarele intervale ale preţului unitar de vânzare: </a:t>
            </a:r>
            <a:r>
              <a:rPr lang="ro-RO" sz="2600" b="1" i="1" dirty="0"/>
              <a:t>între 0 şi 500 RON;  între 501 şi 750 RON;  între 751 şi 1000 RON...peste 7001 RON</a:t>
            </a:r>
          </a:p>
          <a:p>
            <a:pPr lvl="0">
              <a:lnSpc>
                <a:spcPct val="120000"/>
              </a:lnSpc>
              <a:buNone/>
            </a:pPr>
            <a:endParaRPr lang="ro-RO" sz="1300" b="1" i="1" dirty="0"/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WITH 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intervale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 AS 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		(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SELECT 0 AS LimInf, 500 AS LimSup 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UNION </a:t>
            </a:r>
          </a:p>
          <a:p>
            <a:pPr lvl="0">
              <a:buNone/>
            </a:pP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  	   	SELECT 501, 750 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UNION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SELECT 751, 1000 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UNION</a:t>
            </a:r>
          </a:p>
          <a:p>
            <a:pPr lvl="0">
              <a:buNone/>
            </a:pP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       	SELECT 1001, 5000 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UNION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SELECT 5001, 6000 </a:t>
            </a:r>
          </a:p>
          <a:p>
            <a:pPr lvl="0">
              <a:buNone/>
            </a:pP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		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UNION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SELECT 6001, 7000 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UNION </a:t>
            </a:r>
          </a:p>
          <a:p>
            <a:pPr lvl="0">
              <a:buNone/>
            </a:pP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		SELECT 7001, 99999999 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LimInf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LimSup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, COUNT(PretUnit) 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		AS Nr_produse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intervale 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LEFT OUTER JOIN liniifact 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		ON PretUnit BETWEEN 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LimInf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			AND 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LimSup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GROUP BY 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LimInf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LimSup 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ORDER BY 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LimInf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LimSup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6803" y="3903259"/>
            <a:ext cx="2771661" cy="2497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013" y="0"/>
            <a:ext cx="8911988" cy="103723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Expresii – tabelă (4)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-40959" y="1023582"/>
            <a:ext cx="8925649" cy="5943602"/>
          </a:xfrm>
        </p:spPr>
        <p:txBody>
          <a:bodyPr>
            <a:normAutofit fontScale="92500" lnSpcReduction="20000"/>
          </a:bodyPr>
          <a:lstStyle/>
          <a:p>
            <a:pPr lvl="0">
              <a:lnSpc>
                <a:spcPct val="120000"/>
              </a:lnSpc>
              <a:buNone/>
            </a:pPr>
            <a:r>
              <a:rPr lang="ro-RO" i="1" dirty="0"/>
              <a:t>Ce produse au fost vândute tuturor clienţilor ? </a:t>
            </a:r>
            <a:endParaRPr lang="ro-RO" sz="1300" b="1" i="1" dirty="0"/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WITH 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produse_clienti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 AS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	 	(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SELECT DenPr, COUNT(DISTINCT CodCl) AS Nr</a:t>
            </a:r>
          </a:p>
          <a:p>
            <a:pPr lvl="0">
              <a:buNone/>
            </a:pP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		 FROM produse </a:t>
            </a:r>
          </a:p>
          <a:p>
            <a:pPr lvl="0">
              <a:buNone/>
            </a:pP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   			NATURAL JOIN </a:t>
            </a:r>
            <a:r>
              <a:rPr lang="ro-RO" sz="31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liniifact</a:t>
            </a:r>
            <a:endParaRPr lang="ro-RO" sz="3100" dirty="0">
              <a:solidFill>
                <a:srgbClr val="3318D8"/>
              </a:solidFill>
              <a:latin typeface="Franklin Gothic Demi" pitchFamily="34" charset="0"/>
              <a:cs typeface="Arial" pitchFamily="34" charset="0"/>
            </a:endParaRPr>
          </a:p>
          <a:p>
            <a:pPr lvl="0">
              <a:buNone/>
            </a:pP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   		 	NATURAL JOIN facturi</a:t>
            </a:r>
          </a:p>
          <a:p>
            <a:pPr lvl="0">
              <a:buNone/>
            </a:pP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  	 	GROUP BY DenPr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),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ro-RO" sz="3100" dirty="0">
                <a:solidFill>
                  <a:srgbClr val="008000"/>
                </a:solidFill>
                <a:latin typeface="Franklin Gothic Demi" pitchFamily="34" charset="0"/>
                <a:cs typeface="Arial" pitchFamily="34" charset="0"/>
              </a:rPr>
              <a:t>nr_clienti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 AS 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    		(</a:t>
            </a:r>
            <a:r>
              <a:rPr lang="ro-RO" sz="3100" dirty="0">
                <a:solidFill>
                  <a:srgbClr val="008000"/>
                </a:solidFill>
                <a:latin typeface="Franklin Gothic Demi" pitchFamily="34" charset="0"/>
                <a:cs typeface="Arial" pitchFamily="34" charset="0"/>
              </a:rPr>
              <a:t>SELECT COUNT(CodCl) AS NrClienti </a:t>
            </a:r>
          </a:p>
          <a:p>
            <a:pPr lvl="0">
              <a:buNone/>
            </a:pPr>
            <a:r>
              <a:rPr lang="ro-RO" sz="3100" dirty="0">
                <a:solidFill>
                  <a:srgbClr val="008000"/>
                </a:solidFill>
                <a:latin typeface="Franklin Gothic Demi" pitchFamily="34" charset="0"/>
                <a:cs typeface="Arial" pitchFamily="34" charset="0"/>
              </a:rPr>
              <a:t>            	 FROM clienti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) 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SELECT DenPr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produse_clienti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		INNER JOIN </a:t>
            </a:r>
            <a:r>
              <a:rPr lang="ro-RO" sz="3100" dirty="0">
                <a:solidFill>
                  <a:srgbClr val="008000"/>
                </a:solidFill>
                <a:latin typeface="Franklin Gothic Demi" pitchFamily="34" charset="0"/>
                <a:cs typeface="Arial" pitchFamily="34" charset="0"/>
              </a:rPr>
              <a:t>nr_clienti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 ON 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Nr 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= </a:t>
            </a:r>
            <a:r>
              <a:rPr lang="ro-RO" sz="3100" dirty="0">
                <a:solidFill>
                  <a:srgbClr val="008000"/>
                </a:solidFill>
                <a:latin typeface="Franklin Gothic Demi" pitchFamily="34" charset="0"/>
                <a:cs typeface="Arial" pitchFamily="34" charset="0"/>
              </a:rPr>
              <a:t>NrClienti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3165" y="5125782"/>
            <a:ext cx="2006243" cy="10907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013" y="0"/>
            <a:ext cx="8911988" cy="103723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Expresii – tabelă (5)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-40959" y="1119117"/>
            <a:ext cx="9184959" cy="5834419"/>
          </a:xfrm>
        </p:spPr>
        <p:txBody>
          <a:bodyPr>
            <a:normAutofit fontScale="77500" lnSpcReduction="20000"/>
          </a:bodyPr>
          <a:lstStyle/>
          <a:p>
            <a:pPr lvl="0">
              <a:lnSpc>
                <a:spcPct val="120000"/>
              </a:lnSpc>
              <a:buNone/>
            </a:pPr>
            <a:r>
              <a:rPr lang="ro-RO" i="1" dirty="0"/>
              <a:t>Ce facturi conţin măcar produsele din factura 1117 ? </a:t>
            </a:r>
            <a:endParaRPr lang="ro-RO" sz="1300" b="1" i="1" dirty="0"/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WITH 	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ro-RO" sz="31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facturi_prod1117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 AS (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ro-RO" sz="31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SELECT lf1.NrFact, lf1.CodPr</a:t>
            </a:r>
          </a:p>
          <a:p>
            <a:pPr lvl="0">
              <a:buNone/>
            </a:pPr>
            <a:r>
              <a:rPr lang="ro-RO" sz="31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		FROM liniifact lf1 INNER JOIN liniifact lf2 ON</a:t>
            </a:r>
          </a:p>
          <a:p>
            <a:pPr lvl="0">
              <a:buNone/>
            </a:pPr>
            <a:r>
              <a:rPr lang="ro-RO" sz="31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			lf1.CodPr=lf2.CodPr AND lf2.NrFact=1117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),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ro-RO" sz="31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nrproduse_1117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	AS ( 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ro-RO" sz="31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SELECT COUNT(DISTINCT CodPr) AS Nr</a:t>
            </a:r>
          </a:p>
          <a:p>
            <a:pPr lvl="0">
              <a:buNone/>
            </a:pPr>
            <a:r>
              <a:rPr lang="ro-RO" sz="31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		FROM liniifact </a:t>
            </a:r>
          </a:p>
          <a:p>
            <a:pPr lvl="0">
              <a:buNone/>
            </a:pPr>
            <a:r>
              <a:rPr lang="ro-RO" sz="31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		WHERE NrFact=1117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)		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ro-RO" sz="31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ro-RO" sz="31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facturi_prod1117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GROUP BY </a:t>
            </a:r>
            <a:r>
              <a:rPr lang="ro-RO" sz="31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NrFact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HAVING COUNT(DISTINCT </a:t>
            </a:r>
            <a:r>
              <a:rPr lang="ro-RO" sz="31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CodPr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) = (SELECT </a:t>
            </a:r>
            <a:r>
              <a:rPr lang="ro-RO" sz="31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Nr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 					               FROM </a:t>
            </a:r>
            <a:r>
              <a:rPr lang="ro-RO" sz="31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nrproduse_1117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)</a:t>
            </a:r>
            <a:endParaRPr lang="ro-RO" sz="3100" dirty="0">
              <a:solidFill>
                <a:srgbClr val="008000"/>
              </a:solidFill>
              <a:latin typeface="Franklin Gothic Demi" pitchFamily="34" charset="0"/>
              <a:cs typeface="Arial" pitchFamily="34" charset="0"/>
            </a:endParaRP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5908" y="1254923"/>
            <a:ext cx="1047398" cy="45766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6512</TotalTime>
  <Words>215</Words>
  <Application>Microsoft Macintosh PowerPoint</Application>
  <PresentationFormat>On-screen Show (4:3)</PresentationFormat>
  <Paragraphs>82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2" baseType="lpstr">
      <vt:lpstr>Arial Unicode MS</vt:lpstr>
      <vt:lpstr>American Typewriter</vt:lpstr>
      <vt:lpstr>Arial</vt:lpstr>
      <vt:lpstr>Avenir Medium</vt:lpstr>
      <vt:lpstr>Book Antiqua</vt:lpstr>
      <vt:lpstr>Calisto MT</vt:lpstr>
      <vt:lpstr>Franklin Gothic Demi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SQL (8) </vt:lpstr>
      <vt:lpstr>Text</vt:lpstr>
      <vt:lpstr>Expresii – tabelă (1)</vt:lpstr>
      <vt:lpstr>Expresii – tabelă (2)</vt:lpstr>
      <vt:lpstr>Expresii – tabelă (3)</vt:lpstr>
      <vt:lpstr>Expresii – tabelă (4)</vt:lpstr>
      <vt:lpstr>Expresii – tabelă (5)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471</cp:revision>
  <dcterms:created xsi:type="dcterms:W3CDTF">2002-10-11T06:23:42Z</dcterms:created>
  <dcterms:modified xsi:type="dcterms:W3CDTF">2019-02-23T09:46:18Z</dcterms:modified>
</cp:coreProperties>
</file>