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46"/>
  </p:notesMasterIdLst>
  <p:sldIdLst>
    <p:sldId id="256" r:id="rId2"/>
    <p:sldId id="369" r:id="rId3"/>
    <p:sldId id="346" r:id="rId4"/>
    <p:sldId id="345" r:id="rId5"/>
    <p:sldId id="359" r:id="rId6"/>
    <p:sldId id="307" r:id="rId7"/>
    <p:sldId id="308" r:id="rId8"/>
    <p:sldId id="360" r:id="rId9"/>
    <p:sldId id="309" r:id="rId10"/>
    <p:sldId id="310" r:id="rId11"/>
    <p:sldId id="347" r:id="rId12"/>
    <p:sldId id="348" r:id="rId13"/>
    <p:sldId id="349" r:id="rId14"/>
    <p:sldId id="321" r:id="rId15"/>
    <p:sldId id="322" r:id="rId16"/>
    <p:sldId id="324" r:id="rId17"/>
    <p:sldId id="325" r:id="rId18"/>
    <p:sldId id="340" r:id="rId19"/>
    <p:sldId id="326" r:id="rId20"/>
    <p:sldId id="327" r:id="rId21"/>
    <p:sldId id="362" r:id="rId22"/>
    <p:sldId id="343" r:id="rId23"/>
    <p:sldId id="368" r:id="rId24"/>
    <p:sldId id="328" r:id="rId25"/>
    <p:sldId id="367" r:id="rId26"/>
    <p:sldId id="329" r:id="rId27"/>
    <p:sldId id="330" r:id="rId28"/>
    <p:sldId id="350" r:id="rId29"/>
    <p:sldId id="351" r:id="rId30"/>
    <p:sldId id="332" r:id="rId31"/>
    <p:sldId id="333" r:id="rId32"/>
    <p:sldId id="334" r:id="rId33"/>
    <p:sldId id="335" r:id="rId34"/>
    <p:sldId id="353" r:id="rId35"/>
    <p:sldId id="354" r:id="rId36"/>
    <p:sldId id="356" r:id="rId37"/>
    <p:sldId id="357" r:id="rId38"/>
    <p:sldId id="363" r:id="rId39"/>
    <p:sldId id="352" r:id="rId40"/>
    <p:sldId id="355" r:id="rId41"/>
    <p:sldId id="364" r:id="rId42"/>
    <p:sldId id="366" r:id="rId43"/>
    <p:sldId id="358" r:id="rId44"/>
    <p:sldId id="339" r:id="rId4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3946" autoAdjust="0"/>
  </p:normalViewPr>
  <p:slideViewPr>
    <p:cSldViewPr snapToGrid="0"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1D5EAC1-A4DA-49FF-890C-3FBE81E2D76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65220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8E541-7D71-46E4-810C-A4BC9C1FD4CE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C4956-C2F9-405F-8E90-79EB9A628DAD}" type="slidenum">
              <a:rPr lang="ro-RO" smtClean="0"/>
              <a:pPr/>
              <a:t>25</a:t>
            </a:fld>
            <a:endParaRPr lang="ro-RO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2BA6A-4AD0-4F67-ADA9-B6C82FCE970A}" type="slidenum">
              <a:rPr lang="ro-RO" smtClean="0"/>
              <a:pPr/>
              <a:t>26</a:t>
            </a:fld>
            <a:endParaRPr lang="ro-RO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05C80-95E6-44BA-B6F0-AB7ADE412DCD}" type="slidenum">
              <a:rPr lang="ro-RO" smtClean="0"/>
              <a:pPr/>
              <a:t>27</a:t>
            </a:fld>
            <a:endParaRPr lang="ro-RO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2D683-A772-424B-8F9E-EB3534F7AF93}" type="slidenum">
              <a:rPr lang="ro-RO" smtClean="0"/>
              <a:pPr/>
              <a:t>30</a:t>
            </a:fld>
            <a:endParaRPr lang="ro-RO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F1071-6363-4DCA-B08A-2A05D56847C2}" type="slidenum">
              <a:rPr lang="ro-RO" smtClean="0"/>
              <a:pPr/>
              <a:t>31</a:t>
            </a:fld>
            <a:endParaRPr lang="ro-RO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E2707-9D44-4889-A00D-5764912DBA79}" type="slidenum">
              <a:rPr lang="ro-RO" smtClean="0"/>
              <a:pPr/>
              <a:t>32</a:t>
            </a:fld>
            <a:endParaRPr lang="ro-RO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E0CFC-C96B-4867-8A8D-7E0AEA3CF0C0}" type="slidenum">
              <a:rPr lang="ro-RO" smtClean="0"/>
              <a:pPr/>
              <a:t>33</a:t>
            </a:fld>
            <a:endParaRPr lang="ro-RO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D5EAC1-A4DA-49FF-890C-3FBE81E2D76B}" type="slidenum">
              <a:rPr lang="ro-RO" smtClean="0"/>
              <a:pPr>
                <a:defRPr/>
              </a:pPr>
              <a:t>43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0124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29755-6C83-4B5B-8D8E-8B1AED828F99}" type="slidenum">
              <a:rPr lang="ro-RO" smtClean="0"/>
              <a:pPr/>
              <a:t>44</a:t>
            </a:fld>
            <a:endParaRPr lang="ro-RO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4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A4463-BBD2-4F4A-85C1-1CD3EB09FE28}" type="slidenum">
              <a:rPr lang="ro-RO" smtClean="0"/>
              <a:pPr/>
              <a:t>14</a:t>
            </a:fld>
            <a:endParaRPr lang="ro-RO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F321A-09E7-4B2B-8834-368CAEA6AE2A}" type="slidenum">
              <a:rPr lang="ro-RO" smtClean="0"/>
              <a:pPr/>
              <a:t>15</a:t>
            </a:fld>
            <a:endParaRPr lang="ro-RO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C1ED41-B08D-4522-989A-EFCD9C3C6424}" type="slidenum">
              <a:rPr lang="ro-RO" smtClean="0"/>
              <a:pPr/>
              <a:t>16</a:t>
            </a:fld>
            <a:endParaRPr lang="ro-RO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834865-EC1F-4917-BBCB-B4EDAD7481D1}" type="slidenum">
              <a:rPr lang="ro-RO" smtClean="0"/>
              <a:pPr/>
              <a:t>17</a:t>
            </a:fld>
            <a:endParaRPr lang="ro-RO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B0B819-6B69-4047-9615-7B05F8349709}" type="slidenum">
              <a:rPr lang="ro-RO" smtClean="0"/>
              <a:pPr/>
              <a:t>19</a:t>
            </a:fld>
            <a:endParaRPr lang="ro-RO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82778-01B4-4875-A533-9E303D6877D0}" type="slidenum">
              <a:rPr lang="ro-RO" smtClean="0"/>
              <a:pPr/>
              <a:t>20</a:t>
            </a:fld>
            <a:endParaRPr lang="ro-RO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C4956-C2F9-405F-8E90-79EB9A628DAD}" type="slidenum">
              <a:rPr lang="ro-RO" smtClean="0"/>
              <a:pPr/>
              <a:t>24</a:t>
            </a:fld>
            <a:endParaRPr lang="ro-RO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1893C-CF2D-4630-B074-705A1B8166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6F380-2E43-462F-A157-63C347E868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6DB0B-9200-4F53-A893-02F011125D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4E305-6868-4035-9830-8D76618EA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333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31ECD-3AFE-43CE-A3EB-FB8F3C9C70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98B2F-D098-49EF-A41F-9F74C2E38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8F141-BA39-4066-B926-54BC1E536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E687E-D29D-4631-8176-609E27EDAA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DA282-78FB-4AE5-A4A9-D0B8758371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F174A-D128-4679-85E9-680912B0D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356E2-9ABE-4B62-9737-441807C907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77BE6-97B1-4B6B-B846-C7F828F23F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D1E05C5C-524B-4A7F-A80B-74B39A7D22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Baze-de-date-I/blob/master/SQL.%20Dialecte%20DB2-%20Oracle-%20PostgreSQL%20si%20SQL%20Server/SQL2009_Cap08_SELECT(4)_NULLi_Jonctiuni_externe_CASE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bTSCqRwurA" TargetMode="External"/><Relationship Id="rId2" Type="http://schemas.openxmlformats.org/officeDocument/2006/relationships/hyperlink" Target="https://www.youtube.com/watch?v=1w3tXpvyoXM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856096"/>
            <a:ext cx="7315200" cy="2060810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sz="8000" b="0" dirty="0">
                <a:latin typeface="American Typewriter" charset="0"/>
                <a:ea typeface="American Typewriter" charset="0"/>
                <a:cs typeface="American Typewriter" charset="0"/>
              </a:rPr>
              <a:t>SQL (4)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191000"/>
            <a:ext cx="7467600" cy="2209800"/>
          </a:xfrm>
        </p:spPr>
        <p:txBody>
          <a:bodyPr rtlCol="0">
            <a:normAutofit/>
          </a:bodyPr>
          <a:lstStyle/>
          <a:p>
            <a:pPr marL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53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Jonc</a:t>
            </a:r>
            <a:r>
              <a:rPr lang="ro-RO" sz="53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ţiuni</a:t>
            </a:r>
            <a:r>
              <a:rPr lang="ro-RO" sz="53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 externe</a:t>
            </a:r>
            <a:endParaRPr lang="en-US" sz="5300" b="1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Gabriola" pitchFamily="82" charset="0"/>
              <a:cs typeface="Vani" pitchFamily="34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>
                <a:cs typeface="Arial Unicode MS"/>
              </a:rPr>
              <a:t>…</a:t>
            </a:r>
            <a:r>
              <a:rPr lang="en-US" dirty="0" err="1">
                <a:cs typeface="Arial Unicode MS"/>
              </a:rPr>
              <a:t>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SPORURI</a:t>
            </a:r>
            <a:endParaRPr lang="en-US" dirty="0">
              <a:cs typeface="Arial Unicode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8BAD0-8AC0-D741-8C06-25E0E1E0C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762"/>
            <a:ext cx="9144000" cy="512015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001000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Crearea celor două tabele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912" y="1219200"/>
            <a:ext cx="8324088" cy="5410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CREATE TABLE personal (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Marca</a:t>
            </a:r>
            <a:r>
              <a:rPr lang="en-US" b="1" dirty="0"/>
              <a:t> NUMERIC(5) NOT NULL</a:t>
            </a:r>
            <a:r>
              <a:rPr lang="ro-RO" b="1" dirty="0"/>
              <a:t> </a:t>
            </a:r>
            <a:r>
              <a:rPr lang="en-US" b="1" dirty="0"/>
              <a:t>CONSTRAINT </a:t>
            </a:r>
            <a:r>
              <a:rPr lang="en-US" b="1" dirty="0" err="1"/>
              <a:t>pk_personal2</a:t>
            </a:r>
            <a:r>
              <a:rPr lang="en-US" b="1" dirty="0"/>
              <a:t> PRIMARY KEY,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NumePren</a:t>
            </a:r>
            <a:r>
              <a:rPr lang="en-US" b="1" dirty="0"/>
              <a:t> </a:t>
            </a:r>
            <a:r>
              <a:rPr lang="en-US" b="1" dirty="0" err="1"/>
              <a:t>VARCHAR</a:t>
            </a:r>
            <a:r>
              <a:rPr lang="en-US" b="1" dirty="0"/>
              <a:t>(40) NOT NULL,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DataNast</a:t>
            </a:r>
            <a:r>
              <a:rPr lang="en-US" b="1" dirty="0"/>
              <a:t> DATE,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Compart</a:t>
            </a:r>
            <a:r>
              <a:rPr lang="en-US" b="1" dirty="0"/>
              <a:t> </a:t>
            </a:r>
            <a:r>
              <a:rPr lang="en-US" b="1" dirty="0" err="1"/>
              <a:t>VARCHAR</a:t>
            </a:r>
            <a:r>
              <a:rPr lang="en-US" b="1" dirty="0"/>
              <a:t>(20),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MarcaSef</a:t>
            </a:r>
            <a:r>
              <a:rPr lang="en-US" b="1" dirty="0"/>
              <a:t> NUMERIC(5) </a:t>
            </a:r>
            <a:r>
              <a:rPr lang="ro-RO" b="1" dirty="0"/>
              <a:t> </a:t>
            </a:r>
            <a:r>
              <a:rPr lang="en-US" b="1" dirty="0"/>
              <a:t>CONSTRAINT </a:t>
            </a:r>
            <a:r>
              <a:rPr lang="en-US" b="1" dirty="0" err="1"/>
              <a:t>fk_personal2</a:t>
            </a:r>
            <a:r>
              <a:rPr lang="en-US" b="1" dirty="0"/>
              <a:t> REFERENCES personal (</a:t>
            </a:r>
            <a:r>
              <a:rPr lang="en-US" b="1" dirty="0" err="1"/>
              <a:t>marca</a:t>
            </a:r>
            <a:r>
              <a:rPr lang="en-US" b="1" dirty="0"/>
              <a:t>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SalTarifar</a:t>
            </a:r>
            <a:r>
              <a:rPr lang="en-US" b="1" dirty="0"/>
              <a:t> NUMERIC(12,2)   </a:t>
            </a:r>
          </a:p>
          <a:p>
            <a:pPr>
              <a:buNone/>
            </a:pPr>
            <a:r>
              <a:rPr lang="en-US" b="1" dirty="0"/>
              <a:t>	) 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CREATE TABLE </a:t>
            </a:r>
            <a:r>
              <a:rPr lang="en-US" b="1" dirty="0" err="1"/>
              <a:t>sporuri</a:t>
            </a:r>
            <a:r>
              <a:rPr lang="en-US" b="1" dirty="0"/>
              <a:t> ( </a:t>
            </a:r>
          </a:p>
          <a:p>
            <a:pPr>
              <a:buNone/>
            </a:pPr>
            <a:r>
              <a:rPr lang="en-US" b="1" dirty="0"/>
              <a:t>	An NUMERIC(4) NOT NULL,</a:t>
            </a:r>
          </a:p>
          <a:p>
            <a:pPr>
              <a:buNone/>
            </a:pPr>
            <a:r>
              <a:rPr lang="en-US" b="1" dirty="0"/>
              <a:t>	Luna NUMERIC(2) NOT NULL,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Marca</a:t>
            </a:r>
            <a:r>
              <a:rPr lang="en-US" b="1" dirty="0"/>
              <a:t> NUMERIC(5) NOT NULL</a:t>
            </a:r>
          </a:p>
          <a:p>
            <a:pPr>
              <a:buNone/>
            </a:pPr>
            <a:r>
              <a:rPr lang="en-US" b="1" dirty="0"/>
              <a:t>		CONSTRAINT </a:t>
            </a:r>
            <a:r>
              <a:rPr lang="en-US" b="1" dirty="0" err="1"/>
              <a:t>fk_sporuri_personal</a:t>
            </a:r>
            <a:r>
              <a:rPr lang="en-US" b="1" dirty="0"/>
              <a:t> REFERENCES personal (</a:t>
            </a:r>
            <a:r>
              <a:rPr lang="en-US" b="1" dirty="0" err="1"/>
              <a:t>marca</a:t>
            </a:r>
            <a:r>
              <a:rPr lang="en-US" b="1" dirty="0"/>
              <a:t>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SporVechime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SporNoapte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SporCD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AlteSpor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CONSTRAINT </a:t>
            </a:r>
            <a:r>
              <a:rPr lang="en-US" b="1" dirty="0" err="1"/>
              <a:t>pk_sporuri</a:t>
            </a:r>
            <a:r>
              <a:rPr lang="en-US" b="1" dirty="0"/>
              <a:t> PRIMARY KEY (</a:t>
            </a:r>
            <a:r>
              <a:rPr lang="en-US" b="1" dirty="0" err="1"/>
              <a:t>an,luna,marca</a:t>
            </a:r>
            <a:r>
              <a:rPr lang="en-US" b="1" dirty="0"/>
              <a:t>)  ) ;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8628888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Popularea celor două tabele (1)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3582"/>
            <a:ext cx="9144000" cy="583441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(1,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1', </a:t>
            </a:r>
            <a:r>
              <a:rPr lang="en-US" sz="1700" dirty="0" err="1">
                <a:latin typeface="Franklin Gothic Demi" pitchFamily="34" charset="0"/>
              </a:rPr>
              <a:t>DATE'1962</a:t>
            </a:r>
            <a:r>
              <a:rPr lang="en-US" sz="1700" dirty="0">
                <a:latin typeface="Franklin Gothic Demi" pitchFamily="34" charset="0"/>
              </a:rPr>
              <a:t>-07-01', </a:t>
            </a:r>
            <a:r>
              <a:rPr lang="ro-RO" sz="1700" dirty="0"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ro-RO" sz="1700" dirty="0">
                <a:latin typeface="Franklin Gothic Demi" pitchFamily="34" charset="0"/>
              </a:rPr>
              <a:t>	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DIRECTIUNE</a:t>
            </a:r>
            <a:r>
              <a:rPr lang="en-US" sz="1700" dirty="0">
                <a:latin typeface="Franklin Gothic Demi" pitchFamily="34" charset="0"/>
              </a:rPr>
              <a:t>', NULL, 1600)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(2,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2', </a:t>
            </a:r>
            <a:r>
              <a:rPr lang="en-US" sz="1700" dirty="0" err="1">
                <a:latin typeface="Franklin Gothic Demi" pitchFamily="34" charset="0"/>
              </a:rPr>
              <a:t>DATE'1977</a:t>
            </a:r>
            <a:r>
              <a:rPr lang="en-US" sz="1700" dirty="0">
                <a:latin typeface="Franklin Gothic Demi" pitchFamily="34" charset="0"/>
              </a:rPr>
              <a:t>-10-11',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 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1, 1450)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(3,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3', </a:t>
            </a:r>
            <a:r>
              <a:rPr lang="en-US" sz="1700" dirty="0" err="1">
                <a:latin typeface="Franklin Gothic Demi" pitchFamily="34" charset="0"/>
              </a:rPr>
              <a:t>DATE'1962</a:t>
            </a:r>
            <a:r>
              <a:rPr lang="en-US" sz="1700" dirty="0">
                <a:latin typeface="Franklin Gothic Demi" pitchFamily="34" charset="0"/>
              </a:rPr>
              <a:t>-08-02',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'MARKETING', 1, 1450)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(4,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4', NULL, 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2, 1380)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(5,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5', </a:t>
            </a:r>
            <a:r>
              <a:rPr lang="en-US" sz="1700" dirty="0" err="1">
                <a:latin typeface="Franklin Gothic Demi" pitchFamily="34" charset="0"/>
              </a:rPr>
              <a:t>DATE'1965</a:t>
            </a:r>
            <a:r>
              <a:rPr lang="en-US" sz="1700" dirty="0">
                <a:latin typeface="Franklin Gothic Demi" pitchFamily="34" charset="0"/>
              </a:rPr>
              <a:t>-04-30',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2, 1420)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(6,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6', </a:t>
            </a:r>
            <a:r>
              <a:rPr lang="en-US" sz="1700" dirty="0" err="1">
                <a:latin typeface="Franklin Gothic Demi" pitchFamily="34" charset="0"/>
              </a:rPr>
              <a:t>DATE'1965</a:t>
            </a:r>
            <a:r>
              <a:rPr lang="en-US" sz="1700" dirty="0">
                <a:latin typeface="Franklin Gothic Demi" pitchFamily="34" charset="0"/>
              </a:rPr>
              <a:t>-11-09', 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5, 1350)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(7,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7', NULL, 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5, 1280)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(8,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8', </a:t>
            </a:r>
            <a:r>
              <a:rPr lang="en-US" sz="1700" dirty="0" err="1">
                <a:latin typeface="Franklin Gothic Demi" pitchFamily="34" charset="0"/>
              </a:rPr>
              <a:t>DATE'1960</a:t>
            </a:r>
            <a:r>
              <a:rPr lang="en-US" sz="1700" dirty="0">
                <a:latin typeface="Franklin Gothic Demi" pitchFamily="34" charset="0"/>
              </a:rPr>
              <a:t>-12-31', 'MARKETING', 3, 1290)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(9,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9', </a:t>
            </a:r>
            <a:r>
              <a:rPr lang="en-US" sz="1700" dirty="0" err="1">
                <a:latin typeface="Franklin Gothic Demi" pitchFamily="34" charset="0"/>
              </a:rPr>
              <a:t>DATE'1976</a:t>
            </a:r>
            <a:r>
              <a:rPr lang="en-US" sz="1700" dirty="0">
                <a:latin typeface="Franklin Gothic Demi" pitchFamily="34" charset="0"/>
              </a:rPr>
              <a:t>-02-28', 'MARKETING', 3, 1410)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(10,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10', </a:t>
            </a:r>
            <a:r>
              <a:rPr lang="en-US" sz="1700" dirty="0" err="1">
                <a:latin typeface="Franklin Gothic Demi" pitchFamily="34" charset="0"/>
              </a:rPr>
              <a:t>DATE'1972</a:t>
            </a:r>
            <a:r>
              <a:rPr lang="en-US" sz="1700" dirty="0">
                <a:latin typeface="Franklin Gothic Demi" pitchFamily="34" charset="0"/>
              </a:rPr>
              <a:t>-01-29',</a:t>
            </a:r>
            <a:r>
              <a:rPr lang="ro-RO" sz="1700" dirty="0"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ro-RO" sz="1700" dirty="0">
                <a:latin typeface="Franklin Gothic Demi" pitchFamily="34" charset="0"/>
              </a:rPr>
              <a:t>	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RESURSE</a:t>
            </a:r>
            <a:r>
              <a:rPr lang="en-US" sz="1700" dirty="0">
                <a:latin typeface="Franklin Gothic Demi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</a:rPr>
              <a:t>UMANE</a:t>
            </a:r>
            <a:r>
              <a:rPr lang="en-US" sz="1700" dirty="0">
                <a:latin typeface="Franklin Gothic Demi" pitchFamily="34" charset="0"/>
              </a:rPr>
              <a:t>', 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1, 1370) ;</a:t>
            </a:r>
          </a:p>
          <a:p>
            <a:pPr>
              <a:buNone/>
            </a:pPr>
            <a:endParaRPr lang="en-US" sz="1700" dirty="0">
              <a:latin typeface="Franklin Gothic Demi" pitchFamily="34" charset="0"/>
            </a:endParaRP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4, 1, 160, 0, 0, 132)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4, 2, 130, 45, 0, 70)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4, 3, 145, 156, 420, 157)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5, 1, 160, 0, 0, 0) ;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934" y="1255595"/>
            <a:ext cx="7923754" cy="545000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5, 2, 80, 45, 0, 70)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5, 3, 145, 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5, 10, 137, 0, 0, 430)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1, 160, 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2,  80, 0, 0, 150)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4, 50, 15, 88, 120)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5, 130, 15, 0, 20)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10, 200, 12, 0, 6)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1, 160, 0, NULL, NULL)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2, 80, 0, 0, 158)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3, 145, 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4, 50, 15, NULL, 15)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5, 130, 0, 0, 120)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6, 110, 147,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7, 60, 210,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8, 130, 0, 15,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9, 140, 100, 77,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10, 200, 0, 0, 120) ;</a:t>
            </a:r>
          </a:p>
          <a:p>
            <a:pPr>
              <a:buNone/>
            </a:pPr>
            <a:endParaRPr lang="en-US" b="1" dirty="0"/>
          </a:p>
          <a:p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28888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Popularea celor două tabele (2)</a:t>
            </a:r>
            <a:endParaRPr lang="en-US" dirty="0">
              <a:cs typeface="Arial Unicode MS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966579" cy="1774209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sunt persoanele şi lunile pentru care nu s-a calculat (nu se cunoaşte) sporul pentru condiţii deosebite ?</a:t>
            </a:r>
            <a:endParaRPr lang="en-US" dirty="0">
              <a:cs typeface="Arial Unicode MS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066800" y="1752600"/>
            <a:ext cx="7848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Marca, NumePren,</a:t>
            </a:r>
            <a:endParaRPr lang="en-US" sz="3000" dirty="0">
              <a:latin typeface="Consolas"/>
              <a:cs typeface="Consolas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</a:t>
            </a:r>
            <a:r>
              <a:rPr lang="ro-RO" sz="3000" dirty="0">
                <a:latin typeface="Consolas"/>
                <a:cs typeface="Consolas"/>
              </a:rPr>
              <a:t>Compart, An, Luna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</a:t>
            </a:r>
            <a:r>
              <a:rPr lang="en-US" sz="3000" dirty="0">
                <a:latin typeface="Consolas"/>
                <a:cs typeface="Consolas"/>
              </a:rPr>
              <a:t>personal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NATURAL JOIN </a:t>
            </a:r>
            <a:r>
              <a:rPr lang="en-US" sz="3000" dirty="0" err="1">
                <a:latin typeface="Consolas"/>
                <a:cs typeface="Consolas"/>
              </a:rPr>
              <a:t>sporuri</a:t>
            </a:r>
            <a:endParaRPr lang="ro-RO" sz="3000" dirty="0">
              <a:latin typeface="Consolas"/>
              <a:cs typeface="Consolas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WHERE SporCD IS NULL</a:t>
            </a:r>
            <a:endParaRPr lang="en-US" sz="3000" dirty="0">
              <a:latin typeface="Consolas"/>
              <a:cs typeface="Consolas"/>
            </a:endParaRPr>
          </a:p>
        </p:txBody>
      </p:sp>
      <p:sp>
        <p:nvSpPr>
          <p:cNvPr id="54276" name="Rectangle 6"/>
          <p:cNvSpPr>
            <a:spLocks noChangeArrowheads="1"/>
          </p:cNvSpPr>
          <p:nvPr/>
        </p:nvSpPr>
        <p:spPr bwMode="auto">
          <a:xfrm>
            <a:off x="312420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C02B79-6E0D-5548-8ED4-8BDD5B412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97" y="4818773"/>
            <a:ext cx="9175576" cy="131926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4478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90000"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sunt persoanele şi lunile pentru care sporul pentru condiţii deosebite</a:t>
            </a:r>
            <a:r>
              <a:rPr lang="en-US" dirty="0">
                <a:cs typeface="Arial Unicode MS"/>
              </a:rPr>
              <a:t> a </a:t>
            </a:r>
            <a:r>
              <a:rPr lang="en-US" dirty="0" err="1">
                <a:cs typeface="Arial Unicode MS"/>
              </a:rPr>
              <a:t>fost</a:t>
            </a:r>
            <a:r>
              <a:rPr lang="en-US" dirty="0">
                <a:cs typeface="Arial Unicode MS"/>
              </a:rPr>
              <a:t> zero</a:t>
            </a:r>
            <a:r>
              <a:rPr lang="ro-RO" dirty="0">
                <a:cs typeface="Arial Unicode MS"/>
              </a:rPr>
              <a:t> ?</a:t>
            </a:r>
          </a:p>
        </p:txBody>
      </p:sp>
      <p:sp>
        <p:nvSpPr>
          <p:cNvPr id="55298" name="Rectangle 7"/>
          <p:cNvSpPr>
            <a:spLocks noGrp="1" noChangeArrowheads="1"/>
          </p:cNvSpPr>
          <p:nvPr>
            <p:ph idx="1"/>
          </p:nvPr>
        </p:nvSpPr>
        <p:spPr>
          <a:xfrm>
            <a:off x="0" y="1790132"/>
            <a:ext cx="9144000" cy="416029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SELECT Marca, </a:t>
            </a:r>
            <a:r>
              <a:rPr lang="ro-RO" dirty="0" err="1">
                <a:latin typeface="Consolas"/>
                <a:cs typeface="Consolas"/>
              </a:rPr>
              <a:t>NumePren</a:t>
            </a:r>
            <a:r>
              <a:rPr lang="ro-RO" dirty="0">
                <a:latin typeface="Consolas"/>
                <a:cs typeface="Consolas"/>
              </a:rPr>
              <a:t>, </a:t>
            </a:r>
            <a:r>
              <a:rPr lang="ro-RO" dirty="0" err="1">
                <a:latin typeface="Consolas"/>
                <a:cs typeface="Consolas"/>
              </a:rPr>
              <a:t>Compart</a:t>
            </a:r>
            <a:r>
              <a:rPr lang="ro-RO" dirty="0">
                <a:latin typeface="Consolas"/>
                <a:cs typeface="Consolas"/>
              </a:rPr>
              <a:t>, An, Luna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FROM personal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NATURAL JOIN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	sporuri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WHERE </a:t>
            </a:r>
            <a:r>
              <a:rPr lang="ro-RO" dirty="0" err="1">
                <a:latin typeface="Consolas"/>
                <a:cs typeface="Consolas"/>
              </a:rPr>
              <a:t>SporCD</a:t>
            </a:r>
            <a:r>
              <a:rPr lang="ro-RO" dirty="0">
                <a:latin typeface="Consolas"/>
                <a:cs typeface="Consolas"/>
              </a:rPr>
              <a:t> = 0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ORDER BY </a:t>
            </a:r>
            <a:r>
              <a:rPr lang="ro-RO" dirty="0" err="1">
                <a:latin typeface="Consolas"/>
                <a:cs typeface="Consolas"/>
              </a:rPr>
              <a:t>NumePren</a:t>
            </a:r>
            <a:r>
              <a:rPr lang="ro-RO" dirty="0">
                <a:latin typeface="Consolas"/>
                <a:cs typeface="Consolas"/>
              </a:rPr>
              <a:t>,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An, Luna</a:t>
            </a:r>
          </a:p>
          <a:p>
            <a:pPr>
              <a:lnSpc>
                <a:spcPct val="110000"/>
              </a:lnSpc>
              <a:buNone/>
            </a:pPr>
            <a:endParaRPr lang="ro-RO" dirty="0">
              <a:latin typeface="Consolas"/>
              <a:cs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7B276-ACEB-3147-82EB-E62C27DC2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31" y="2625797"/>
            <a:ext cx="5454869" cy="388626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05088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13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(1)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2057400"/>
            <a:ext cx="8610600" cy="4648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sz="3000" dirty="0">
                <a:latin typeface="Consolas"/>
                <a:cs typeface="Consolas"/>
              </a:rPr>
              <a:t>SELECT Marca, NumePren, Compart, SporVechime, SporNoapte, SporCD, AlteSpor,</a:t>
            </a: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ro-RO" sz="3000" dirty="0">
                <a:latin typeface="Consolas"/>
                <a:cs typeface="Consolas"/>
              </a:rPr>
              <a:t>SporVechime + SporNoapte + SporCD +AlteSpor AS TotalSporuri</a:t>
            </a:r>
          </a:p>
          <a:p>
            <a:pPr>
              <a:lnSpc>
                <a:spcPct val="110000"/>
              </a:lnSpc>
              <a:buNone/>
            </a:pPr>
            <a:r>
              <a:rPr lang="ro-RO" sz="3000" dirty="0">
                <a:latin typeface="Consolas"/>
                <a:cs typeface="Consolas"/>
              </a:rPr>
              <a:t>FROM personal  NATURAL JOIN sporuri </a:t>
            </a:r>
          </a:p>
          <a:p>
            <a:pPr>
              <a:lnSpc>
                <a:spcPct val="110000"/>
              </a:lnSpc>
              <a:buNone/>
            </a:pPr>
            <a:r>
              <a:rPr lang="ro-RO" sz="3000" dirty="0">
                <a:latin typeface="Consolas"/>
                <a:cs typeface="Consolas"/>
              </a:rPr>
              <a:t>WHERE An = 201</a:t>
            </a:r>
            <a:r>
              <a:rPr lang="en-US" sz="3000" dirty="0">
                <a:latin typeface="Consolas"/>
                <a:cs typeface="Consolas"/>
              </a:rPr>
              <a:t>3</a:t>
            </a:r>
            <a:r>
              <a:rPr lang="ro-RO" sz="3000" dirty="0">
                <a:latin typeface="Consolas"/>
                <a:cs typeface="Consolas"/>
              </a:rPr>
              <a:t> AND Luna=7</a:t>
            </a:r>
          </a:p>
        </p:txBody>
      </p:sp>
      <p:sp>
        <p:nvSpPr>
          <p:cNvPr id="57348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49" name="Line 9"/>
          <p:cNvSpPr>
            <a:spLocks noChangeShapeType="1"/>
          </p:cNvSpPr>
          <p:nvPr/>
        </p:nvSpPr>
        <p:spPr bwMode="auto">
          <a:xfrm>
            <a:off x="762000" y="762000"/>
            <a:ext cx="7924800" cy="5638800"/>
          </a:xfrm>
          <a:prstGeom prst="lin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25000" lnSpcReduction="20000"/>
          </a:bodyPr>
          <a:lstStyle/>
          <a:p>
            <a:pPr algn="ctr" eaLnBrk="0" hangingPunct="0">
              <a:spcBef>
                <a:spcPct val="0"/>
              </a:spcBef>
              <a:buNone/>
            </a:pPr>
            <a:endParaRPr lang="en-US" sz="3600" b="1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sp>
        <p:nvSpPr>
          <p:cNvPr id="57350" name="Line 11"/>
          <p:cNvSpPr>
            <a:spLocks noChangeShapeType="1"/>
          </p:cNvSpPr>
          <p:nvPr/>
        </p:nvSpPr>
        <p:spPr bwMode="auto">
          <a:xfrm flipV="1">
            <a:off x="1066800" y="1981200"/>
            <a:ext cx="7239000" cy="4114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7351" name="Line 12"/>
          <p:cNvSpPr>
            <a:spLocks noChangeShapeType="1"/>
          </p:cNvSpPr>
          <p:nvPr/>
        </p:nvSpPr>
        <p:spPr bwMode="auto">
          <a:xfrm>
            <a:off x="1143000" y="1752600"/>
            <a:ext cx="7315200" cy="42672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2008EE-9564-E14A-9319-B3FF5C924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0" y="2216857"/>
            <a:ext cx="9144000" cy="3202051"/>
          </a:xfrm>
          <a:prstGeom prst="rect">
            <a:avLst/>
          </a:prstGeom>
        </p:spPr>
      </p:pic>
      <p:sp>
        <p:nvSpPr>
          <p:cNvPr id="58370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71" name="Rectangle 12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13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(2)</a:t>
            </a:r>
          </a:p>
        </p:txBody>
      </p:sp>
      <p:sp>
        <p:nvSpPr>
          <p:cNvPr id="7" name="Oval 6"/>
          <p:cNvSpPr/>
          <p:nvPr/>
        </p:nvSpPr>
        <p:spPr>
          <a:xfrm>
            <a:off x="8171710" y="2694808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8252660" y="3516143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051965" y="2694808"/>
            <a:ext cx="1075665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48767" y="2809108"/>
            <a:ext cx="409433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7149937" y="3648679"/>
            <a:ext cx="1012209" cy="1080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84" y="203200"/>
            <a:ext cx="8224004" cy="12144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>
                <a:cs typeface="Arial Unicode MS"/>
              </a:rPr>
              <a:t>“</a:t>
            </a:r>
            <a:r>
              <a:rPr lang="en-US" dirty="0" err="1">
                <a:cs typeface="Arial Unicode MS"/>
              </a:rPr>
              <a:t>Convertirea</a:t>
            </a:r>
            <a:r>
              <a:rPr lang="en-US" dirty="0">
                <a:cs typeface="Arial Unicode MS"/>
              </a:rPr>
              <a:t>” NULL-it</a:t>
            </a:r>
            <a:r>
              <a:rPr lang="ro-RO" dirty="0">
                <a:cs typeface="Arial Unicode MS"/>
              </a:rPr>
              <a:t>ăților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8600"/>
            <a:ext cx="8095488" cy="5092700"/>
          </a:xfrm>
        </p:spPr>
        <p:txBody>
          <a:bodyPr>
            <a:normAutofit/>
          </a:bodyPr>
          <a:lstStyle/>
          <a:p>
            <a:r>
              <a:rPr lang="ro-RO"/>
              <a:t>Orice valoare NULL poate fi înlocuită cu o altă valoare, numerică, șir, dată ...</a:t>
            </a:r>
          </a:p>
          <a:p>
            <a:r>
              <a:rPr lang="ro-RO"/>
              <a:t>Funcții</a:t>
            </a:r>
            <a:r>
              <a:rPr lang="en-US"/>
              <a:t>: COALESCE, VALUE, NVL</a:t>
            </a:r>
          </a:p>
          <a:p>
            <a:r>
              <a:rPr lang="en-US"/>
              <a:t>Ex: </a:t>
            </a:r>
            <a:r>
              <a:rPr lang="en-US" b="1"/>
              <a:t>COALESCE (SporCD, 0)</a:t>
            </a:r>
          </a:p>
          <a:p>
            <a:pPr lvl="1"/>
            <a:r>
              <a:rPr lang="en-US"/>
              <a:t>Dac</a:t>
            </a:r>
            <a:r>
              <a:rPr lang="ro-RO"/>
              <a:t>ă valoarea lui SporCD nu este NULL, funcția COALESCE o returnează ca atare</a:t>
            </a:r>
          </a:p>
          <a:p>
            <a:pPr lvl="1"/>
            <a:r>
              <a:rPr lang="en-US"/>
              <a:t>Dac</a:t>
            </a:r>
            <a:r>
              <a:rPr lang="ro-RO"/>
              <a:t>ă valoarea lui SporCD este NULL, funcția COALESCE returnează valoarea 0</a:t>
            </a:r>
          </a:p>
          <a:p>
            <a:r>
              <a:rPr lang="ro-RO"/>
              <a:t>Alte ex</a:t>
            </a:r>
            <a:r>
              <a:rPr lang="en-US"/>
              <a:t>: </a:t>
            </a:r>
            <a:r>
              <a:rPr lang="en-US" b="1"/>
              <a:t>COALESCE (Localitate, ‘Iasi’)</a:t>
            </a:r>
            <a:r>
              <a:rPr lang="en-US"/>
              <a:t>,</a:t>
            </a:r>
          </a:p>
          <a:p>
            <a:pPr>
              <a:buNone/>
            </a:pPr>
            <a:r>
              <a:rPr lang="en-US" b="1"/>
              <a:t>COALESCE (DataFact, CURRENT_DATE)</a:t>
            </a:r>
            <a:endParaRPr lang="ro-RO" b="1"/>
          </a:p>
          <a:p>
            <a:pPr lvl="1"/>
            <a:endParaRPr lang="en-US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0"/>
            <a:ext cx="8743188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13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(3)</a:t>
            </a:r>
          </a:p>
        </p:txBody>
      </p:sp>
      <p:sp>
        <p:nvSpPr>
          <p:cNvPr id="59397" name="Rectangle 6"/>
          <p:cNvSpPr>
            <a:spLocks noGrp="1" noChangeArrowheads="1"/>
          </p:cNvSpPr>
          <p:nvPr>
            <p:ph idx="1"/>
          </p:nvPr>
        </p:nvSpPr>
        <p:spPr>
          <a:xfrm>
            <a:off x="0" y="1509370"/>
            <a:ext cx="8933688" cy="49403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SELECT s.Marca, NumePren, Compart, SporVechime, SporNoapte, SporCD, AlteSpor,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COALESCE(SporVechime,0) + COALESCE(SporNoapte,0) +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COALESCE(SporCD,0) +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COALESCE(AlteSpor,0)  AS TotalSporuri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FROM personal p INNER JOIN sporuri s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	ON p.Marca=s.Marca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WHERE An = 201</a:t>
            </a:r>
            <a:r>
              <a:rPr lang="en-US" dirty="0">
                <a:latin typeface="Consolas"/>
                <a:cs typeface="Consolas"/>
              </a:rPr>
              <a:t>3</a:t>
            </a:r>
            <a:r>
              <a:rPr lang="ro-RO" dirty="0">
                <a:latin typeface="Consolas"/>
                <a:cs typeface="Consolas"/>
              </a:rPr>
              <a:t> AND Luna=7</a:t>
            </a: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365760" indent="-283464"/>
            <a:r>
              <a:rPr lang="en-US" dirty="0">
                <a:cs typeface="Avenir Light"/>
              </a:rPr>
              <a:t>SQL2009_Cap08_SELECT(4)_</a:t>
            </a:r>
            <a:r>
              <a:rPr lang="en-US" dirty="0" err="1">
                <a:cs typeface="Avenir Light"/>
              </a:rPr>
              <a:t>NULLi_Jonctiuni_externe_CASE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000" dirty="0">
                <a:cs typeface="Avenir Light"/>
                <a:hlinkClick r:id="rId3"/>
              </a:rPr>
              <a:t>https://github.com/marinfotache/Baze-de-date-I/blob/master/SQL.%20Dialecte%20DB2-%20Oracle-%20PostgreSQL%20si%20SQL%20Server/SQL2009_Cap08_SELECT(4)_NULLi_Jonctiuni_externe_CASE.pdf</a:t>
            </a:r>
            <a:endParaRPr lang="en-US" sz="2000" dirty="0">
              <a:cs typeface="Avenir Light"/>
            </a:endParaRPr>
          </a:p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516229790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D1367F-5674-4248-A499-5487A113C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757"/>
            <a:ext cx="9144000" cy="5029200"/>
          </a:xfrm>
          <a:prstGeom prst="rect">
            <a:avLst/>
          </a:prstGeom>
        </p:spPr>
      </p:pic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19" name="Rectangle 5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0"/>
            <a:ext cx="8953500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11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(4)</a:t>
            </a:r>
          </a:p>
        </p:txBody>
      </p:sp>
      <p:sp>
        <p:nvSpPr>
          <p:cNvPr id="7" name="Oval 6"/>
          <p:cNvSpPr/>
          <p:nvPr/>
        </p:nvSpPr>
        <p:spPr>
          <a:xfrm>
            <a:off x="8333167" y="4110273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8279523" y="4892415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4" y="69919"/>
            <a:ext cx="7951049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Grupări şi </a:t>
            </a:r>
            <a:r>
              <a:rPr lang="en-US" dirty="0">
                <a:cs typeface="Arial Unicode MS"/>
              </a:rPr>
              <a:t>NULL</a:t>
            </a:r>
            <a:r>
              <a:rPr lang="ro-RO" dirty="0">
                <a:cs typeface="Arial Unicode MS"/>
              </a:rPr>
              <a:t>-ităţi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381000" y="1014474"/>
            <a:ext cx="8763000" cy="331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200" i="1" dirty="0">
                <a:latin typeface="+mn-lt"/>
              </a:rPr>
              <a:t>Să se determine, în tabel FACTURI, de câte ori apare fiecare valoarea distinctă a atributului Obs </a:t>
            </a:r>
            <a:endParaRPr lang="it-IT" sz="3200" i="1" dirty="0">
              <a:latin typeface="+mn-lt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SELECT COALESCE(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,'*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fara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observatii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*'),</a:t>
            </a:r>
            <a:endParaRPr lang="ro-RO" sz="3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COUNT(*)</a:t>
            </a:r>
            <a:r>
              <a:rPr lang="ro-RO" sz="32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ro-RO" sz="32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</a:t>
            </a:r>
            <a:endParaRPr lang="en-US" sz="3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NULLS LAST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endParaRPr lang="en-US" sz="32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8674" y="4531726"/>
            <a:ext cx="6960358" cy="1877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177800" y="0"/>
            <a:ext cx="8724900" cy="12446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Joncţiune</a:t>
            </a:r>
            <a:r>
              <a:rPr lang="en-US" dirty="0">
                <a:cs typeface="Arial Unicode MS"/>
              </a:rPr>
              <a:t>a</a:t>
            </a:r>
            <a:r>
              <a:rPr lang="ro-RO" dirty="0">
                <a:cs typeface="Arial Unicode MS"/>
              </a:rPr>
              <a:t> externă</a:t>
            </a:r>
            <a:endParaRPr lang="en-US" dirty="0">
              <a:cs typeface="Arial Unicode MS"/>
            </a:endParaRPr>
          </a:p>
        </p:txBody>
      </p:sp>
      <p:sp>
        <p:nvSpPr>
          <p:cNvPr id="28675" name="Rectangle 7"/>
          <p:cNvSpPr>
            <a:spLocks noChangeArrowheads="1"/>
          </p:cNvSpPr>
          <p:nvPr/>
        </p:nvSpPr>
        <p:spPr bwMode="auto">
          <a:xfrm>
            <a:off x="182880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8676" name="Picture 6" descr="fig2_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1900" y="1193800"/>
            <a:ext cx="75438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Joncţiune</a:t>
            </a:r>
            <a:r>
              <a:rPr lang="ro-RO" dirty="0"/>
              <a:t> internă/externă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en-US" dirty="0"/>
              <a:t>039 overview of join types-Complete SQL Bootcamp </a:t>
            </a:r>
            <a:r>
              <a:rPr lang="en-US" dirty="0">
                <a:cs typeface="Avenir Light"/>
                <a:hlinkClick r:id="rId2"/>
              </a:rPr>
              <a:t>https://www.youtube.com/watch?v=1w3tXpvyoXM</a:t>
            </a: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r>
              <a:rPr lang="en-US" dirty="0"/>
              <a:t>040 example of outer joins-Complete SQL Bootcamp</a:t>
            </a:r>
          </a:p>
          <a:p>
            <a:pPr marL="82550" indent="0" fontAlgn="auto">
              <a:spcAft>
                <a:spcPts val="0"/>
              </a:spcAft>
              <a:buNone/>
            </a:pPr>
            <a:r>
              <a:rPr lang="en-US" dirty="0">
                <a:cs typeface="Avenir Light"/>
                <a:hlinkClick r:id="rId3"/>
              </a:rPr>
              <a:t>https://www.youtube.com/watch?v=rbTSCqRwurA</a:t>
            </a: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8275356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13081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 err="1">
                <a:cs typeface="Arial Unicode MS"/>
              </a:rPr>
              <a:t>Jonc</a:t>
            </a:r>
            <a:r>
              <a:rPr lang="ro-RO" dirty="0">
                <a:cs typeface="Arial Unicode MS"/>
              </a:rPr>
              <a:t>ţ</a:t>
            </a:r>
            <a:r>
              <a:rPr lang="en-US" dirty="0" err="1">
                <a:cs typeface="Arial Unicode MS"/>
              </a:rPr>
              <a:t>iunea</a:t>
            </a:r>
            <a:r>
              <a:rPr lang="en-US" dirty="0">
                <a:cs typeface="Arial Unicode MS"/>
              </a:rPr>
              <a:t> extern</a:t>
            </a:r>
            <a:r>
              <a:rPr lang="ro-RO" dirty="0">
                <a:cs typeface="Arial Unicode MS"/>
              </a:rPr>
              <a:t>ă</a:t>
            </a:r>
            <a:r>
              <a:rPr lang="en-US" dirty="0">
                <a:cs typeface="Arial Unicode MS"/>
              </a:rPr>
              <a:t> </a:t>
            </a:r>
            <a:r>
              <a:rPr lang="ro-RO" dirty="0">
                <a:cs typeface="Arial Unicode MS"/>
              </a:rPr>
              <a:t>în SQL</a:t>
            </a:r>
            <a:r>
              <a:rPr lang="en-US" dirty="0">
                <a:cs typeface="Arial Unicode MS"/>
              </a:rPr>
              <a:t>-92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15900" y="1371600"/>
            <a:ext cx="8763000" cy="5486400"/>
          </a:xfrm>
        </p:spPr>
        <p:txBody>
          <a:bodyPr>
            <a:normAutofit/>
          </a:bodyPr>
          <a:lstStyle/>
          <a:p>
            <a:r>
              <a:rPr lang="en-US" b="1">
                <a:latin typeface="Arial" charset="0"/>
              </a:rPr>
              <a:t>La st</a:t>
            </a:r>
            <a:r>
              <a:rPr lang="ro-RO" b="1">
                <a:latin typeface="Arial" charset="0"/>
              </a:rPr>
              <a:t>â</a:t>
            </a:r>
            <a:r>
              <a:rPr lang="en-US" b="1">
                <a:latin typeface="Arial" charset="0"/>
              </a:rPr>
              <a:t>nga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SELECT * 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FROM r1 </a:t>
            </a:r>
            <a:r>
              <a:rPr lang="ro-RO" b="1">
                <a:latin typeface="Arial" charset="0"/>
              </a:rPr>
              <a:t>LEFT OUTER JOIN </a:t>
            </a:r>
            <a:r>
              <a:rPr lang="ro-RO">
                <a:latin typeface="Arial" charset="0"/>
              </a:rPr>
              <a:t>r2 ON r1.C=r2.C</a:t>
            </a:r>
            <a:endParaRPr lang="en-US">
              <a:latin typeface="Arial" charset="0"/>
            </a:endParaRPr>
          </a:p>
          <a:p>
            <a:pPr>
              <a:buNone/>
            </a:pPr>
            <a:endParaRPr lang="ro-RO" sz="1100" b="1">
              <a:latin typeface="Arial" charset="0"/>
            </a:endParaRPr>
          </a:p>
          <a:p>
            <a:r>
              <a:rPr lang="en-US" b="1">
                <a:latin typeface="Arial" charset="0"/>
              </a:rPr>
              <a:t>La dreapta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SELECT * 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FROM r1 </a:t>
            </a:r>
            <a:r>
              <a:rPr lang="ro-RO" b="1">
                <a:latin typeface="Arial" charset="0"/>
              </a:rPr>
              <a:t>RIGHT OUTER </a:t>
            </a:r>
            <a:r>
              <a:rPr lang="ro-RO">
                <a:latin typeface="Arial" charset="0"/>
              </a:rPr>
              <a:t>JOIN r2 ON r1.C=r2.C</a:t>
            </a:r>
            <a:endParaRPr lang="en-US">
              <a:latin typeface="Arial" charset="0"/>
            </a:endParaRPr>
          </a:p>
          <a:p>
            <a:pPr>
              <a:buNone/>
            </a:pPr>
            <a:endParaRPr lang="ro-RO" sz="1100" b="1">
              <a:latin typeface="Arial" charset="0"/>
            </a:endParaRPr>
          </a:p>
          <a:p>
            <a:r>
              <a:rPr lang="en-US" b="1">
                <a:latin typeface="Arial" charset="0"/>
              </a:rPr>
              <a:t>Total</a:t>
            </a:r>
            <a:r>
              <a:rPr lang="ro-RO" b="1">
                <a:latin typeface="Arial" charset="0"/>
              </a:rPr>
              <a:t>ă</a:t>
            </a:r>
            <a:endParaRPr lang="en-US" b="1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SELECT * 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FROM r1 </a:t>
            </a:r>
            <a:r>
              <a:rPr lang="ro-RO" b="1">
                <a:latin typeface="Arial" charset="0"/>
              </a:rPr>
              <a:t>FULL OUTER JOIN </a:t>
            </a:r>
            <a:r>
              <a:rPr lang="ro-RO">
                <a:latin typeface="Arial" charset="0"/>
              </a:rPr>
              <a:t>r2 ON r1.C=r2.C 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13081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 err="1">
                <a:cs typeface="Arial Unicode MS"/>
              </a:rPr>
              <a:t>Explicatii detaliate despre jonctiunea externa</a:t>
            </a:r>
            <a:endParaRPr lang="en-US" dirty="0">
              <a:cs typeface="Arial Unicode MS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15900" y="1371600"/>
            <a:ext cx="8763000" cy="5486400"/>
          </a:xfrm>
        </p:spPr>
        <p:txBody>
          <a:bodyPr>
            <a:normAutofit/>
          </a:bodyPr>
          <a:lstStyle/>
          <a:p>
            <a:r>
              <a:rPr lang="en-US" b="1">
                <a:latin typeface="Arial" charset="0"/>
              </a:rPr>
              <a:t>http://stackoverflow.com/questions/38549/difference-between-inner-and-outer-joins</a:t>
            </a:r>
            <a:endParaRPr lang="ro-RO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67293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355600" y="2082800"/>
            <a:ext cx="8305800" cy="232410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FROM coduri_postale CP LEFT OUTER JOIN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	clienti C ON CP.CodPost = C.CodPost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WHERE C.CodPost IS NULL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77800"/>
            <a:ext cx="8534400" cy="13081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sunt codurile poştale la care nu se află niciun client ?</a:t>
            </a:r>
            <a:endParaRPr lang="en-US" dirty="0">
              <a:cs typeface="Arial Unicode MS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11" y="4831307"/>
            <a:ext cx="8925631" cy="1487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idx="1"/>
          </p:nvPr>
        </p:nvSpPr>
        <p:spPr>
          <a:xfrm>
            <a:off x="0" y="1231900"/>
            <a:ext cx="9144000" cy="2438400"/>
          </a:xfrm>
          <a:noFill/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SELECT An, Luna, </a:t>
            </a:r>
            <a:r>
              <a:rPr lang="ro-RO" sz="2700" dirty="0" err="1">
                <a:latin typeface="Consolas"/>
                <a:cs typeface="Consolas"/>
              </a:rPr>
              <a:t>p.Marca</a:t>
            </a:r>
            <a:r>
              <a:rPr lang="ro-RO" sz="2700" dirty="0">
                <a:latin typeface="Consolas"/>
                <a:cs typeface="Consolas"/>
              </a:rPr>
              <a:t>, </a:t>
            </a:r>
            <a:r>
              <a:rPr lang="ro-RO" sz="2700" dirty="0" err="1">
                <a:latin typeface="Consolas"/>
                <a:cs typeface="Consolas"/>
              </a:rPr>
              <a:t>NumePren</a:t>
            </a:r>
            <a:r>
              <a:rPr lang="ro-RO" sz="2700" dirty="0">
                <a:latin typeface="Consolas"/>
                <a:cs typeface="Consolas"/>
              </a:rPr>
              <a:t>, </a:t>
            </a:r>
            <a:r>
              <a:rPr lang="ro-RO" sz="2700" dirty="0" err="1">
                <a:latin typeface="Consolas"/>
                <a:cs typeface="Consolas"/>
              </a:rPr>
              <a:t>SporNoapte</a:t>
            </a:r>
            <a:endParaRPr lang="ro-RO" sz="27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FROM personal p NATURAL JOIN sporuri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WHERE An=2013 AND Luna=5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ORDER BY </a:t>
            </a:r>
            <a:r>
              <a:rPr lang="ro-RO" sz="2700" dirty="0" err="1">
                <a:latin typeface="Consolas"/>
                <a:cs typeface="Consolas"/>
              </a:rPr>
              <a:t>NumePren</a:t>
            </a:r>
            <a:r>
              <a:rPr lang="ro-RO" sz="2700" dirty="0">
                <a:latin typeface="Consolas"/>
                <a:cs typeface="Consolas"/>
              </a:rPr>
              <a:t>, An, Luna</a:t>
            </a:r>
            <a:endParaRPr lang="en-US" sz="2700" dirty="0">
              <a:latin typeface="Consolas"/>
              <a:cs typeface="Consolas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700"/>
            <a:ext cx="9144000" cy="13081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Sporuri de noapte pe luna mai 201</a:t>
            </a:r>
            <a:r>
              <a:rPr lang="en-US" dirty="0">
                <a:cs typeface="Arial Unicode MS"/>
              </a:rPr>
              <a:t>3</a:t>
            </a:r>
            <a:r>
              <a:rPr lang="ro-RO" dirty="0">
                <a:cs typeface="Arial Unicode MS"/>
              </a:rPr>
              <a:t> (1)</a:t>
            </a:r>
            <a:endParaRPr lang="en-US" dirty="0">
              <a:cs typeface="Arial Unicode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46708" y="1710015"/>
            <a:ext cx="2317655" cy="601636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D88E1A-CB71-1E4D-A93D-BDB244BD8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3987800"/>
            <a:ext cx="7302500" cy="1803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038"/>
            <a:ext cx="9144000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Sporuri de noapte pe luna mai 2013 (2)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092200"/>
            <a:ext cx="8666988" cy="2159000"/>
          </a:xfrm>
        </p:spPr>
        <p:txBody>
          <a:bodyPr>
            <a:normAutofit fontScale="92500"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SELECT An, Luna, </a:t>
            </a:r>
            <a:r>
              <a:rPr lang="ro-RO" dirty="0" err="1">
                <a:latin typeface="Consolas"/>
                <a:cs typeface="Consolas"/>
              </a:rPr>
              <a:t>p.Marca</a:t>
            </a:r>
            <a:r>
              <a:rPr lang="ro-RO" dirty="0">
                <a:latin typeface="Consolas"/>
                <a:cs typeface="Consolas"/>
              </a:rPr>
              <a:t>, </a:t>
            </a:r>
            <a:r>
              <a:rPr lang="ro-RO" dirty="0" err="1">
                <a:latin typeface="Consolas"/>
                <a:cs typeface="Consolas"/>
              </a:rPr>
              <a:t>NumePren</a:t>
            </a:r>
            <a:r>
              <a:rPr lang="ro-RO" dirty="0">
                <a:latin typeface="Consolas"/>
                <a:cs typeface="Consolas"/>
              </a:rPr>
              <a:t>, </a:t>
            </a:r>
            <a:r>
              <a:rPr lang="ro-RO" dirty="0" err="1">
                <a:latin typeface="Consolas"/>
                <a:cs typeface="Consolas"/>
              </a:rPr>
              <a:t>SporNoapte</a:t>
            </a:r>
            <a:endParaRPr lang="ro-RO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FROM personal p LEFT OUTER JOIN  sporuri s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	ON </a:t>
            </a:r>
            <a:r>
              <a:rPr lang="ro-RO" dirty="0" err="1">
                <a:latin typeface="Consolas"/>
                <a:cs typeface="Consolas"/>
              </a:rPr>
              <a:t>p.Marca</a:t>
            </a:r>
            <a:r>
              <a:rPr lang="ro-RO" dirty="0">
                <a:latin typeface="Consolas"/>
                <a:cs typeface="Consolas"/>
              </a:rPr>
              <a:t>=</a:t>
            </a:r>
            <a:r>
              <a:rPr lang="ro-RO" dirty="0" err="1">
                <a:latin typeface="Consolas"/>
                <a:cs typeface="Consolas"/>
              </a:rPr>
              <a:t>s.Marca</a:t>
            </a:r>
            <a:r>
              <a:rPr lang="ro-RO" dirty="0">
                <a:latin typeface="Consolas"/>
                <a:cs typeface="Consolas"/>
              </a:rPr>
              <a:t> AND An=2013 AND Luna=5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ORDER BY </a:t>
            </a:r>
            <a:r>
              <a:rPr lang="ro-RO" dirty="0" err="1">
                <a:latin typeface="Consolas"/>
                <a:cs typeface="Consolas"/>
              </a:rPr>
              <a:t>NumePren</a:t>
            </a:r>
            <a:r>
              <a:rPr lang="ro-RO" dirty="0">
                <a:latin typeface="Consolas"/>
                <a:cs typeface="Consolas"/>
              </a:rPr>
              <a:t>, An, Luna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073140" y="1520410"/>
            <a:ext cx="2946400" cy="5842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EFB93-648A-434D-81B3-3745F8D5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03" y="3124200"/>
            <a:ext cx="7289800" cy="37338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762"/>
            <a:ext cx="9144000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Sporuri de noapte pe luna mai 2013 (3)</a:t>
            </a:r>
            <a:endParaRPr lang="en-US" dirty="0">
              <a:cs typeface="Arial Unicode M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5900" y="1054100"/>
            <a:ext cx="8763000" cy="2400300"/>
          </a:xfrm>
        </p:spPr>
        <p:txBody>
          <a:bodyPr>
            <a:normAutofit fontScale="77500" lnSpcReduction="200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SELECT COALESCE(An,2013) AS An, COALESCE(Luna,5) AS Luna, p.Marca, NumePren,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	COALESCE (SporNoapte,0) AS SporNoapte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FROM personal p LEFT OUTER JOIN  sporuri s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	ON p.Marca=s.Marca AND An=2013 AND Luna=5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ORDER BY NumePren, An, Luna</a:t>
            </a:r>
            <a:endParaRPr lang="en-US" sz="2900" dirty="0">
              <a:latin typeface="Consolas"/>
              <a:cs typeface="Consolas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23833" y="1003300"/>
            <a:ext cx="2770495" cy="431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Oval 6"/>
          <p:cNvSpPr/>
          <p:nvPr/>
        </p:nvSpPr>
        <p:spPr>
          <a:xfrm>
            <a:off x="5133340" y="1039964"/>
            <a:ext cx="2456028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460500" y="2247900"/>
            <a:ext cx="2057400" cy="40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00400" y="1487606"/>
            <a:ext cx="2654490" cy="1966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95300" y="1663700"/>
            <a:ext cx="3873500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327400" y="2070100"/>
            <a:ext cx="3332707" cy="13418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2F96B21-72C9-8745-B8E3-4CEB56363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44" y="3520470"/>
            <a:ext cx="5866305" cy="3337529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76" y="2069982"/>
            <a:ext cx="9150376" cy="2720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81" y="395785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Liniile tabelei CLIENȚI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542" y="5715000"/>
            <a:ext cx="5091458" cy="8787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Valori NULL ale atributului Telefon</a:t>
            </a:r>
            <a:endParaRPr lang="en-US" b="1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791200" y="2920621"/>
            <a:ext cx="2179093" cy="294677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791200" y="3794078"/>
            <a:ext cx="2124501" cy="214952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791200" y="4408227"/>
            <a:ext cx="2124501" cy="161157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5"/>
          <p:cNvSpPr>
            <a:spLocks noGrp="1" noChangeArrowheads="1"/>
          </p:cNvSpPr>
          <p:nvPr>
            <p:ph idx="1"/>
          </p:nvPr>
        </p:nvSpPr>
        <p:spPr>
          <a:xfrm>
            <a:off x="152400" y="2188340"/>
            <a:ext cx="8991600" cy="4470400"/>
          </a:xfrm>
        </p:spPr>
        <p:txBody>
          <a:bodyPr>
            <a:no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SELECT p.Marca, NumePren,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COALESCE (s5.SporNoapte,0) AS "SpNoapteMAI",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COALESCE (s6.SporNoapte,0) AS "SpNoapteIUNIE"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FROM personal p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LEFT OUTER JOIN  sporuri s5 ON p.Marca=s5.Marca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AND s5.An=2013 AND s5.Luna=5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LEFT OUTER JOIN  sporuri s6 ON p.Marca=s6.Marca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AND s6.An=2013 AND s6.Luna=6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ORDER BY NumePren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0611" y="-76720"/>
            <a:ext cx="8394700" cy="159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algn="ctr" eaLnBrk="0" latinLnBrk="0" hangingPunct="0">
              <a:spcBef>
                <a:spcPct val="0"/>
              </a:spcBef>
              <a:buNone/>
              <a:defRPr kumimoji="0" sz="3600" b="1" i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defRPr>
            </a:lvl1pPr>
            <a:extLst/>
          </a:lstStyle>
          <a:p>
            <a:r>
              <a:rPr lang="ro-RO" dirty="0"/>
              <a:t>Sporuri de noapte pe lunile MAI și IUNIE 2013 (1)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93871" y="10509"/>
            <a:ext cx="1211049" cy="73698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Oval 6"/>
          <p:cNvSpPr/>
          <p:nvPr/>
        </p:nvSpPr>
        <p:spPr>
          <a:xfrm>
            <a:off x="3416299" y="3911599"/>
            <a:ext cx="1674315" cy="592161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457200" y="2552700"/>
            <a:ext cx="4635500" cy="5842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Arrow Connector 8"/>
          <p:cNvCxnSpPr>
            <a:cxnSpLocks/>
            <a:endCxn id="8" idx="7"/>
          </p:cNvCxnSpPr>
          <p:nvPr/>
        </p:nvCxnSpPr>
        <p:spPr>
          <a:xfrm flipH="1">
            <a:off x="4413847" y="747489"/>
            <a:ext cx="1892360" cy="18907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4584701" y="765200"/>
            <a:ext cx="2015796" cy="3159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225940" y="65271"/>
            <a:ext cx="1799230" cy="61225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64506" y="5097933"/>
            <a:ext cx="2086061" cy="44957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7" name="Straight Arrow Connector 16"/>
          <p:cNvCxnSpPr>
            <a:cxnSpLocks/>
            <a:stCxn id="15" idx="4"/>
          </p:cNvCxnSpPr>
          <p:nvPr/>
        </p:nvCxnSpPr>
        <p:spPr>
          <a:xfrm flipH="1">
            <a:off x="5126420" y="677525"/>
            <a:ext cx="2999135" cy="42938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69900" y="2984500"/>
            <a:ext cx="4584700" cy="5969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24" name="Straight Arrow Connector 23"/>
          <p:cNvCxnSpPr>
            <a:cxnSpLocks/>
            <a:endCxn id="21" idx="0"/>
          </p:cNvCxnSpPr>
          <p:nvPr/>
        </p:nvCxnSpPr>
        <p:spPr>
          <a:xfrm flipH="1">
            <a:off x="2762250" y="677525"/>
            <a:ext cx="4920475" cy="23069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ChangeArrowheads="1"/>
          </p:cNvSpPr>
          <p:nvPr/>
        </p:nvSpPr>
        <p:spPr bwMode="auto">
          <a:xfrm>
            <a:off x="1828800" y="3076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47700" y="-6636"/>
            <a:ext cx="8394700" cy="13081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Sporuri de noapte pe lunile MAI şi IUNIE 2013 (2)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E4F6E-5250-3F4A-8F97-E752CD4D8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93" y="1181178"/>
            <a:ext cx="5149466" cy="567682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3700" y="38100"/>
            <a:ext cx="8648700" cy="13081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algn="ctr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sz="3600" b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defRPr>
            </a:lvl1pPr>
          </a:lstStyle>
          <a:p>
            <a:r>
              <a:rPr lang="ro-RO" dirty="0"/>
              <a:t>Sporuri de noapte pe trimestrul al II-lea 2013, lunar și cumulat (1)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xfrm>
            <a:off x="1009934" y="1409700"/>
            <a:ext cx="8134066" cy="5448300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SELECT p.Marca, NumePren,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COALESCE (s4.SporNoapte,0) AS "SpNoapte APRILIE",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COALESCE (s5.SporNoapte,0) AS "SpNoapte MAI",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COALESCE (s6.SporNoapte,0) AS "SpNoapte IUNIE",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COALESCE (s4.SporNoapte,0) + COALESCE (s5.SporNoapte,0)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 + COALESCE (s6.SporNoapte,0) AS "SpNoapte TRIM.2"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FROM personal p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LEFT OUTER JOIN  sporuri s4 ON p.Marca=s4.Marca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	AND  s4.An=2013 AND s4.Luna=4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LEFT OUTER JOIN  sporuri s5 ON p.Marca=s5.Marca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	AND  s5.An=2013 AND s5.Luna=5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LEFT OUTER JOIN  sporuri s6 ON p.Marca=s6.Marca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	AND s6.An=2013 AND s6.Luna=6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ORDER BY NumePren</a:t>
            </a: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-38100"/>
            <a:ext cx="8648700" cy="13081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Sporuri de noapte pe trimestrul al II-lea 2013, lunar și cumulat (2)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ACB94D-DDF2-A443-8273-AA62713C7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4776"/>
            <a:ext cx="9144000" cy="35770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215900"/>
            <a:ext cx="8768588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Blocuri </a:t>
            </a:r>
            <a:r>
              <a:rPr lang="en-US" dirty="0" err="1">
                <a:cs typeface="Arial Unicode MS"/>
              </a:rPr>
              <a:t>decizionale</a:t>
            </a:r>
            <a:r>
              <a:rPr lang="en-US" dirty="0">
                <a:cs typeface="Arial Unicode MS"/>
              </a:rPr>
              <a:t> (</a:t>
            </a:r>
            <a:r>
              <a:rPr lang="en-US" dirty="0" err="1">
                <a:cs typeface="Arial Unicode MS"/>
              </a:rPr>
              <a:t>teste</a:t>
            </a:r>
            <a:r>
              <a:rPr lang="en-US" dirty="0">
                <a:cs typeface="Arial Unicode MS"/>
              </a:rPr>
              <a:t>) multiple</a:t>
            </a:r>
            <a:r>
              <a:rPr lang="ro-RO" dirty="0">
                <a:cs typeface="Arial Unicode MS"/>
              </a:rPr>
              <a:t> 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998" y="1473744"/>
            <a:ext cx="8482202" cy="53842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/>
              <a:t>Vestea proast</a:t>
            </a:r>
            <a:r>
              <a:rPr lang="ro-RO"/>
              <a:t>ă</a:t>
            </a:r>
            <a:r>
              <a:rPr lang="en-US"/>
              <a:t>: </a:t>
            </a:r>
            <a:r>
              <a:rPr lang="ro-RO"/>
              <a:t>în SQL nu există </a:t>
            </a:r>
            <a:r>
              <a:rPr lang="ro-RO" b="1"/>
              <a:t>IF</a:t>
            </a:r>
          </a:p>
          <a:p>
            <a:pPr>
              <a:lnSpc>
                <a:spcPct val="110000"/>
              </a:lnSpc>
            </a:pPr>
            <a:r>
              <a:rPr lang="en-US"/>
              <a:t>Vestea </a:t>
            </a:r>
            <a:r>
              <a:rPr lang="ro-RO"/>
              <a:t>bună</a:t>
            </a:r>
            <a:r>
              <a:rPr lang="en-US"/>
              <a:t>: </a:t>
            </a:r>
            <a:r>
              <a:rPr lang="ro-RO"/>
              <a:t>există </a:t>
            </a:r>
            <a:r>
              <a:rPr lang="ro-RO" b="1"/>
              <a:t>CASE</a:t>
            </a:r>
            <a:r>
              <a:rPr lang="ro-RO"/>
              <a:t> care joacă pe post de IF multiplu</a:t>
            </a:r>
            <a:r>
              <a:rPr lang="en-US"/>
              <a:t>:</a:t>
            </a:r>
          </a:p>
          <a:p>
            <a:pPr lvl="1">
              <a:lnSpc>
                <a:spcPct val="110000"/>
              </a:lnSpc>
            </a:pPr>
            <a:r>
              <a:rPr lang="ro-RO" b="1"/>
              <a:t>IF</a:t>
            </a:r>
            <a:r>
              <a:rPr lang="ro-RO"/>
              <a:t> condiție</a:t>
            </a:r>
            <a:r>
              <a:rPr lang="en-US"/>
              <a:t> </a:t>
            </a:r>
            <a:r>
              <a:rPr lang="en-US" b="1"/>
              <a:t>THEN</a:t>
            </a:r>
            <a:r>
              <a:rPr lang="en-US"/>
              <a:t> </a:t>
            </a:r>
            <a:r>
              <a:rPr lang="ro-RO"/>
              <a:t>bloc-lansat-când-condiția-este-îndeplinită </a:t>
            </a:r>
            <a:r>
              <a:rPr lang="ro-RO" b="1"/>
              <a:t>ELSE</a:t>
            </a:r>
            <a:r>
              <a:rPr lang="ro-RO"/>
              <a:t> bloc-lansat-când-condiția-NU-este-îndeplinită </a:t>
            </a:r>
            <a:r>
              <a:rPr lang="ro-RO" b="1"/>
              <a:t>END IF</a:t>
            </a:r>
          </a:p>
          <a:p>
            <a:pPr lvl="1">
              <a:lnSpc>
                <a:spcPct val="110000"/>
              </a:lnSpc>
            </a:pPr>
            <a:r>
              <a:rPr lang="ro-RO" b="1"/>
              <a:t>CASE</a:t>
            </a:r>
            <a:r>
              <a:rPr lang="ro-RO"/>
              <a:t> </a:t>
            </a:r>
          </a:p>
          <a:p>
            <a:pPr lvl="2">
              <a:lnSpc>
                <a:spcPct val="110000"/>
              </a:lnSpc>
            </a:pPr>
            <a:r>
              <a:rPr lang="ro-RO" b="1"/>
              <a:t>WHEN</a:t>
            </a:r>
            <a:r>
              <a:rPr lang="ro-RO"/>
              <a:t> condiție1</a:t>
            </a:r>
            <a:r>
              <a:rPr lang="en-US"/>
              <a:t> </a:t>
            </a:r>
            <a:r>
              <a:rPr lang="en-US" b="1"/>
              <a:t>THEN</a:t>
            </a:r>
            <a:r>
              <a:rPr lang="en-US"/>
              <a:t> </a:t>
            </a:r>
            <a:r>
              <a:rPr lang="ro-RO"/>
              <a:t>bloc-lansat-când-condiția1-este-îndeplinită </a:t>
            </a:r>
          </a:p>
          <a:p>
            <a:pPr lvl="2">
              <a:lnSpc>
                <a:spcPct val="110000"/>
              </a:lnSpc>
            </a:pPr>
            <a:r>
              <a:rPr lang="ro-RO" b="1"/>
              <a:t>WHEN</a:t>
            </a:r>
            <a:r>
              <a:rPr lang="ro-RO"/>
              <a:t> condiție2</a:t>
            </a:r>
            <a:r>
              <a:rPr lang="en-US"/>
              <a:t> </a:t>
            </a:r>
            <a:r>
              <a:rPr lang="en-US" b="1"/>
              <a:t>THEN</a:t>
            </a:r>
            <a:r>
              <a:rPr lang="en-US"/>
              <a:t> </a:t>
            </a:r>
            <a:r>
              <a:rPr lang="ro-RO"/>
              <a:t>bloc-lansat-când-condiția2-este-îndeplinită </a:t>
            </a:r>
          </a:p>
          <a:p>
            <a:pPr lvl="2">
              <a:lnSpc>
                <a:spcPct val="110000"/>
              </a:lnSpc>
            </a:pPr>
            <a:r>
              <a:rPr lang="ro-RO"/>
              <a:t>...</a:t>
            </a:r>
          </a:p>
          <a:p>
            <a:pPr lvl="2">
              <a:lnSpc>
                <a:spcPct val="110000"/>
              </a:lnSpc>
            </a:pPr>
            <a:r>
              <a:rPr lang="ro-RO" b="1"/>
              <a:t>ELSE</a:t>
            </a:r>
            <a:r>
              <a:rPr lang="ro-RO"/>
              <a:t> bloc-lansat-când-niciuna-dintre-condițiile-de-mai-sus-NU-este-îndeplinită </a:t>
            </a:r>
          </a:p>
          <a:p>
            <a:pPr lvl="1">
              <a:lnSpc>
                <a:spcPct val="110000"/>
              </a:lnSpc>
            </a:pPr>
            <a:r>
              <a:rPr lang="ro-RO" b="1"/>
              <a:t>END </a:t>
            </a:r>
          </a:p>
          <a:p>
            <a:pPr lvl="1">
              <a:lnSpc>
                <a:spcPct val="110000"/>
              </a:lnSpc>
            </a:pPr>
            <a:endParaRPr lang="en-US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152400"/>
            <a:ext cx="8902700" cy="12652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>
                <a:cs typeface="Arial Unicode MS"/>
              </a:rPr>
              <a:t>Câţi dintre clienţi sunt din localitatea Iaşi şi câţi din afara Iaşului ?</a:t>
            </a:r>
            <a:r>
              <a:rPr lang="ro-RO">
                <a:cs typeface="Arial Unicode MS"/>
              </a:rPr>
              <a:t> (1)</a:t>
            </a:r>
            <a:endParaRPr lang="en-US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765300"/>
            <a:ext cx="8705088" cy="5092700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en-US" sz="2600" dirty="0">
                <a:latin typeface="Consolas"/>
                <a:cs typeface="Consolas"/>
              </a:rPr>
              <a:t>CASE Loc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	</a:t>
            </a:r>
            <a:r>
              <a:rPr lang="en-US" sz="2600" dirty="0">
                <a:latin typeface="Consolas"/>
                <a:cs typeface="Consolas"/>
              </a:rPr>
              <a:t>WHEN 'Iasi' THEN 'Din Iasi'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   </a:t>
            </a:r>
            <a:r>
              <a:rPr lang="ro-RO" sz="2600" dirty="0">
                <a:latin typeface="Consolas"/>
                <a:cs typeface="Consolas"/>
              </a:rPr>
              <a:t>			</a:t>
            </a:r>
            <a:r>
              <a:rPr lang="en-US" sz="2600" dirty="0">
                <a:latin typeface="Consolas"/>
                <a:cs typeface="Consolas"/>
              </a:rPr>
              <a:t>ELSE 'Din </a:t>
            </a:r>
            <a:r>
              <a:rPr lang="en-US" sz="2600" dirty="0" err="1">
                <a:latin typeface="Consolas"/>
                <a:cs typeface="Consolas"/>
              </a:rPr>
              <a:t>afara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Iasului</a:t>
            </a:r>
            <a:r>
              <a:rPr lang="en-US" sz="2600" dirty="0">
                <a:latin typeface="Consolas"/>
                <a:cs typeface="Consolas"/>
              </a:rPr>
              <a:t>'</a:t>
            </a:r>
            <a:r>
              <a:rPr lang="ro-RO" sz="26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        </a:t>
            </a:r>
            <a:r>
              <a:rPr lang="en-US" sz="2600" dirty="0">
                <a:latin typeface="Consolas"/>
                <a:cs typeface="Consolas"/>
              </a:rPr>
              <a:t>END AS </a:t>
            </a:r>
            <a:r>
              <a:rPr lang="en-US" sz="2600" dirty="0" err="1">
                <a:latin typeface="Consolas"/>
                <a:cs typeface="Consolas"/>
              </a:rPr>
              <a:t>Pozitionare</a:t>
            </a:r>
            <a:r>
              <a:rPr lang="en-US" sz="2600" dirty="0">
                <a:latin typeface="Consolas"/>
                <a:cs typeface="Consolas"/>
              </a:rPr>
              <a:t>,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</a:t>
            </a:r>
            <a:r>
              <a:rPr lang="en-US" sz="2600" dirty="0">
                <a:latin typeface="Consolas"/>
                <a:cs typeface="Consolas"/>
              </a:rPr>
              <a:t>COUNT(*) AS </a:t>
            </a:r>
            <a:r>
              <a:rPr lang="en-US" sz="2600" dirty="0" err="1">
                <a:latin typeface="Consolas"/>
                <a:cs typeface="Consolas"/>
              </a:rPr>
              <a:t>NrClienti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clienti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ro-RO" sz="2600" dirty="0">
                <a:latin typeface="Consolas"/>
                <a:cs typeface="Consolas"/>
              </a:rPr>
              <a:t>c </a:t>
            </a:r>
            <a:r>
              <a:rPr lang="en-US" sz="2600" dirty="0">
                <a:latin typeface="Consolas"/>
                <a:cs typeface="Consolas"/>
              </a:rPr>
              <a:t>INNER JOIN </a:t>
            </a:r>
            <a:r>
              <a:rPr lang="en-US" sz="2600" dirty="0" err="1">
                <a:latin typeface="Consolas"/>
                <a:cs typeface="Consolas"/>
              </a:rPr>
              <a:t>coduri_postale</a:t>
            </a:r>
            <a:r>
              <a:rPr lang="ro-RO" sz="2600" dirty="0">
                <a:latin typeface="Consolas"/>
                <a:cs typeface="Consolas"/>
              </a:rPr>
              <a:t> cp</a:t>
            </a:r>
            <a:r>
              <a:rPr lang="en-US" sz="2600" dirty="0">
                <a:latin typeface="Consolas"/>
                <a:cs typeface="Consolas"/>
              </a:rPr>
              <a:t>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</a:t>
            </a:r>
            <a:r>
              <a:rPr lang="en-US" sz="2600" dirty="0">
                <a:latin typeface="Consolas"/>
                <a:cs typeface="Consolas"/>
              </a:rPr>
              <a:t>ON </a:t>
            </a:r>
            <a:r>
              <a:rPr lang="en-US" sz="2600" dirty="0" err="1">
                <a:latin typeface="Consolas"/>
                <a:cs typeface="Consolas"/>
              </a:rPr>
              <a:t>c.CodPost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ro-RO" sz="2600" dirty="0">
                <a:latin typeface="Consolas"/>
                <a:cs typeface="Consolas"/>
              </a:rPr>
              <a:t>= </a:t>
            </a:r>
            <a:r>
              <a:rPr lang="en-US" sz="2600" dirty="0" err="1">
                <a:latin typeface="Consolas"/>
                <a:cs typeface="Consolas"/>
              </a:rPr>
              <a:t>cp.CodPost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GROUP BY  CASE Loc 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	      </a:t>
            </a:r>
            <a:r>
              <a:rPr lang="en-US" sz="2600" dirty="0">
                <a:latin typeface="Consolas"/>
                <a:cs typeface="Consolas"/>
              </a:rPr>
              <a:t>WHEN 'Iasi'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THEN 'Din Iasi' </a:t>
            </a:r>
            <a:r>
              <a:rPr lang="ro-RO" sz="2600" dirty="0">
                <a:latin typeface="Consolas"/>
                <a:cs typeface="Consolas"/>
              </a:rPr>
              <a:t>				      </a:t>
            </a:r>
            <a:r>
              <a:rPr lang="en-US" sz="2600" dirty="0">
                <a:latin typeface="Consolas"/>
                <a:cs typeface="Consolas"/>
              </a:rPr>
              <a:t>ELSE 'Din </a:t>
            </a:r>
            <a:r>
              <a:rPr lang="en-US" sz="2600" dirty="0" err="1">
                <a:latin typeface="Consolas"/>
                <a:cs typeface="Consolas"/>
              </a:rPr>
              <a:t>afara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Iasului</a:t>
            </a:r>
            <a:r>
              <a:rPr lang="en-US" sz="2600" dirty="0">
                <a:latin typeface="Consolas"/>
                <a:cs typeface="Consolas"/>
              </a:rPr>
              <a:t>'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	  </a:t>
            </a:r>
            <a:r>
              <a:rPr lang="en-US" sz="2600" dirty="0">
                <a:latin typeface="Consolas"/>
                <a:cs typeface="Consolas"/>
              </a:rPr>
              <a:t>END</a:t>
            </a:r>
          </a:p>
          <a:p>
            <a:pPr>
              <a:buNone/>
            </a:pP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86652" y="1739900"/>
            <a:ext cx="1689100" cy="4826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44700" y="2197100"/>
            <a:ext cx="19177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11164" y="4857464"/>
            <a:ext cx="1689100" cy="4826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13376" y="5301964"/>
            <a:ext cx="19177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800"/>
            <a:ext cx="9144000" cy="14176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>
                <a:cs typeface="Arial Unicode MS"/>
              </a:rPr>
              <a:t>Câţi dintre clienţi sunt din localitatea Iaşi şi câţi din afara Iaşului ?</a:t>
            </a:r>
            <a:r>
              <a:rPr lang="ro-RO">
                <a:cs typeface="Arial Unicode MS"/>
              </a:rPr>
              <a:t> (2)</a:t>
            </a:r>
            <a:endParaRPr lang="en-US">
              <a:cs typeface="Arial Unicode M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0" y="2077602"/>
            <a:ext cx="6565899" cy="4235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8900"/>
            <a:ext cx="9144000" cy="17272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dintre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clienţi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sunt</a:t>
            </a:r>
            <a:r>
              <a:rPr lang="en-US" dirty="0">
                <a:cs typeface="Arial Unicode MS"/>
              </a:rPr>
              <a:t> din </a:t>
            </a:r>
            <a:r>
              <a:rPr lang="en-US" dirty="0" err="1">
                <a:cs typeface="Arial Unicode MS"/>
              </a:rPr>
              <a:t>localitatea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Iaşi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din </a:t>
            </a:r>
            <a:r>
              <a:rPr lang="en-US" dirty="0" err="1">
                <a:cs typeface="Arial Unicode MS"/>
              </a:rPr>
              <a:t>afara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Iaşului</a:t>
            </a:r>
            <a:r>
              <a:rPr lang="en-US" dirty="0">
                <a:cs typeface="Arial Unicode MS"/>
              </a:rPr>
              <a:t> ?</a:t>
            </a:r>
            <a:r>
              <a:rPr lang="ro-RO" dirty="0">
                <a:cs typeface="Arial Unicode MS"/>
              </a:rPr>
              <a:t> (3)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524" y="1496132"/>
            <a:ext cx="8108188" cy="5143500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	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CASE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WHEN Loc = 'Iasi' THEN 'Din Iasi'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ELSE 'Din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afara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Iasului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END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Pozitionare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COUNT(*)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NrClienti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 INNER JOIN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coduri_postale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cp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ON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c.CodPost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cp.CodPost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GROUP BY  CASE WHEN Loc = 'Iasi' THEN 'Din Iasi'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ELSE 'Din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afara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Iasului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' END</a:t>
            </a:r>
          </a:p>
        </p:txBody>
      </p:sp>
      <p:sp>
        <p:nvSpPr>
          <p:cNvPr id="4" name="Oval 3"/>
          <p:cNvSpPr/>
          <p:nvPr/>
        </p:nvSpPr>
        <p:spPr>
          <a:xfrm>
            <a:off x="1161386" y="2033328"/>
            <a:ext cx="1295400" cy="4191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14032" y="5655860"/>
            <a:ext cx="1117600" cy="406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51000" y="2521613"/>
            <a:ext cx="28829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94501" y="5646950"/>
            <a:ext cx="28829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4" y="69919"/>
            <a:ext cx="7951049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Grupări, </a:t>
            </a:r>
            <a:r>
              <a:rPr lang="en-US" dirty="0">
                <a:cs typeface="Arial Unicode MS"/>
              </a:rPr>
              <a:t>NULL</a:t>
            </a:r>
            <a:r>
              <a:rPr lang="ro-RO" dirty="0">
                <a:cs typeface="Arial Unicode MS"/>
              </a:rPr>
              <a:t> şi CASE 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77421" y="1014473"/>
            <a:ext cx="8966579" cy="422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i="1" dirty="0">
                <a:latin typeface="Avenir Medium"/>
                <a:cs typeface="Avenir Medium"/>
              </a:rPr>
              <a:t>Să se afişeze câte facturi au observaţii (adică valoarea atributului Obs este nenulă) şi câte nu au </a:t>
            </a:r>
            <a:endParaRPr lang="it-IT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SELECT CASE WHEN COALESCE(</a:t>
            </a:r>
            <a:r>
              <a:rPr lang="en-US" sz="2200" dirty="0" err="1">
                <a:latin typeface="Consolas"/>
                <a:cs typeface="Consolas"/>
              </a:rPr>
              <a:t>Obs</a:t>
            </a:r>
            <a:r>
              <a:rPr lang="en-US" sz="2200" dirty="0">
                <a:latin typeface="Consolas"/>
                <a:cs typeface="Consolas"/>
              </a:rPr>
              <a:t>,' ') = ' ' </a:t>
            </a:r>
            <a:endParaRPr lang="ro-RO" sz="2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>
                <a:latin typeface="Consolas"/>
                <a:cs typeface="Consolas"/>
              </a:rPr>
              <a:t>THEN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</a:t>
            </a:r>
            <a:r>
              <a:rPr lang="en-US" sz="2200" dirty="0" err="1">
                <a:latin typeface="Consolas"/>
                <a:cs typeface="Consolas"/>
              </a:rPr>
              <a:t>fara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  <a:r>
              <a:rPr lang="ro-RO" sz="2200" dirty="0">
                <a:latin typeface="Consolas"/>
                <a:cs typeface="Consolas"/>
              </a:rPr>
              <a:t>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>
                <a:latin typeface="Consolas"/>
                <a:cs typeface="Consolas"/>
              </a:rPr>
              <a:t>ELSE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cu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END </a:t>
            </a:r>
            <a:endParaRPr lang="ro-RO" sz="2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	</a:t>
            </a:r>
            <a:r>
              <a:rPr lang="en-US" sz="2200" dirty="0">
                <a:latin typeface="Consolas"/>
                <a:cs typeface="Consolas"/>
              </a:rPr>
              <a:t>AS </a:t>
            </a:r>
            <a:r>
              <a:rPr lang="en-US" sz="2200" dirty="0" err="1">
                <a:latin typeface="Consolas"/>
                <a:cs typeface="Consolas"/>
              </a:rPr>
              <a:t>Situatie</a:t>
            </a:r>
            <a:r>
              <a:rPr lang="en-US" sz="2200" dirty="0">
                <a:latin typeface="Consolas"/>
                <a:cs typeface="Consolas"/>
              </a:rPr>
              <a:t>,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COUNT(*)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FROM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GROUP BY CASE WHEN COALESCE(</a:t>
            </a:r>
            <a:r>
              <a:rPr lang="en-US" sz="2200" dirty="0" err="1">
                <a:latin typeface="Consolas"/>
                <a:cs typeface="Consolas"/>
              </a:rPr>
              <a:t>Obs</a:t>
            </a:r>
            <a:r>
              <a:rPr lang="en-US" sz="2200" dirty="0">
                <a:latin typeface="Consolas"/>
                <a:cs typeface="Consolas"/>
              </a:rPr>
              <a:t>,' ') = ' ' </a:t>
            </a:r>
            <a:endParaRPr lang="ro-RO" sz="2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THEN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</a:t>
            </a:r>
            <a:r>
              <a:rPr lang="en-US" sz="2200" dirty="0" err="1">
                <a:latin typeface="Consolas"/>
                <a:cs typeface="Consolas"/>
              </a:rPr>
              <a:t>fara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  <a:r>
              <a:rPr lang="ro-RO" sz="2200" dirty="0">
                <a:latin typeface="Consolas"/>
                <a:cs typeface="Consolas"/>
              </a:rPr>
              <a:t>   </a:t>
            </a:r>
            <a:r>
              <a:rPr lang="en-US" sz="2200" dirty="0">
                <a:latin typeface="Consolas"/>
                <a:cs typeface="Consolas"/>
              </a:rPr>
              <a:t>ELSE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cu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END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endParaRPr lang="en-US" sz="2200" dirty="0">
              <a:latin typeface="Consolas"/>
              <a:cs typeface="Consolas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4018" y="4992399"/>
            <a:ext cx="3684894" cy="1377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27200"/>
            <a:ext cx="8705088" cy="5016500"/>
          </a:xfrm>
        </p:spPr>
        <p:txBody>
          <a:bodyPr>
            <a:normAutofit fontScale="77500" lnSpcReduction="20000"/>
          </a:bodyPr>
          <a:lstStyle/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SELECT CASE WHEN s.An IS NULL THEN 2011 ELSE s.An 		END AS An,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    	CASE WHEN s.Luna IS NULL THEN 5 ELSE s.Luna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	END AS Luna,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    	p.Marca, NumePren,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    	CASE WHEN SporNoapte IS NULL THEN 0 				ELSE s.SporNoapte END AS SporNoapte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FROM personal p LEFT OUTER JOIN  sporuri s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ON p.Marca=s.Marca AND An=2013 AND Luna=5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ORDER BY NumePren, An, Luna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5400" y="185738"/>
            <a:ext cx="9144000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Sporuri de noapte pe luna mai 2013 (4)</a:t>
            </a:r>
            <a:br>
              <a:rPr lang="ro-RO" dirty="0">
                <a:cs typeface="Arial Unicode MS"/>
              </a:rPr>
            </a:br>
            <a:r>
              <a:rPr lang="ro-RO" dirty="0">
                <a:cs typeface="Arial Unicode MS"/>
              </a:rPr>
              <a:t>(fără COALESCE)</a:t>
            </a:r>
            <a:endParaRPr lang="en-US" dirty="0">
              <a:cs typeface="Arial Unicode MS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153400" cy="12954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NULL - o</a:t>
            </a:r>
            <a:r>
              <a:rPr lang="en-US" dirty="0"/>
              <a:t> prim</a:t>
            </a:r>
            <a:r>
              <a:rPr lang="ro-RO" dirty="0"/>
              <a:t>ă problemă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78341"/>
            <a:ext cx="8153400" cy="1519451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* FROM </a:t>
            </a:r>
            <a:r>
              <a:rPr lang="en-US" dirty="0" err="1">
                <a:latin typeface="Consolas"/>
                <a:cs typeface="Consolas"/>
              </a:rPr>
              <a:t>clienti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Telefon</a:t>
            </a:r>
            <a:r>
              <a:rPr lang="en-US" dirty="0">
                <a:latin typeface="Consolas"/>
                <a:cs typeface="Consolas"/>
              </a:rPr>
              <a:t> IN ('0232212121', NULL) </a:t>
            </a:r>
          </a:p>
        </p:txBody>
      </p:sp>
      <p:pic>
        <p:nvPicPr>
          <p:cNvPr id="49154" name="Picture 2" descr="C:\Users\MARINF~1\AppData\Local\Temp\SNAGHTML314cc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579" y="2641605"/>
            <a:ext cx="7547212" cy="4216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7000"/>
            <a:ext cx="9144000" cy="15621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angajaţi</a:t>
            </a:r>
            <a:r>
              <a:rPr lang="en-US" dirty="0">
                <a:cs typeface="Arial Unicode MS"/>
              </a:rPr>
              <a:t> au </a:t>
            </a:r>
            <a:r>
              <a:rPr lang="en-US" dirty="0" err="1">
                <a:cs typeface="Arial Unicode MS"/>
              </a:rPr>
              <a:t>primit</a:t>
            </a:r>
            <a:r>
              <a:rPr lang="en-US" dirty="0">
                <a:cs typeface="Arial Unicode MS"/>
              </a:rPr>
              <a:t>, </a:t>
            </a:r>
            <a:r>
              <a:rPr lang="ro-RO" dirty="0">
                <a:cs typeface="Arial Unicode MS"/>
              </a:rPr>
              <a:t>în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iulie</a:t>
            </a:r>
            <a:r>
              <a:rPr lang="en-US" dirty="0">
                <a:cs typeface="Arial Unicode MS"/>
              </a:rPr>
              <a:t> 2013, </a:t>
            </a:r>
            <a:r>
              <a:rPr lang="en-US" dirty="0" err="1">
                <a:cs typeface="Arial Unicode MS"/>
              </a:rPr>
              <a:t>spor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pentru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condiţii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deosebite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nu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3810000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CASE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WHEN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SporCD</a:t>
            </a:r>
            <a:r>
              <a:rPr lang="en-US" sz="2600" dirty="0">
                <a:latin typeface="Consolas"/>
                <a:cs typeface="Consolas"/>
              </a:rPr>
              <a:t> &gt; 0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THEN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</a:t>
            </a:r>
            <a:r>
              <a:rPr lang="en-US" sz="2600" dirty="0">
                <a:latin typeface="Consolas"/>
                <a:cs typeface="Consolas"/>
              </a:rPr>
              <a:t>'Au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ELSE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'Nu 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END AS "</a:t>
            </a:r>
            <a:r>
              <a:rPr lang="en-US" sz="2600" dirty="0" err="1">
                <a:latin typeface="Consolas"/>
                <a:cs typeface="Consolas"/>
              </a:rPr>
              <a:t>Situatie</a:t>
            </a:r>
            <a:r>
              <a:rPr lang="en-US" sz="2600" dirty="0">
                <a:latin typeface="Consolas"/>
                <a:cs typeface="Consolas"/>
              </a:rPr>
              <a:t>", COUNT(*) AS Nr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sporuri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WHERE An=201</a:t>
            </a:r>
            <a:r>
              <a:rPr lang="ro-RO" sz="2600" dirty="0">
                <a:latin typeface="Consolas"/>
                <a:cs typeface="Consolas"/>
              </a:rPr>
              <a:t>3</a:t>
            </a:r>
            <a:r>
              <a:rPr lang="en-US" sz="2600" dirty="0">
                <a:latin typeface="Consolas"/>
                <a:cs typeface="Consolas"/>
              </a:rPr>
              <a:t> AND Luna=7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GROUP BY  CASE WHEN </a:t>
            </a:r>
            <a:r>
              <a:rPr lang="en-US" sz="2600" dirty="0" err="1">
                <a:latin typeface="Consolas"/>
                <a:cs typeface="Consolas"/>
              </a:rPr>
              <a:t>SporCD</a:t>
            </a:r>
            <a:r>
              <a:rPr lang="en-US" sz="2600" dirty="0">
                <a:latin typeface="Consolas"/>
                <a:cs typeface="Consolas"/>
              </a:rPr>
              <a:t> &gt; 0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THEN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</a:t>
            </a:r>
            <a:r>
              <a:rPr lang="en-US" sz="2600" dirty="0">
                <a:latin typeface="Consolas"/>
                <a:cs typeface="Consolas"/>
              </a:rPr>
              <a:t>'Au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ELSE 'Nu 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END</a:t>
            </a:r>
          </a:p>
          <a:p>
            <a:pPr>
              <a:buNone/>
            </a:pPr>
            <a:endParaRPr lang="en-US" sz="3000" b="1" dirty="0">
              <a:latin typeface="Consolas"/>
              <a:cs typeface="Consolas"/>
            </a:endParaRPr>
          </a:p>
          <a:p>
            <a:pPr>
              <a:buNone/>
            </a:pPr>
            <a:endParaRPr lang="en-US" sz="3000" b="1" dirty="0">
              <a:latin typeface="Consolas"/>
              <a:cs typeface="Consola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4" y="5168899"/>
            <a:ext cx="3203974" cy="1485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25636" cy="1485877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Care este valoarea vânzărilor din fiecare zi a săptămânii (I) ? 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17979"/>
            <a:ext cx="9144000" cy="5396238"/>
          </a:xfrm>
        </p:spPr>
        <p:txBody>
          <a:bodyPr>
            <a:noAutofit/>
          </a:bodyPr>
          <a:lstStyle/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SELECT TO_CHAR(DataFact, 'day') AS Zi_Saptamina,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	SUM(Cantitate * PretUnit * (1+ProcTVA)) AS Vinzari_Zi_Sapt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FROM facturi f INNER JOIN liniifact lf ON f.Nrfact=lf.NrFact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	</a:t>
            </a:r>
            <a:r>
              <a:rPr lang="ro-RO" sz="1700" dirty="0">
                <a:latin typeface="Consolas"/>
                <a:cs typeface="Consolas"/>
              </a:rPr>
              <a:t>		</a:t>
            </a:r>
            <a:r>
              <a:rPr lang="vi-VN" sz="1700" dirty="0">
                <a:latin typeface="Consolas"/>
                <a:cs typeface="Consolas"/>
              </a:rPr>
              <a:t>INNER JOIN produse p ON lf.CodPr=p.CodPr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GROUP BY TO_CHAR(DataFact, 'day')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ORDER BY </a:t>
            </a:r>
            <a:r>
              <a:rPr lang="ro-RO" sz="1700" dirty="0">
                <a:latin typeface="Consolas"/>
                <a:cs typeface="Consolas"/>
              </a:rPr>
              <a:t>	</a:t>
            </a:r>
            <a:r>
              <a:rPr lang="vi-VN" sz="1700" dirty="0">
                <a:latin typeface="Consolas"/>
                <a:cs typeface="Consolas"/>
              </a:rPr>
              <a:t>CASE 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('luni', 'monday') THEN 1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('marţi', 'tuesday') THEN 2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('miercuri', 'wednesday') THEN 3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('joi', 'thursday') THEN 4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('vineri', 'friday') THEN 5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('sâmbătă', 'saturday') THEN 6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('duminică', 'sunday') THEN 7  END</a:t>
            </a:r>
          </a:p>
          <a:p>
            <a:pPr>
              <a:buNone/>
            </a:pPr>
            <a:endParaRPr lang="en-US" sz="17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8" y="95536"/>
            <a:ext cx="8925636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Care este valoarea vânzărilor din fiecare zi a săptămânii (II) ? </a:t>
            </a:r>
            <a:endParaRPr lang="en-US" dirty="0">
              <a:cs typeface="Arial Unicode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9898D-124A-4F47-8BB3-E6E6C8599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68" y="1912226"/>
            <a:ext cx="4319314" cy="411273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52400"/>
            <a:ext cx="8928100" cy="12652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sz="2800" dirty="0">
                <a:cs typeface="Arial Unicode MS"/>
              </a:rPr>
              <a:t>Scadenţa facturilor în sept 2013 este de 16 zile. Dacă însă cade într-o sâmbătă sau duminică, atunci scadenţa se mută în lunea imediat următoare</a:t>
            </a:r>
            <a:endParaRPr lang="en-US" sz="2800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980"/>
            <a:ext cx="9144000" cy="4775200"/>
          </a:xfrm>
        </p:spPr>
        <p:txBody>
          <a:bodyPr>
            <a:noAutofit/>
          </a:bodyPr>
          <a:lstStyle/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AS "Data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Emiterii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",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 AS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"Data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Scadenta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",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EXTRACT (DOW 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DAY) AS "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Zi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(nr)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sapt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scad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.",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TO_CHAR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(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DAY, 'DAY') AS "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Zi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sapt.scad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.",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	CASE  WHEN EXTRACT (DOW 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DAY) = 6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THEN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'18' DAY 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   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	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ELSE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	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CASE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WHEN EXTRACT (DOW 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DAY) = 0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 	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THEN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'17' DAY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            	ELSE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      	END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	END AS "Data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scad.corectata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WHERE TO_CHAR(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, 'MM-YYYY') = '09-201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3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'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endParaRPr lang="en-US" sz="26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5900" y="-50800"/>
            <a:ext cx="8928100" cy="12652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sz="2800">
                <a:cs typeface="Arial Unicode MS"/>
              </a:rPr>
              <a:t>Scadenţa de 16 zile</a:t>
            </a:r>
            <a:r>
              <a:rPr lang="en-US" sz="2800">
                <a:cs typeface="Arial Unicode MS"/>
              </a:rPr>
              <a:t>; d</a:t>
            </a:r>
            <a:r>
              <a:rPr lang="ro-RO" sz="2800">
                <a:cs typeface="Arial Unicode MS"/>
              </a:rPr>
              <a:t>acă însă cade sâmbăt</a:t>
            </a:r>
            <a:r>
              <a:rPr lang="en-US" sz="2800">
                <a:cs typeface="Arial Unicode MS"/>
              </a:rPr>
              <a:t>a</a:t>
            </a:r>
            <a:r>
              <a:rPr lang="ro-RO" sz="2800">
                <a:cs typeface="Arial Unicode MS"/>
              </a:rPr>
              <a:t> sau duminic</a:t>
            </a:r>
            <a:r>
              <a:rPr lang="en-US" sz="2800">
                <a:cs typeface="Arial Unicode MS"/>
              </a:rPr>
              <a:t>a</a:t>
            </a:r>
            <a:r>
              <a:rPr lang="ro-RO" sz="2800">
                <a:cs typeface="Arial Unicode MS"/>
              </a:rPr>
              <a:t>, atunci se mută în lunea următoare</a:t>
            </a:r>
            <a:r>
              <a:rPr lang="en-US" sz="2800">
                <a:cs typeface="Arial Unicode MS"/>
              </a:rPr>
              <a:t>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A91D6-9235-9442-8F22-5475DC908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17" y="1161887"/>
            <a:ext cx="8227161" cy="567674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2" y="28974"/>
            <a:ext cx="781457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NULL – </a:t>
            </a:r>
            <a:r>
              <a:rPr lang="en-US" dirty="0"/>
              <a:t>a </a:t>
            </a:r>
            <a:r>
              <a:rPr lang="en-US" dirty="0" err="1"/>
              <a:t>doua</a:t>
            </a:r>
            <a:r>
              <a:rPr lang="ro-RO" dirty="0"/>
              <a:t> problemă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933938"/>
            <a:ext cx="9144000" cy="253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it-IT" sz="3000" i="1" dirty="0">
                <a:latin typeface="Avenir Medium"/>
                <a:cs typeface="Avenir Medium"/>
              </a:rPr>
              <a:t>Care dintre clienţi au adresa specificat</a:t>
            </a:r>
            <a:r>
              <a:rPr lang="ro-RO" sz="3000" i="1" dirty="0">
                <a:latin typeface="Avenir Medium"/>
                <a:cs typeface="Avenir Medium"/>
              </a:rPr>
              <a:t>ă / cunoscută</a:t>
            </a:r>
            <a:r>
              <a:rPr lang="it-IT" sz="3000" i="1" dirty="0">
                <a:latin typeface="Avenir Medium"/>
                <a:cs typeface="Avenir Medium"/>
              </a:rPr>
              <a:t> ?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SELECT * FROM </a:t>
            </a:r>
            <a:r>
              <a:rPr lang="en-US" sz="3200" dirty="0" err="1">
                <a:latin typeface="Consolas"/>
                <a:cs typeface="Consolas"/>
              </a:rPr>
              <a:t>clienti</a:t>
            </a:r>
            <a:endParaRPr lang="ro-RO" sz="3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WHERE Adresa NOT IN (NULL)</a:t>
            </a:r>
            <a:endParaRPr lang="en-US" sz="3200" dirty="0">
              <a:latin typeface="Consolas"/>
              <a:cs typeface="Consolas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5267" y="3021797"/>
            <a:ext cx="6761479" cy="3707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66800" y="76200"/>
            <a:ext cx="76200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eaLnBrk="1" latinLnBrk="0" hangingPunct="1">
              <a:spcBef>
                <a:spcPct val="0"/>
              </a:spcBef>
              <a:buNone/>
              <a:defRPr kumimoji="0" sz="3600" b="1" i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r>
              <a:rPr lang="ro-RO" dirty="0"/>
              <a:t>Extragerea v</a:t>
            </a:r>
            <a:r>
              <a:rPr lang="en-US" dirty="0" err="1"/>
              <a:t>alorilor</a:t>
            </a:r>
            <a:r>
              <a:rPr lang="en-US" dirty="0"/>
              <a:t> NULL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28600" y="1219200"/>
            <a:ext cx="8763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it-IT" sz="3200" i="1" dirty="0">
                <a:latin typeface="Avenir Medium"/>
                <a:cs typeface="Avenir Medium"/>
              </a:rPr>
              <a:t>Pentru care dintre clienţi nu se cunoaşte adresa ?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SELECT * FROM </a:t>
            </a:r>
            <a:r>
              <a:rPr lang="en-US" sz="3200" dirty="0" err="1">
                <a:latin typeface="Consolas"/>
                <a:cs typeface="Consolas"/>
              </a:rPr>
              <a:t>clienti</a:t>
            </a:r>
            <a:endParaRPr lang="ro-RO" sz="3200" dirty="0">
              <a:latin typeface="Consolas"/>
              <a:cs typeface="Consolas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WHERE Adresa IS NULL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49156" name="Rectangle 6"/>
          <p:cNvSpPr>
            <a:spLocks noChangeArrowheads="1"/>
          </p:cNvSpPr>
          <p:nvPr/>
        </p:nvSpPr>
        <p:spPr bwMode="auto">
          <a:xfrm>
            <a:off x="2476500" y="1852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157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060" y="3563094"/>
            <a:ext cx="7410734" cy="2907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 txBox="1">
            <a:spLocks noChangeArrowheads="1"/>
          </p:cNvSpPr>
          <p:nvPr/>
        </p:nvSpPr>
        <p:spPr bwMode="auto">
          <a:xfrm>
            <a:off x="914400" y="762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IS NULL –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corect</a:t>
            </a:r>
            <a:b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</a:b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     = NULL –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incorect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!!!</a:t>
            </a:r>
          </a:p>
        </p:txBody>
      </p:sp>
      <p:sp>
        <p:nvSpPr>
          <p:cNvPr id="50179" name="Rectangle 21"/>
          <p:cNvSpPr txBox="1">
            <a:spLocks noChangeArrowheads="1"/>
          </p:cNvSpPr>
          <p:nvPr/>
        </p:nvSpPr>
        <p:spPr bwMode="auto">
          <a:xfrm>
            <a:off x="990600" y="1447800"/>
            <a:ext cx="762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3200" dirty="0">
                <a:latin typeface="Consolas"/>
                <a:cs typeface="Consolas"/>
              </a:rPr>
              <a:t>SELECT * 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3200" dirty="0">
                <a:latin typeface="Consolas"/>
                <a:cs typeface="Consolas"/>
              </a:rPr>
              <a:t>FROM CLIENTI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3200" dirty="0">
                <a:latin typeface="Consolas"/>
                <a:cs typeface="Consolas"/>
              </a:rPr>
              <a:t>WHERE Adresa = NULL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50180" name="Rectangle 12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181" name="Rectangle 19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183" name="Line 24"/>
          <p:cNvSpPr>
            <a:spLocks noChangeShapeType="1"/>
          </p:cNvSpPr>
          <p:nvPr/>
        </p:nvSpPr>
        <p:spPr bwMode="auto">
          <a:xfrm>
            <a:off x="914400" y="1524000"/>
            <a:ext cx="4800600" cy="16764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V="1">
            <a:off x="990600" y="1676400"/>
            <a:ext cx="4572000" cy="1524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850" y="3442008"/>
            <a:ext cx="7772766" cy="3231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4" y="247343"/>
            <a:ext cx="7951049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 err="1">
                <a:cs typeface="Arial Unicode MS"/>
              </a:rPr>
              <a:t>Ordon</a:t>
            </a:r>
            <a:r>
              <a:rPr lang="ro-RO" dirty="0">
                <a:cs typeface="Arial Unicode MS"/>
              </a:rPr>
              <a:t>ări şi </a:t>
            </a:r>
            <a:r>
              <a:rPr lang="en-US" dirty="0">
                <a:cs typeface="Arial Unicode MS"/>
              </a:rPr>
              <a:t>NULL</a:t>
            </a:r>
            <a:r>
              <a:rPr lang="ro-RO" dirty="0">
                <a:cs typeface="Arial Unicode MS"/>
              </a:rPr>
              <a:t>-ităţi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381000" y="1328379"/>
            <a:ext cx="8763000" cy="253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i="1" dirty="0">
                <a:latin typeface="Avenir Medium"/>
                <a:cs typeface="Avenir Medium"/>
              </a:rPr>
              <a:t>Să se ordoneze clienţii după numerele de telefon, valorile NULL fiind plasate la început</a:t>
            </a:r>
            <a:endParaRPr lang="it-IT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SELECT * FROM </a:t>
            </a:r>
            <a:r>
              <a:rPr lang="en-US" sz="3200" dirty="0" err="1">
                <a:latin typeface="Consolas"/>
                <a:cs typeface="Consolas"/>
              </a:rPr>
              <a:t>clienti</a:t>
            </a:r>
            <a:endParaRPr lang="en-US" sz="3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ORDER BY </a:t>
            </a:r>
            <a:r>
              <a:rPr lang="en-US" sz="3200" dirty="0" err="1">
                <a:latin typeface="Consolas"/>
                <a:cs typeface="Consolas"/>
              </a:rPr>
              <a:t>Telefon</a:t>
            </a:r>
            <a:r>
              <a:rPr lang="en-US" sz="3200" dirty="0">
                <a:latin typeface="Consolas"/>
                <a:cs typeface="Consolas"/>
              </a:rPr>
              <a:t> NULLS FIRST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12430"/>
            <a:ext cx="9144000" cy="2535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866888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Două tabele noi</a:t>
            </a:r>
            <a:r>
              <a:rPr lang="en-US" dirty="0">
                <a:cs typeface="Arial Unicode MS"/>
              </a:rPr>
              <a:t>: PERSONAL…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44" y="2247046"/>
            <a:ext cx="9021024" cy="3147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5269</TotalTime>
  <Words>1517</Words>
  <Application>Microsoft Macintosh PowerPoint</Application>
  <PresentationFormat>On-screen Show (4:3)</PresentationFormat>
  <Paragraphs>307</Paragraphs>
  <Slides>44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61" baseType="lpstr">
      <vt:lpstr>Arial Unicode MS</vt:lpstr>
      <vt:lpstr>American Typewriter</vt:lpstr>
      <vt:lpstr>Arial</vt:lpstr>
      <vt:lpstr>Avenir Light</vt:lpstr>
      <vt:lpstr>Avenir Medium</vt:lpstr>
      <vt:lpstr>Book Antiqua</vt:lpstr>
      <vt:lpstr>Consolas</vt:lpstr>
      <vt:lpstr>Franklin Gothic Demi</vt:lpstr>
      <vt:lpstr>Gabriola</vt:lpstr>
      <vt:lpstr>Gill Sans MT</vt:lpstr>
      <vt:lpstr>Segoe Print</vt:lpstr>
      <vt:lpstr>Segoe UI Semibold</vt:lpstr>
      <vt:lpstr>Times New Roman</vt:lpstr>
      <vt:lpstr>Verdana</vt:lpstr>
      <vt:lpstr>Wingdings</vt:lpstr>
      <vt:lpstr>Wingdings 2</vt:lpstr>
      <vt:lpstr>Solstice</vt:lpstr>
      <vt:lpstr>SQL (4)</vt:lpstr>
      <vt:lpstr>Text</vt:lpstr>
      <vt:lpstr>Liniile tabelei CLIENȚI</vt:lpstr>
      <vt:lpstr>NULL - o primă problemă</vt:lpstr>
      <vt:lpstr>NULL – a doua problemă</vt:lpstr>
      <vt:lpstr>PowerPoint Presentation</vt:lpstr>
      <vt:lpstr>PowerPoint Presentation</vt:lpstr>
      <vt:lpstr>Ordonări şi NULL-ităţi</vt:lpstr>
      <vt:lpstr>Două tabele noi: PERSONAL…</vt:lpstr>
      <vt:lpstr>…şi SPORURI</vt:lpstr>
      <vt:lpstr>Crearea celor două tabele</vt:lpstr>
      <vt:lpstr>Popularea celor două tabele (1)</vt:lpstr>
      <vt:lpstr>Popularea celor două tabele (2)</vt:lpstr>
      <vt:lpstr>Care sunt persoanele şi lunile pentru care nu s-a calculat (nu se cunoaşte) sporul pentru condiţii deosebite ?</vt:lpstr>
      <vt:lpstr>Care sunt persoanele şi lunile pentru care sporul pentru condiţii deosebite a fost zero ?</vt:lpstr>
      <vt:lpstr>Care este totalul sporurilor fiecărui angajat pe luna iulie 2013  ? (1)</vt:lpstr>
      <vt:lpstr>Care este totalul sporurilor fiecărui angajat pe luna iulie 2013  ? (2)</vt:lpstr>
      <vt:lpstr>“Convertirea” NULL-ităților</vt:lpstr>
      <vt:lpstr>Care este totalul sporurilor fiecărui angajat pe luna iulie 2013  ? (3)</vt:lpstr>
      <vt:lpstr>Care este totalul sporurilor fiecărui angajat pe luna iulie 2011  ? (4)</vt:lpstr>
      <vt:lpstr>Grupări şi NULL-ităţi</vt:lpstr>
      <vt:lpstr>Joncţiunea externă</vt:lpstr>
      <vt:lpstr>Joncţiune internă/externă</vt:lpstr>
      <vt:lpstr>Joncţiunea externă în SQL-92</vt:lpstr>
      <vt:lpstr>Explicatii detaliate despre jonctiunea externa</vt:lpstr>
      <vt:lpstr>Care sunt codurile poştale la care nu se află niciun client ?</vt:lpstr>
      <vt:lpstr>Sporuri de noapte pe luna mai 2013 (1)</vt:lpstr>
      <vt:lpstr>Sporuri de noapte pe luna mai 2013 (2)</vt:lpstr>
      <vt:lpstr>Sporuri de noapte pe luna mai 2013 (3)</vt:lpstr>
      <vt:lpstr>PowerPoint Presentation</vt:lpstr>
      <vt:lpstr>PowerPoint Presentation</vt:lpstr>
      <vt:lpstr>PowerPoint Presentation</vt:lpstr>
      <vt:lpstr>PowerPoint Presentation</vt:lpstr>
      <vt:lpstr>Blocuri decizionale (teste) multiple </vt:lpstr>
      <vt:lpstr>Câţi dintre clienţi sunt din localitatea Iaşi şi câţi din afara Iaşului ? (1)</vt:lpstr>
      <vt:lpstr>Câţi dintre clienţi sunt din localitatea Iaşi şi câţi din afara Iaşului ? (2)</vt:lpstr>
      <vt:lpstr>Câţi dintre clienţi sunt din localitatea Iaşi şi câţi din afara Iaşului ? (3)</vt:lpstr>
      <vt:lpstr>Grupări, NULL şi CASE </vt:lpstr>
      <vt:lpstr>Sporuri de noapte pe luna mai 2013 (4) (fără COALESCE)</vt:lpstr>
      <vt:lpstr>Câţi angajaţi au primit, în iulie 2013, spor pentru condiţii deosebite şi câţi nu ?</vt:lpstr>
      <vt:lpstr>Care este valoarea vânzărilor din fiecare zi a săptămânii (I) ? </vt:lpstr>
      <vt:lpstr>Care este valoarea vânzărilor din fiecare zi a săptămânii (II) ? </vt:lpstr>
      <vt:lpstr>Scadenţa facturilor în sept 2013 este de 16 zile. Dacă însă cade într-o sâmbătă sau duminică, atunci scadenţa se mută în lunea imediat următoare</vt:lpstr>
      <vt:lpstr>Scadenţa de 16 zile; dacă însă cade sâmbăta sau duminica, atunci se mută în lunea următoare (2)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297</cp:revision>
  <dcterms:created xsi:type="dcterms:W3CDTF">2002-10-11T06:23:42Z</dcterms:created>
  <dcterms:modified xsi:type="dcterms:W3CDTF">2019-02-23T08:40:56Z</dcterms:modified>
</cp:coreProperties>
</file>