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3" r:id="rId22"/>
    <p:sldId id="354" r:id="rId23"/>
    <p:sldId id="355" r:id="rId24"/>
    <p:sldId id="356" r:id="rId25"/>
    <p:sldId id="357" r:id="rId26"/>
    <p:sldId id="373" r:id="rId27"/>
    <p:sldId id="374" r:id="rId28"/>
    <p:sldId id="375" r:id="rId29"/>
    <p:sldId id="358" r:id="rId30"/>
    <p:sldId id="376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52" r:id="rId39"/>
    <p:sldId id="366" r:id="rId40"/>
    <p:sldId id="367" r:id="rId41"/>
    <p:sldId id="368" r:id="rId42"/>
    <p:sldId id="372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8" autoAdjust="0"/>
    <p:restoredTop sz="93341" autoAdjust="0"/>
  </p:normalViewPr>
  <p:slideViewPr>
    <p:cSldViewPr>
      <p:cViewPr varScale="1">
        <p:scale>
          <a:sx n="125" d="100"/>
          <a:sy n="125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CB61F2C-1AEC-4BC1-875D-879FA8333793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A66FF8-CF42-4A42-B4B9-07C8C930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86200"/>
            <a:ext cx="9144000" cy="2057400"/>
          </a:xfrm>
          <a:prstGeom prst="rect">
            <a:avLst/>
          </a:prstGeom>
          <a:gradFill flip="none" rotWithShape="1">
            <a:gsLst>
              <a:gs pos="97000">
                <a:srgbClr val="741220"/>
              </a:gs>
              <a:gs pos="0">
                <a:schemeClr val="tx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6200"/>
            <a:ext cx="7772400" cy="11652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Add Subtext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1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0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324600" cy="695471"/>
          </a:xfrm>
        </p:spPr>
        <p:txBody>
          <a:bodyPr>
            <a:normAutofit/>
          </a:bodyPr>
          <a:lstStyle>
            <a:lvl1pPr algn="l">
              <a:defRPr sz="3600" cap="none" baseline="0">
                <a:solidFill>
                  <a:srgbClr val="440101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099"/>
            <a:ext cx="8305800" cy="5829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85800"/>
            <a:ext cx="9144000" cy="114300"/>
          </a:xfrm>
          <a:prstGeom prst="rect">
            <a:avLst/>
          </a:prstGeom>
          <a:gradFill flip="none" rotWithShape="1">
            <a:gsLst>
              <a:gs pos="97000">
                <a:srgbClr val="741220"/>
              </a:gs>
              <a:gs pos="0">
                <a:schemeClr val="tx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191" y="6743700"/>
            <a:ext cx="9144000" cy="114300"/>
          </a:xfrm>
          <a:prstGeom prst="rect">
            <a:avLst/>
          </a:prstGeom>
          <a:gradFill flip="none" rotWithShape="1">
            <a:gsLst>
              <a:gs pos="97000">
                <a:srgbClr val="741220"/>
              </a:gs>
              <a:gs pos="0">
                <a:schemeClr val="tx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6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0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0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7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72201"/>
            <a:ext cx="609600" cy="228599"/>
          </a:xfrm>
          <a:prstGeom prst="rect">
            <a:avLst/>
          </a:prstGeom>
        </p:spPr>
        <p:txBody>
          <a:bodyPr/>
          <a:lstStyle/>
          <a:p>
            <a:fld id="{5A971552-0C54-4A7E-A564-8E84481A8C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8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4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14372-39FB-4985-AD3F-F2F85E24733D}" type="datetimeFigureOut">
              <a:rPr lang="en-US">
                <a:solidFill>
                  <a:prstClr val="black"/>
                </a:solidFill>
              </a:rPr>
              <a:pPr/>
              <a:t>6/19/15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Truncer/EyeWitnes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harmj0y.net/" TargetMode="External"/><Relationship Id="rId4" Type="http://schemas.openxmlformats.org/officeDocument/2006/relationships/hyperlink" Target="http://www.verisgroup.com/adaptive-threat-division/resources/" TargetMode="External"/><Relationship Id="rId5" Type="http://schemas.openxmlformats.org/officeDocument/2006/relationships/hyperlink" Target="https://github.com/mattifestation/PowerSploit" TargetMode="External"/><Relationship Id="rId6" Type="http://schemas.openxmlformats.org/officeDocument/2006/relationships/hyperlink" Target="https://nmap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erisgroup.com/category/adaptive-threat-divi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0" y="630810"/>
            <a:ext cx="9144000" cy="46269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Go </a:t>
            </a:r>
            <a:r>
              <a:rPr lang="en" dirty="0"/>
              <a:t>Hack </a:t>
            </a:r>
            <a:r>
              <a:rPr lang="en" dirty="0" smtClean="0"/>
              <a:t>Yourself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 Pen Test Tactics for Blue Teamers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614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dirty="0"/>
              <a:t>Jason </a:t>
            </a:r>
            <a:r>
              <a:rPr lang="en" dirty="0" smtClean="0"/>
              <a:t>Frank</a:t>
            </a:r>
            <a:r>
              <a:rPr lang="en-US" dirty="0" smtClean="0"/>
              <a:t>	</a:t>
            </a:r>
            <a:r>
              <a:rPr lang="en" dirty="0" smtClean="0"/>
              <a:t> </a:t>
            </a:r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" dirty="0" smtClean="0"/>
              <a:t>Brent </a:t>
            </a:r>
            <a:r>
              <a:rPr lang="en" dirty="0"/>
              <a:t>Kennedy </a:t>
            </a:r>
            <a:r>
              <a:rPr lang="en-US" dirty="0" smtClean="0"/>
              <a:t>	 </a:t>
            </a:r>
            <a:r>
              <a:rPr lang="en" dirty="0" smtClean="0"/>
              <a:t>Will </a:t>
            </a:r>
            <a:r>
              <a:rPr lang="en" dirty="0"/>
              <a:t>Schroeder</a:t>
            </a:r>
          </a:p>
        </p:txBody>
      </p:sp>
      <p:pic>
        <p:nvPicPr>
          <p:cNvPr id="3" name="Picture 2" descr="d19be4cfd6a213b049c3b049caaae91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8128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73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Asset discovery (on the cheap)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Base image analysis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Open fileshares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Who are your admins?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Where are your admins?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How old are their passwords?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Do you trust your trusts?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Who can admin your DCs?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Group Policy Preferences</a:t>
            </a:r>
          </a:p>
          <a:p>
            <a:pPr marL="539750" indent="-51435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Border egress protections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2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1</a:t>
            </a:r>
            <a:r>
              <a:rPr lang="en" dirty="0"/>
              <a:t>: Asset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Mapping a network for targets can be a daunting task in large environments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Nmap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Cron Job - every 25 hours</a:t>
            </a:r>
          </a:p>
          <a:p>
            <a:pPr marL="914400" lvl="1" indent="-3810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Scripted alerts </a:t>
            </a:r>
            <a:r>
              <a:rPr lang="en" dirty="0"/>
              <a:t>for detected deltas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Utilize latency/timeout features for large networks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Eyewitness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2"/>
              </a:rPr>
              <a:t>https://github.com/ChrisTruncer/EyeWitness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Rapid screen grabbing of web sites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Parses Nmap output for web ports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Categorizing sites (High value targets, printers, etc.)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Easy way to discover misconfigured/default installations of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187745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1</a:t>
            </a:r>
            <a:r>
              <a:rPr lang="en" dirty="0"/>
              <a:t>: Asset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Run Nmap to discover live hosts on the network</a:t>
            </a:r>
          </a:p>
          <a:p>
            <a:pPr marL="914400" lvl="1" indent="-3175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nmap -Pn -n -sS -p 21-23,25,53,111,137,139,445,80,443,3389,5900,8080,8443 --min-rtt-timeout --max-retries 1 --max-scan-delay 0 -oA discovery-scan -vvv --open -iL &lt;Host List&gt;</a:t>
            </a:r>
          </a:p>
          <a:p>
            <a:pPr marL="914400" lvl="1" indent="-3175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Get host list: cat discovery-scan.gnmap | grep “open” | cut -d “ “ -f 2 &gt; </a:t>
            </a:r>
            <a:r>
              <a:rPr lang="en" sz="2800" dirty="0" smtClean="0"/>
              <a:t>discovery_ips.txt</a:t>
            </a:r>
            <a:endParaRPr lang="en" sz="2800" dirty="0"/>
          </a:p>
          <a:p>
            <a:pPr marL="45720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Run Nmap on live hosts with more port checks</a:t>
            </a:r>
          </a:p>
          <a:p>
            <a:pPr marL="914400" lvl="1" indent="-3175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nmap -Pn -n </a:t>
            </a:r>
            <a:r>
              <a:rPr lang="en" sz="2800" dirty="0" smtClean="0"/>
              <a:t>--</a:t>
            </a:r>
            <a:r>
              <a:rPr lang="en" sz="2800" dirty="0"/>
              <a:t>min-rtt-timeout --max-retries 1 --max-scan-delay 0 -oA top1000-scan -vvv --open -iL disovery_ips.txt</a:t>
            </a:r>
          </a:p>
          <a:p>
            <a:pPr marL="914400" lvl="1" indent="-3175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Get host list</a:t>
            </a:r>
          </a:p>
          <a:p>
            <a:pPr marL="45720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Feed Nmap results to EyeWitness</a:t>
            </a:r>
          </a:p>
          <a:p>
            <a:pPr marL="914400" lvl="1" indent="-31750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800" dirty="0"/>
              <a:t>./EyeWitness.py -f top1000-scan.xml --headless</a:t>
            </a:r>
          </a:p>
          <a:p>
            <a:pPr marL="457200" lv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Open EyeWitness results in web </a:t>
            </a:r>
            <a:r>
              <a:rPr lang="en" dirty="0" smtClean="0"/>
              <a:t>browser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0591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1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4862" y="0"/>
            <a:ext cx="10253714" cy="68579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2541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2</a:t>
            </a:r>
            <a:r>
              <a:rPr lang="en" dirty="0"/>
              <a:t>: Base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The first thing an attacker will do after achieving user access is try to escalate privileges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Many people think that if their system is patched, there’s no way to privesc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Many privilege escalation vectors are based on custom software and misconfigurations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Examine your base/SOE image for the same common vectors that attackers are going to look for!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2</a:t>
            </a:r>
            <a:r>
              <a:rPr lang="en" dirty="0"/>
              <a:t>: Base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 err="1">
                <a:solidFill>
                  <a:srgbClr val="000000"/>
                </a:solidFill>
                <a:ea typeface="Calibri"/>
                <a:cs typeface="Calibri"/>
              </a:rPr>
              <a:t>PowerUp</a:t>
            </a: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 contains checks (and </a:t>
            </a:r>
            <a:r>
              <a:rPr lang="en-US" sz="3200" dirty="0" err="1">
                <a:solidFill>
                  <a:srgbClr val="000000"/>
                </a:solidFill>
                <a:ea typeface="Calibri"/>
                <a:cs typeface="Calibri"/>
              </a:rPr>
              <a:t>weaponizations</a:t>
            </a: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) for the most common public Windows </a:t>
            </a:r>
            <a:r>
              <a:rPr lang="en-US" sz="3200" dirty="0" err="1">
                <a:solidFill>
                  <a:srgbClr val="000000"/>
                </a:solidFill>
                <a:ea typeface="Calibri"/>
                <a:cs typeface="Calibri"/>
              </a:rPr>
              <a:t>privesc</a:t>
            </a: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 vectors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The</a:t>
            </a: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 Invoke-</a:t>
            </a:r>
            <a:r>
              <a:rPr lang="en-US" sz="3200" b="1" dirty="0" err="1">
                <a:solidFill>
                  <a:srgbClr val="000000"/>
                </a:solidFill>
                <a:ea typeface="Calibri"/>
                <a:cs typeface="Calibri"/>
              </a:rPr>
              <a:t>AllChecks</a:t>
            </a: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function will run through all current checks, highlighting anything that stands out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Import-Module PowerUp.ps1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Invoke-</a:t>
            </a:r>
            <a:r>
              <a:rPr lang="en-US" sz="3200" b="1" dirty="0" err="1">
                <a:solidFill>
                  <a:srgbClr val="000000"/>
                </a:solidFill>
                <a:ea typeface="Calibri"/>
                <a:cs typeface="Calibri"/>
              </a:rPr>
              <a:t>AllChecks</a:t>
            </a:r>
            <a:endParaRPr lang="en-US" sz="3200" b="1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3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2</a:t>
            </a:r>
            <a:r>
              <a:rPr lang="en" dirty="0"/>
              <a:t>: Base Image Analysis</a:t>
            </a:r>
            <a:endParaRPr lang="en-US" dirty="0"/>
          </a:p>
        </p:txBody>
      </p:sp>
      <p:pic>
        <p:nvPicPr>
          <p:cNvPr id="5" name="Picture 4" descr="allche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209800"/>
            <a:ext cx="883464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1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3</a:t>
            </a:r>
            <a:r>
              <a:rPr lang="en" dirty="0"/>
              <a:t>: Open Fileshares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500" dirty="0">
                <a:solidFill>
                  <a:srgbClr val="000000"/>
                </a:solidFill>
                <a:ea typeface="Calibri"/>
                <a:cs typeface="Calibri"/>
              </a:rPr>
              <a:t>Almost every organization has improperly secured Windows file shares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500" dirty="0">
                <a:solidFill>
                  <a:srgbClr val="000000"/>
                </a:solidFill>
                <a:ea typeface="Calibri"/>
                <a:cs typeface="Calibri"/>
              </a:rPr>
              <a:t>Common to find password lists, engineering plans, network diagrams, PII, etc.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500" dirty="0">
                <a:solidFill>
                  <a:srgbClr val="000000"/>
                </a:solidFill>
                <a:ea typeface="Calibri"/>
                <a:cs typeface="Calibri"/>
              </a:rPr>
              <a:t>It may be possible for users to create shares on their machines with little to no insight from IT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500" dirty="0">
                <a:solidFill>
                  <a:srgbClr val="000000"/>
                </a:solidFill>
                <a:ea typeface="Calibri"/>
                <a:cs typeface="Calibri"/>
              </a:rPr>
              <a:t>Audit these on a regular basis and from a variety of user contexts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500" dirty="0">
                <a:solidFill>
                  <a:srgbClr val="000000"/>
                </a:solidFill>
                <a:ea typeface="Calibri"/>
                <a:cs typeface="Calibri"/>
              </a:rPr>
              <a:t>i.e. basic no-domain-groups users, as well as users in a variety of common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7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3</a:t>
            </a:r>
            <a:r>
              <a:rPr lang="en" dirty="0"/>
              <a:t>: Open Fileshares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Running </a:t>
            </a:r>
            <a:r>
              <a:rPr lang="en-US" sz="3000" dirty="0" err="1" smtClean="0">
                <a:solidFill>
                  <a:srgbClr val="000000"/>
                </a:solidFill>
                <a:ea typeface="Calibri"/>
                <a:cs typeface="Calibri"/>
              </a:rPr>
              <a:t>PowerView’s</a:t>
            </a:r>
            <a:r>
              <a:rPr lang="en-US" sz="3000" b="1" dirty="0" smtClean="0">
                <a:solidFill>
                  <a:srgbClr val="000000"/>
                </a:solidFill>
                <a:ea typeface="Calibri"/>
                <a:cs typeface="Calibri"/>
              </a:rPr>
              <a:t> Invoke-</a:t>
            </a:r>
            <a:r>
              <a:rPr lang="en-US" sz="3000" b="1" dirty="0" err="1" smtClean="0">
                <a:solidFill>
                  <a:srgbClr val="000000"/>
                </a:solidFill>
                <a:ea typeface="Calibri"/>
                <a:cs typeface="Calibri"/>
              </a:rPr>
              <a:t>ShareFinder</a:t>
            </a:r>
            <a:r>
              <a:rPr lang="en-US" sz="3000" b="1" dirty="0" smtClean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ea typeface="Calibri"/>
                <a:cs typeface="Calibri"/>
              </a:rPr>
              <a:t>will </a:t>
            </a: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enumerate all domain machines and check for open file shares</a:t>
            </a:r>
          </a:p>
          <a:p>
            <a:pPr marL="914400" lvl="1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the -</a:t>
            </a:r>
            <a:r>
              <a:rPr lang="en-US" sz="3000" dirty="0" err="1">
                <a:solidFill>
                  <a:srgbClr val="000000"/>
                </a:solidFill>
                <a:ea typeface="Calibri"/>
                <a:cs typeface="Calibri"/>
              </a:rPr>
              <a:t>CheckShareAccess</a:t>
            </a: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 flag checks if the current user can access the share</a:t>
            </a:r>
          </a:p>
          <a:p>
            <a:pPr marL="914400" lvl="1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even finds hidden shares!</a:t>
            </a:r>
          </a:p>
          <a:p>
            <a:pPr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3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Import-Module powerview.ps1</a:t>
            </a:r>
          </a:p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Invoke-</a:t>
            </a:r>
            <a:r>
              <a:rPr lang="en-US" sz="3000" b="1" dirty="0" err="1">
                <a:solidFill>
                  <a:srgbClr val="000000"/>
                </a:solidFill>
                <a:ea typeface="Calibri"/>
                <a:cs typeface="Calibri"/>
              </a:rPr>
              <a:t>ShareFinder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 -</a:t>
            </a:r>
            <a:r>
              <a:rPr lang="en-US" sz="3000" b="1" dirty="0" err="1">
                <a:solidFill>
                  <a:srgbClr val="000000"/>
                </a:solidFill>
                <a:ea typeface="Calibri"/>
                <a:cs typeface="Calibri"/>
              </a:rPr>
              <a:t>CheckShareAccess</a:t>
            </a:r>
            <a:endParaRPr lang="en-US" sz="3000" b="1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3</a:t>
            </a:r>
            <a:r>
              <a:rPr lang="en" dirty="0"/>
              <a:t>: Open Fileshares</a:t>
            </a:r>
            <a:endParaRPr lang="en-US" dirty="0"/>
          </a:p>
        </p:txBody>
      </p:sp>
      <p:pic>
        <p:nvPicPr>
          <p:cNvPr id="4" name="Shape 1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994" y="1676400"/>
            <a:ext cx="9220200" cy="3886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77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@jasonjfrank (Jason Frank)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Manager of Veris Group’s Adaptive Threat Division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Builds and executes penetration testing </a:t>
            </a:r>
            <a:r>
              <a:rPr lang="en" sz="3200" dirty="0" smtClean="0">
                <a:solidFill>
                  <a:srgbClr val="000000"/>
                </a:solidFill>
                <a:ea typeface="Calibri"/>
                <a:cs typeface="Calibri"/>
              </a:rPr>
              <a:t>programs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3200" dirty="0" smtClean="0">
                <a:solidFill>
                  <a:srgbClr val="000000"/>
                </a:solidFill>
                <a:ea typeface="Calibri"/>
                <a:cs typeface="Calibri"/>
              </a:rPr>
              <a:t>Black Hat Trainer: Adaptive Penetration Testing</a:t>
            </a:r>
            <a:endParaRPr lang="en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@bk_up (Brent Kennedy)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Senior pentester at CERT/SEI/CMU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Project lead supporting government customers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@harmj0y (Will Schroeder)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Security Researcher of Veris Group’s ATD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Veil-Framework &amp; PowerTools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12 years experience leading pen test engagements for private and government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4</a:t>
            </a:r>
            <a:r>
              <a:rPr lang="en" dirty="0"/>
              <a:t>: Who are your Admins?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If you have a complex Active Directory setup with lots of delegation, users can sometimes slip through the cracks</a:t>
            </a:r>
          </a:p>
          <a:p>
            <a:pPr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With highly nested groups, users might effectively have highly elevated rights without appearing so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Think something like “Domain Admins” →  “Server Admins” →  “SubGroup2”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0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4</a:t>
            </a:r>
            <a:r>
              <a:rPr lang="en" dirty="0"/>
              <a:t>: Who are your Admins?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 err="1">
                <a:solidFill>
                  <a:srgbClr val="000000"/>
                </a:solidFill>
                <a:ea typeface="Calibri"/>
                <a:cs typeface="Calibri"/>
              </a:rPr>
              <a:t>PowerView’s</a:t>
            </a: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 group commands accept wildcards, meaning you can enumerate all users in a group’s membership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It can also resolve all sub groups recursively down to actual members (i.e. nested groups)</a:t>
            </a:r>
          </a:p>
          <a:p>
            <a:pPr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Import-Module powerview.ps1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Get-</a:t>
            </a:r>
            <a:r>
              <a:rPr lang="en-US" sz="3200" b="1" dirty="0" err="1">
                <a:solidFill>
                  <a:srgbClr val="000000"/>
                </a:solidFill>
                <a:ea typeface="Calibri"/>
                <a:cs typeface="Calibri"/>
              </a:rPr>
              <a:t>NetGroups</a:t>
            </a: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 *admin* | Get-</a:t>
            </a:r>
            <a:r>
              <a:rPr lang="en-US" sz="3200" b="1" dirty="0" err="1">
                <a:solidFill>
                  <a:srgbClr val="000000"/>
                </a:solidFill>
                <a:ea typeface="Calibri"/>
                <a:cs typeface="Calibri"/>
              </a:rPr>
              <a:t>NetGroup</a:t>
            </a:r>
            <a:r>
              <a:rPr lang="en-US" sz="3200" b="1" dirty="0">
                <a:solidFill>
                  <a:srgbClr val="000000"/>
                </a:solidFill>
                <a:ea typeface="Calibri"/>
                <a:cs typeface="Calibri"/>
              </a:rPr>
              <a:t> -</a:t>
            </a:r>
            <a:r>
              <a:rPr lang="en-US" sz="3200" b="1" dirty="0" err="1">
                <a:solidFill>
                  <a:srgbClr val="000000"/>
                </a:solidFill>
                <a:ea typeface="Calibri"/>
                <a:cs typeface="Calibri"/>
              </a:rPr>
              <a:t>Recurse</a:t>
            </a:r>
            <a:endParaRPr lang="en-US" sz="3200" b="1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4</a:t>
            </a:r>
            <a:r>
              <a:rPr lang="en" dirty="0"/>
              <a:t>: Who are your Admins?</a:t>
            </a:r>
            <a:endParaRPr lang="en-US" dirty="0"/>
          </a:p>
        </p:txBody>
      </p:sp>
      <p:pic>
        <p:nvPicPr>
          <p:cNvPr id="4" name="Shape 1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752600"/>
            <a:ext cx="9143999" cy="3519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27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5</a:t>
            </a:r>
            <a:r>
              <a:rPr lang="en" dirty="0"/>
              <a:t>: Where are your Admins?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On almost every engagement, we “hunt” for where specific users are logged in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And again, attackers can pull lots of this information from a non-elevated user context!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Almost all organizations have “non-essential use of elevated access”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 smtClean="0">
                <a:solidFill>
                  <a:srgbClr val="000000"/>
                </a:solidFill>
                <a:ea typeface="Calibri"/>
                <a:cs typeface="Calibri"/>
              </a:rPr>
              <a:t>Translation</a:t>
            </a: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</a:rPr>
              <a:t>: they have domain admins/other high value accounts logged in to lots of places they </a:t>
            </a:r>
            <a:r>
              <a:rPr lang="en-US" sz="3200" dirty="0" smtClean="0">
                <a:solidFill>
                  <a:srgbClr val="000000"/>
                </a:solidFill>
                <a:ea typeface="Calibri"/>
                <a:cs typeface="Calibri"/>
              </a:rPr>
              <a:t>should not be</a:t>
            </a: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7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5</a:t>
            </a:r>
            <a:r>
              <a:rPr lang="en" dirty="0"/>
              <a:t>: Where are your Admins?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 err="1">
                <a:solidFill>
                  <a:srgbClr val="000000"/>
                </a:solidFill>
                <a:ea typeface="Calibri"/>
                <a:cs typeface="Calibri"/>
              </a:rPr>
              <a:t>PowerView’s</a:t>
            </a: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Calibri"/>
                <a:cs typeface="Calibri"/>
              </a:rPr>
              <a:t>UserHunter</a:t>
            </a: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 modules can track down where specific groups or users are located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This information can be matched up against the group membership information from </a:t>
            </a:r>
            <a:r>
              <a:rPr lang="en-US" sz="3000" dirty="0" smtClean="0">
                <a:solidFill>
                  <a:srgbClr val="000000"/>
                </a:solidFill>
                <a:ea typeface="Calibri"/>
                <a:cs typeface="Calibri"/>
              </a:rPr>
              <a:t>Tactic 4</a:t>
            </a:r>
            <a:endParaRPr lang="en-US" sz="3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3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Import-Module powerview.ps1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Invoke-</a:t>
            </a:r>
            <a:r>
              <a:rPr lang="en-US" sz="3000" b="1" dirty="0" err="1">
                <a:solidFill>
                  <a:srgbClr val="000000"/>
                </a:solidFill>
                <a:ea typeface="Calibri"/>
                <a:cs typeface="Calibri"/>
              </a:rPr>
              <a:t>UserHunter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 -</a:t>
            </a:r>
            <a:r>
              <a:rPr lang="en-US" sz="3000" b="1" dirty="0" err="1">
                <a:solidFill>
                  <a:srgbClr val="000000"/>
                </a:solidFill>
                <a:ea typeface="Calibri"/>
                <a:cs typeface="Calibri"/>
              </a:rPr>
              <a:t>ShowAll</a:t>
            </a:r>
            <a:endParaRPr lang="en-US" sz="3000" b="1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7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5</a:t>
            </a:r>
            <a:r>
              <a:rPr lang="en" dirty="0"/>
              <a:t>: Where are your Admins? </a:t>
            </a:r>
            <a:endParaRPr lang="en-US" dirty="0"/>
          </a:p>
        </p:txBody>
      </p:sp>
      <p:pic>
        <p:nvPicPr>
          <p:cNvPr id="4" name="Shape 19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560" y="1219200"/>
            <a:ext cx="9154560" cy="5021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64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6</a:t>
            </a:r>
            <a:r>
              <a:rPr lang="en" dirty="0"/>
              <a:t>: Stale User Passwords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Users should be changing their passwords to prevent password compromise/reuse</a:t>
            </a:r>
          </a:p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Group Policy can enforce it, but users don’t always </a:t>
            </a:r>
          </a:p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It pays to audit your Active Directory setup</a:t>
            </a:r>
          </a:p>
          <a:p>
            <a:pPr marL="914400" lvl="1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Still a bit of a manual process for most people</a:t>
            </a:r>
          </a:p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Another quick check is for enabled accounts with passwords older than a certain age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0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6</a:t>
            </a:r>
            <a:r>
              <a:rPr lang="en" dirty="0"/>
              <a:t>: Stale User Passwords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 err="1">
                <a:solidFill>
                  <a:srgbClr val="000000"/>
                </a:solidFill>
                <a:ea typeface="Calibri"/>
                <a:cs typeface="Calibri"/>
              </a:rPr>
              <a:t>PowerView</a:t>
            </a: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 has your back:</a:t>
            </a:r>
          </a:p>
          <a:p>
            <a:pPr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3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Import-Module powerview.ps1</a:t>
            </a:r>
          </a:p>
          <a:p>
            <a:pPr marL="457200" lvl="0" indent="-431800">
              <a:lnSpc>
                <a:spcPct val="10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Get-</a:t>
            </a:r>
            <a:r>
              <a:rPr lang="en-US" sz="3000" b="1" dirty="0" err="1">
                <a:solidFill>
                  <a:srgbClr val="000000"/>
                </a:solidFill>
                <a:ea typeface="Calibri"/>
                <a:cs typeface="Calibri"/>
              </a:rPr>
              <a:t>NetUser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 | ? {$_.</a:t>
            </a:r>
            <a:r>
              <a:rPr lang="en-US" sz="3000" b="1" dirty="0" err="1" smtClean="0">
                <a:solidFill>
                  <a:srgbClr val="000000"/>
                </a:solidFill>
                <a:ea typeface="Calibri"/>
                <a:cs typeface="Calibri"/>
              </a:rPr>
              <a:t>whenchanged</a:t>
            </a:r>
            <a:r>
              <a:rPr lang="en-US" sz="3000" b="1" dirty="0" smtClean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-</a:t>
            </a:r>
            <a:r>
              <a:rPr lang="en-US" sz="3000" b="1" dirty="0" err="1">
                <a:solidFill>
                  <a:srgbClr val="000000"/>
                </a:solidFill>
                <a:ea typeface="Calibri"/>
                <a:cs typeface="Calibri"/>
              </a:rPr>
              <a:t>lt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 (Get-Date).</a:t>
            </a:r>
            <a:r>
              <a:rPr lang="en-US" sz="3000" b="1" dirty="0" err="1">
                <a:solidFill>
                  <a:srgbClr val="000000"/>
                </a:solidFill>
                <a:ea typeface="Calibri"/>
                <a:cs typeface="Calibri"/>
              </a:rPr>
              <a:t>AddMonths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(-12)} | % {$_.</a:t>
            </a:r>
            <a:r>
              <a:rPr lang="en-US" sz="3000" b="1" dirty="0" err="1">
                <a:solidFill>
                  <a:srgbClr val="000000"/>
                </a:solidFill>
                <a:ea typeface="Calibri"/>
                <a:cs typeface="Calibri"/>
              </a:rPr>
              <a:t>samaccountname</a:t>
            </a: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21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Tactic 6</a:t>
            </a:r>
            <a:r>
              <a:rPr lang="en" dirty="0"/>
              <a:t>: Stale User Passwords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259661" cy="4790929"/>
          </a:xfrm>
        </p:spPr>
      </p:pic>
    </p:spTree>
    <p:extLst>
      <p:ext uri="{BB962C8B-B14F-4D97-AF65-F5344CB8AC3E}">
        <p14:creationId xmlns:p14="http://schemas.microsoft.com/office/powerpoint/2010/main" val="107421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7: </a:t>
            </a:r>
            <a:r>
              <a:rPr lang="en" dirty="0"/>
              <a:t>Do You Trust Your Trusts?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Domain trusts are usually foreign to people without an AD administrator or a formalized red team background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If you’re admining a network with multiple domains, you should be aware of how they interact!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4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Why Go Hack Yourself?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Customers want to learn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How do I get started with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pentesting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?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What tools do you use?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How did you find that site on our network?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Why don’t blue teamers have black hats?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Lack of knowledge/training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Different mindset.  Think like an attacker.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Bad connotation.  Will break network.</a:t>
            </a:r>
          </a:p>
          <a:p>
            <a:pPr marL="457200" lvl="0" indent="0">
              <a:lnSpc>
                <a:spcPct val="115000"/>
              </a:lnSpc>
              <a:spcBef>
                <a:spcPts val="800"/>
              </a:spcBef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3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543800" cy="695471"/>
          </a:xfrm>
        </p:spPr>
        <p:txBody>
          <a:bodyPr>
            <a:normAutofit/>
          </a:bodyPr>
          <a:lstStyle/>
          <a:p>
            <a:r>
              <a:rPr lang="en" dirty="0" smtClean="0"/>
              <a:t>Tactic 7</a:t>
            </a:r>
            <a:r>
              <a:rPr lang="en" dirty="0"/>
              <a:t>: Do You Trust Your Trusts?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PowerView can recursively crawl all reachable domain trust relationships and output to a .csv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yEd (also free) can be used to visualize this data</a:t>
            </a:r>
          </a:p>
          <a:p>
            <a:pPr marL="457200" lvl="0" indent="0">
              <a:spcBef>
                <a:spcPts val="0"/>
              </a:spcBef>
              <a:buNone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PS C:\&gt; </a:t>
            </a:r>
            <a:r>
              <a:rPr lang="en" b="1" dirty="0"/>
              <a:t>Import-Module powerview.ps1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PS C:\&gt; </a:t>
            </a:r>
            <a:r>
              <a:rPr lang="en" b="1" dirty="0"/>
              <a:t>Invoke-MapDomainTrusts | Export-CSV -NoTypeInformation trusts.csv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*visualize in yEd*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87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2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01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8: </a:t>
            </a:r>
            <a:r>
              <a:rPr lang="en" dirty="0"/>
              <a:t>Who Can Admin Your DCs?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Who has local administrative access on your domain controllers (and other high-value servers)?</a:t>
            </a:r>
          </a:p>
          <a:p>
            <a:pPr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None/>
            </a:pPr>
            <a:endParaRPr lang="en-US" sz="3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b="1" dirty="0">
                <a:solidFill>
                  <a:srgbClr val="000000"/>
                </a:solidFill>
                <a:ea typeface="Calibri"/>
                <a:cs typeface="Calibri"/>
              </a:rPr>
              <a:t>Note</a:t>
            </a: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: this is different than the domain admins group!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we’re talking about the BUILTIN Administrators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8</a:t>
            </a:r>
            <a:r>
              <a:rPr lang="en" dirty="0"/>
              <a:t>: Who Can Admin Your DCs?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PowerView’s Get-NetLocalGroup can enumerate this information on remote systems, </a:t>
            </a:r>
            <a:r>
              <a:rPr lang="en" sz="3000" i="1" dirty="0">
                <a:solidFill>
                  <a:srgbClr val="000000"/>
                </a:solidFill>
                <a:ea typeface="Calibri"/>
                <a:cs typeface="Calibri"/>
              </a:rPr>
              <a:t>from an unprivileged user account!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We can pair this with the function that enumerates all domain controllers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3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PS C:\&gt;</a:t>
            </a:r>
            <a:r>
              <a:rPr lang="en" sz="3000" b="1" dirty="0">
                <a:solidFill>
                  <a:srgbClr val="000000"/>
                </a:solidFill>
                <a:ea typeface="Calibri"/>
                <a:cs typeface="Calibri"/>
              </a:rPr>
              <a:t> Import-Module powerview.ps1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" sz="3000" b="1" dirty="0">
                <a:solidFill>
                  <a:srgbClr val="000000"/>
                </a:solidFill>
                <a:ea typeface="Calibri"/>
                <a:cs typeface="Calibri"/>
              </a:rPr>
              <a:t>Get-NetDomainControllers | Get-NetLocalGroup</a:t>
            </a:r>
          </a:p>
        </p:txBody>
      </p:sp>
    </p:spTree>
    <p:extLst>
      <p:ext uri="{BB962C8B-B14F-4D97-AF65-F5344CB8AC3E}">
        <p14:creationId xmlns:p14="http://schemas.microsoft.com/office/powerpoint/2010/main" val="336934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8</a:t>
            </a:r>
            <a:r>
              <a:rPr lang="en" dirty="0"/>
              <a:t>: Who Can Admin Your DCs?</a:t>
            </a:r>
            <a:endParaRPr lang="en-US" dirty="0"/>
          </a:p>
        </p:txBody>
      </p:sp>
      <p:pic>
        <p:nvPicPr>
          <p:cNvPr id="4" name="Shape 2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5" y="1295400"/>
            <a:ext cx="9090506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66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9</a:t>
            </a:r>
            <a:r>
              <a:rPr lang="en" dirty="0"/>
              <a:t>: Group Policy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Group Policy Preferences is a mechanism used by some organizations to administer domain machines</a:t>
            </a:r>
          </a:p>
          <a:p>
            <a:pPr marL="45720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Unfortunately, the key for the “encrypted passwords” in GPP is static, and was published online by Microsoft</a:t>
            </a:r>
          </a:p>
          <a:p>
            <a:pPr marL="45720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This means that any user can pull and decrypt these passwords, if they are there</a:t>
            </a:r>
          </a:p>
        </p:txBody>
      </p:sp>
    </p:spTree>
    <p:extLst>
      <p:ext uri="{BB962C8B-B14F-4D97-AF65-F5344CB8AC3E}">
        <p14:creationId xmlns:p14="http://schemas.microsoft.com/office/powerpoint/2010/main" val="56914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9</a:t>
            </a:r>
            <a:r>
              <a:rPr lang="en" dirty="0"/>
              <a:t>: Group Policy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000" dirty="0" err="1">
                <a:solidFill>
                  <a:srgbClr val="000000"/>
                </a:solidFill>
                <a:ea typeface="Calibri"/>
                <a:cs typeface="Calibri"/>
              </a:rPr>
              <a:t>PowerSploit</a:t>
            </a: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 has a module which will search domain controllers for the appropriate policy .</a:t>
            </a:r>
            <a:r>
              <a:rPr lang="en-US" sz="3000" dirty="0" err="1">
                <a:solidFill>
                  <a:srgbClr val="000000"/>
                </a:solidFill>
                <a:ea typeface="Calibri"/>
                <a:cs typeface="Calibri"/>
              </a:rPr>
              <a:t>xmls</a:t>
            </a: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</a:rPr>
              <a:t>, extract any found passwords, and automatically decrypt them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ea typeface="Calibri"/>
                <a:cs typeface="Calibri"/>
              </a:rPr>
              <a:t>PS C:\&gt;</a:t>
            </a:r>
            <a:r>
              <a:rPr lang="en" b="1" dirty="0">
                <a:solidFill>
                  <a:srgbClr val="000000"/>
                </a:solidFill>
                <a:ea typeface="Calibri"/>
                <a:cs typeface="Calibri"/>
              </a:rPr>
              <a:t> Import-Module </a:t>
            </a:r>
            <a:r>
              <a:rPr lang="en" b="1" dirty="0" smtClean="0">
                <a:solidFill>
                  <a:srgbClr val="000000"/>
                </a:solidFill>
                <a:ea typeface="Calibri"/>
                <a:cs typeface="Calibri"/>
              </a:rPr>
              <a:t>PowerSploit.ps1</a:t>
            </a:r>
            <a:endParaRPr lang="en" b="1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45720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 smtClean="0">
                <a:solidFill>
                  <a:srgbClr val="000000"/>
                </a:solidFill>
                <a:ea typeface="Calibri"/>
                <a:cs typeface="Calibri"/>
              </a:rPr>
              <a:t>PS C:\&gt; </a:t>
            </a:r>
            <a:r>
              <a:rPr lang="en" b="1" dirty="0" smtClean="0"/>
              <a:t>Get-GPPPassword</a:t>
            </a:r>
            <a:endParaRPr lang="en" b="1" dirty="0" smtClean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0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9</a:t>
            </a:r>
            <a:r>
              <a:rPr lang="en" dirty="0"/>
              <a:t>: Group Policy Preferences</a:t>
            </a:r>
            <a:endParaRPr lang="en-US" dirty="0"/>
          </a:p>
        </p:txBody>
      </p:sp>
      <p:pic>
        <p:nvPicPr>
          <p:cNvPr id="4" name="Shape 2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95471"/>
            <a:ext cx="14641594" cy="6675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81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10</a:t>
            </a:r>
            <a:r>
              <a:rPr lang="en" dirty="0"/>
              <a:t>: Border Egress Protections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Attackers often will move pilfered data to a single internal server and exfil in one swoop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Seeing massive exfil is often the first sign an organization sees that they’ve been owned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Many companies believe vendor claims that their border appliances will detect this behavior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But few bother (or know how) to test this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Blind spots often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5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Tactic 10</a:t>
            </a:r>
            <a:r>
              <a:rPr lang="en" dirty="0"/>
              <a:t>: Border Egress Protections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Server Syntax (Internet Border Host)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/>
              <a:t>In Linux: ./Egress-</a:t>
            </a:r>
            <a:r>
              <a:rPr lang="en-US" dirty="0" err="1" smtClean="0"/>
              <a:t>Assess.py</a:t>
            </a:r>
            <a:r>
              <a:rPr lang="en-US" dirty="0" smtClean="0"/>
              <a:t> </a:t>
            </a:r>
            <a:r>
              <a:rPr lang="en-US" dirty="0"/>
              <a:t>--server http</a:t>
            </a:r>
          </a:p>
          <a:p>
            <a:pPr marL="457200" indent="0">
              <a:spcBef>
                <a:spcPts val="0"/>
              </a:spcBef>
              <a:buNone/>
            </a:pPr>
            <a:endParaRPr lang="en-US" dirty="0"/>
          </a:p>
          <a:p>
            <a:pPr marL="457200" lvl="0" indent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i="1" dirty="0" smtClean="0"/>
          </a:p>
          <a:p>
            <a:pPr lvl="0">
              <a:spcBef>
                <a:spcPts val="0"/>
              </a:spcBef>
              <a:buNone/>
            </a:pPr>
            <a:endParaRPr lang="en-US" i="1" dirty="0"/>
          </a:p>
          <a:p>
            <a:pPr lvl="0">
              <a:spcBef>
                <a:spcPts val="0"/>
              </a:spcBef>
              <a:buNone/>
            </a:pPr>
            <a:endParaRPr lang="en-US" i="1"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i="1" dirty="0"/>
              <a:t>Client Syntax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i="1" dirty="0"/>
              <a:t>On Windows </a:t>
            </a:r>
            <a:r>
              <a:rPr lang="en-US" i="1" dirty="0" err="1"/>
              <a:t>Powershell</a:t>
            </a:r>
            <a:r>
              <a:rPr lang="en-US" i="1" dirty="0"/>
              <a:t> once imported: Invoke-</a:t>
            </a:r>
            <a:r>
              <a:rPr lang="en-US" i="1" dirty="0" err="1"/>
              <a:t>EgressAssess</a:t>
            </a:r>
            <a:r>
              <a:rPr lang="en-US" i="1" dirty="0"/>
              <a:t> -client http -</a:t>
            </a:r>
            <a:r>
              <a:rPr lang="en-US" i="1" dirty="0" err="1"/>
              <a:t>ip</a:t>
            </a:r>
            <a:r>
              <a:rPr lang="en-US" i="1" dirty="0"/>
              <a:t> SERVER_IP -datatype</a:t>
            </a:r>
            <a:endParaRPr lang="en-US" dirty="0"/>
          </a:p>
        </p:txBody>
      </p:sp>
      <p:pic>
        <p:nvPicPr>
          <p:cNvPr id="4" name="Shape 2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42" y="1708764"/>
            <a:ext cx="9153918" cy="202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48755"/>
            <a:ext cx="9979587" cy="1637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56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Defending the Castle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Common problems for defenders: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Inventory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Updating/Upgrading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Consistency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Special requests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Costs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Cannot verify (exploit) vulnerabilities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Politics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2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2400"/>
            <a:ext cx="9518562" cy="97793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Up Arrow 5"/>
          <p:cNvSpPr/>
          <p:nvPr/>
        </p:nvSpPr>
        <p:spPr>
          <a:xfrm>
            <a:off x="4419600" y="533400"/>
            <a:ext cx="1371600" cy="19050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114800" y="5181600"/>
            <a:ext cx="2057400" cy="12954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5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 Hack Yourself! (Conclusion)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“Hacker” tools can be used to efficiently perform sysadmin and defender tasks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Tactics are repeatable actions that cause minimal network interference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800" dirty="0">
                <a:solidFill>
                  <a:srgbClr val="000000"/>
                </a:solidFill>
                <a:ea typeface="Calibri"/>
                <a:cs typeface="Calibri"/>
              </a:rPr>
              <a:t>Run them while drinking your coffee!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Finding misconfigurations with AD and other network resources </a:t>
            </a:r>
            <a:r>
              <a:rPr lang="en" sz="3000" dirty="0" smtClean="0">
                <a:solidFill>
                  <a:srgbClr val="000000"/>
                </a:solidFill>
                <a:ea typeface="Calibri"/>
                <a:cs typeface="Calibri"/>
              </a:rPr>
              <a:t>can limit </a:t>
            </a: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attack vectors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Free solutions that let blue teamers demonstrate immediate impact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800" dirty="0">
                <a:solidFill>
                  <a:srgbClr val="000000"/>
                </a:solidFill>
                <a:ea typeface="Calibri"/>
                <a:cs typeface="Calibri"/>
              </a:rPr>
              <a:t>Gain the political capital to spend money :)</a:t>
            </a:r>
          </a:p>
        </p:txBody>
      </p:sp>
    </p:spTree>
    <p:extLst>
      <p:ext uri="{BB962C8B-B14F-4D97-AF65-F5344CB8AC3E}">
        <p14:creationId xmlns:p14="http://schemas.microsoft.com/office/powerpoint/2010/main" val="198969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Contact Us:</a:t>
            </a:r>
          </a:p>
          <a:p>
            <a:pPr lvl="1"/>
            <a:r>
              <a:rPr lang="en-US" dirty="0" smtClean="0"/>
              <a:t>Jason Frank - @</a:t>
            </a:r>
            <a:r>
              <a:rPr lang="en-US" dirty="0" err="1" smtClean="0"/>
              <a:t>jasonjfrank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jfrank@verisgroup.com</a:t>
            </a:r>
            <a:endParaRPr lang="en-US" dirty="0"/>
          </a:p>
          <a:p>
            <a:pPr lvl="1"/>
            <a:r>
              <a:rPr lang="en-US" dirty="0" smtClean="0"/>
              <a:t>Brent Kennedy - @</a:t>
            </a:r>
            <a:r>
              <a:rPr lang="en-US" dirty="0" err="1" smtClean="0"/>
              <a:t>bk_up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bkennedy@cert.org</a:t>
            </a:r>
            <a:endParaRPr lang="en-US" dirty="0"/>
          </a:p>
          <a:p>
            <a:pPr lvl="1"/>
            <a:r>
              <a:rPr lang="en-US" dirty="0" smtClean="0"/>
              <a:t>Will Schroeder - @harmj0y </a:t>
            </a:r>
            <a:r>
              <a:rPr lang="en-US" dirty="0"/>
              <a:t>– </a:t>
            </a:r>
            <a:r>
              <a:rPr lang="en-US" dirty="0" smtClean="0"/>
              <a:t>will@harmj0y.net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 More:</a:t>
            </a:r>
          </a:p>
          <a:p>
            <a:pPr lvl="1"/>
            <a:r>
              <a:rPr lang="en-US" dirty="0">
                <a:hlinkClick r:id="rId2"/>
              </a:rPr>
              <a:t>http://www.verisgroup.com/category/adaptive-threat-division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http://blog.harmj0y.net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Get The Tools:</a:t>
            </a:r>
          </a:p>
          <a:p>
            <a:pPr lvl="1"/>
            <a:r>
              <a:rPr lang="en-US" dirty="0">
                <a:hlinkClick r:id="rId4"/>
              </a:rPr>
              <a:t>http://www.verisgroup.com/adaptive-threat-division/resources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github.com/mattifestation/PowerSploit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https://nmap.org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Attacking the Castle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What attackers want to discover: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" sz="28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Live hosts/Domain structure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" sz="28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Software/patch </a:t>
            </a:r>
            <a:r>
              <a:rPr lang="en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levels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Exploitable conditions</a:t>
            </a:r>
          </a:p>
          <a:p>
            <a:pPr marL="914400" lvl="1" indent="-4064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Crown jewels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Attackers and defenders commonly want the same information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Attackers take the path of least </a:t>
            </a:r>
            <a:r>
              <a:rPr lang="en" sz="320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2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Pros of Hacking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Smaller scripts, no messy installation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Some run in memory</a:t>
            </a:r>
          </a:p>
          <a:p>
            <a:pPr marL="457200" lvl="0" indent="-4064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Free is cheap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Straightforward, easy to use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Minimal network disruption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14285"/>
              <a:buFont typeface="Courier New"/>
              <a:buChar char="o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Valid system calls, traffic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1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Why Focus on Windows?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Most target organizations use Windows for their </a:t>
            </a:r>
            <a:r>
              <a:rPr lang="en-US" sz="32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userland</a:t>
            </a: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network enclave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Linux, DB, *, admins usually have Windows endpoints and domain accounts</a:t>
            </a:r>
          </a:p>
          <a:p>
            <a:pPr marL="457200" lvl="0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Attack Path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Spear Phish to client Windows endpoint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Escalate in Windows domain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Identify your prey (crown jewels)</a:t>
            </a:r>
          </a:p>
          <a:p>
            <a:pPr marL="914400" lvl="1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 gained access to pivot</a:t>
            </a:r>
          </a:p>
          <a:p>
            <a:pPr marL="1371600" lvl="2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Databases, servers, appliances, </a:t>
            </a:r>
            <a:r>
              <a:rPr lang="en-US" sz="32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fileshares</a:t>
            </a:r>
            <a:endParaRPr lang="en-US" sz="32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1371600" lvl="2" indent="-43180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Admin workstations</a:t>
            </a:r>
          </a:p>
          <a:p>
            <a:pPr marL="457200" lvl="0" indent="0">
              <a:lnSpc>
                <a:spcPct val="115000"/>
              </a:lnSpc>
              <a:spcBef>
                <a:spcPts val="800"/>
              </a:spcBef>
              <a:buNone/>
            </a:pPr>
            <a:endParaRPr lang="en-US" sz="32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5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099"/>
            <a:ext cx="8534400" cy="6057901"/>
          </a:xfrm>
        </p:spPr>
        <p:txBody>
          <a:bodyPr>
            <a:norm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Microsoft’s “post-exploitation language”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Lets you stay off of disk, access Windows APIs, access anything in .NET, and is installed by default on Windows 7+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Makes a phenomenal platform to write hacking tools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200" b="1" dirty="0">
                <a:solidFill>
                  <a:srgbClr val="000000"/>
                </a:solidFill>
                <a:ea typeface="Calibri"/>
                <a:cs typeface="Calibri"/>
              </a:rPr>
              <a:t>Note</a:t>
            </a: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: many people think that execution policy restricts attackers from running unsigned scripts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but you can just turn off </a:t>
            </a:r>
            <a:r>
              <a:rPr lang="en" sz="3200" dirty="0" smtClean="0">
                <a:solidFill>
                  <a:srgbClr val="000000"/>
                </a:solidFill>
                <a:ea typeface="Calibri"/>
                <a:cs typeface="Calibri"/>
              </a:rPr>
              <a:t>execu</a:t>
            </a:r>
            <a:r>
              <a:rPr lang="en" sz="3200" dirty="0">
                <a:solidFill>
                  <a:srgbClr val="000000"/>
                </a:solidFill>
                <a:ea typeface="Calibri"/>
                <a:cs typeface="Calibri"/>
              </a:rPr>
              <a:t>tion policy on launch </a:t>
            </a:r>
            <a:r>
              <a:rPr lang="en" sz="3200" dirty="0" smtClean="0">
                <a:solidFill>
                  <a:srgbClr val="000000"/>
                </a:solidFill>
                <a:ea typeface="Calibri"/>
                <a:cs typeface="Calibri"/>
              </a:rPr>
              <a:t>with</a:t>
            </a:r>
            <a:r>
              <a:rPr lang="en-US" sz="3200" dirty="0" smtClean="0"/>
              <a:t>: </a:t>
            </a:r>
            <a:r>
              <a:rPr lang="en" sz="3200" b="1" dirty="0" smtClean="0">
                <a:solidFill>
                  <a:srgbClr val="000000"/>
                </a:solidFill>
                <a:ea typeface="Calibri"/>
                <a:cs typeface="Calibri"/>
              </a:rPr>
              <a:t>powershell.exe </a:t>
            </a:r>
            <a:r>
              <a:rPr lang="en" sz="3200" b="1" dirty="0">
                <a:solidFill>
                  <a:srgbClr val="000000"/>
                </a:solidFill>
                <a:ea typeface="Calibri"/>
                <a:cs typeface="Calibri"/>
              </a:rPr>
              <a:t>-exec </a:t>
            </a:r>
            <a:r>
              <a:rPr lang="en" sz="3200" b="1" dirty="0" smtClean="0">
                <a:solidFill>
                  <a:srgbClr val="000000"/>
                </a:solidFill>
                <a:ea typeface="Calibri"/>
                <a:cs typeface="Calibri"/>
              </a:rPr>
              <a:t>bypass</a:t>
            </a:r>
            <a:endParaRPr lang="en" sz="3200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49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Our Arsenal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3180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All free, all open source, and a lot PowerShell focused:</a:t>
            </a:r>
          </a:p>
          <a:p>
            <a:pPr marL="914400" lvl="1" indent="-43180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b="1" dirty="0">
                <a:solidFill>
                  <a:srgbClr val="000000"/>
                </a:solidFill>
                <a:ea typeface="Calibri"/>
                <a:cs typeface="Calibri"/>
              </a:rPr>
              <a:t>Nmap</a:t>
            </a: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: still the best port-scanner, with lots of extensible scripts now implemented</a:t>
            </a:r>
          </a:p>
          <a:p>
            <a:pPr marL="914400" lvl="1" indent="-43180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b="1" dirty="0">
                <a:solidFill>
                  <a:srgbClr val="000000"/>
                </a:solidFill>
                <a:ea typeface="Calibri"/>
                <a:cs typeface="Calibri"/>
              </a:rPr>
              <a:t>EyeWitness: </a:t>
            </a: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easy web service screenshotting</a:t>
            </a:r>
          </a:p>
          <a:p>
            <a:pPr marL="914400" lvl="1" indent="-43180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b="1" dirty="0">
                <a:solidFill>
                  <a:srgbClr val="000000"/>
                </a:solidFill>
                <a:ea typeface="Calibri"/>
                <a:cs typeface="Calibri"/>
              </a:rPr>
              <a:t>PowerSploit:</a:t>
            </a: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 the first open-source offensive PowerShell toolkit</a:t>
            </a:r>
          </a:p>
          <a:p>
            <a:pPr marL="914400" lvl="1" indent="-43180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b="1" dirty="0">
                <a:solidFill>
                  <a:srgbClr val="000000"/>
                </a:solidFill>
                <a:ea typeface="Calibri"/>
                <a:cs typeface="Calibri"/>
              </a:rPr>
              <a:t>PowerUp: </a:t>
            </a: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check for Windows privesc in seconds</a:t>
            </a:r>
          </a:p>
          <a:p>
            <a:pPr marL="914400" lvl="1" indent="-43180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b="1" dirty="0">
                <a:solidFill>
                  <a:srgbClr val="000000"/>
                </a:solidFill>
                <a:ea typeface="Calibri"/>
                <a:cs typeface="Calibri"/>
              </a:rPr>
              <a:t>PowerView: </a:t>
            </a: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dsquery/situational awareness on steroids</a:t>
            </a:r>
          </a:p>
          <a:p>
            <a:pPr marL="914400" lvl="1" indent="-431800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3000" b="1" dirty="0">
                <a:solidFill>
                  <a:srgbClr val="000000"/>
                </a:solidFill>
                <a:ea typeface="Calibri"/>
                <a:cs typeface="Calibri"/>
              </a:rPr>
              <a:t>Egress-Assess: </a:t>
            </a:r>
            <a:r>
              <a:rPr lang="en" sz="3000" dirty="0">
                <a:solidFill>
                  <a:srgbClr val="000000"/>
                </a:solidFill>
                <a:ea typeface="Calibri"/>
                <a:cs typeface="Calibri"/>
              </a:rPr>
              <a:t>allows for the controlled simulation of the egress of sensitive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7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37946</TotalTime>
  <Words>1888</Words>
  <Application>Microsoft Macintosh PowerPoint</Application>
  <PresentationFormat>On-screen Show (4:3)</PresentationFormat>
  <Paragraphs>241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2_Office Theme</vt:lpstr>
      <vt:lpstr>  Go Hack Yourself 10 Pen Test Tactics for Blue Teamers</vt:lpstr>
      <vt:lpstr>Introduction</vt:lpstr>
      <vt:lpstr>Why Go Hack Yourself?</vt:lpstr>
      <vt:lpstr>Defending the Castle</vt:lpstr>
      <vt:lpstr>Attacking the Castle</vt:lpstr>
      <vt:lpstr>Pros of Hacking Tools</vt:lpstr>
      <vt:lpstr>Why Focus on Windows?</vt:lpstr>
      <vt:lpstr>PowerShell</vt:lpstr>
      <vt:lpstr>Our Arsenal</vt:lpstr>
      <vt:lpstr>Our Approach</vt:lpstr>
      <vt:lpstr>Tactic 1: Asset Discovery</vt:lpstr>
      <vt:lpstr>Tactic 1: Asset Discovery</vt:lpstr>
      <vt:lpstr>PowerPoint Presentation</vt:lpstr>
      <vt:lpstr>Tactic 2: Base Image Analysis</vt:lpstr>
      <vt:lpstr>Tactic 2: Base Image Analysis</vt:lpstr>
      <vt:lpstr>Tactic 2: Base Image Analysis</vt:lpstr>
      <vt:lpstr>Tactic 3: Open Fileshares</vt:lpstr>
      <vt:lpstr>Tactic 3: Open Fileshares</vt:lpstr>
      <vt:lpstr>Tactic 3: Open Fileshares</vt:lpstr>
      <vt:lpstr>Tactic 4: Who are your Admins?</vt:lpstr>
      <vt:lpstr>Tactic 4: Who are your Admins?</vt:lpstr>
      <vt:lpstr>Tactic 4: Who are your Admins?</vt:lpstr>
      <vt:lpstr>Tactic 5: Where are your Admins? </vt:lpstr>
      <vt:lpstr>Tactic 5: Where are your Admins? </vt:lpstr>
      <vt:lpstr>Tactic 5: Where are your Admins? </vt:lpstr>
      <vt:lpstr>Tactic 6: Stale User Passwords </vt:lpstr>
      <vt:lpstr>Tactic 6: Stale User Passwords </vt:lpstr>
      <vt:lpstr>Tactic 6: Stale User Passwords </vt:lpstr>
      <vt:lpstr>Tactic 7: Do You Trust Your Trusts?</vt:lpstr>
      <vt:lpstr>Tactic 7: Do You Trust Your Trusts?</vt:lpstr>
      <vt:lpstr>PowerPoint Presentation</vt:lpstr>
      <vt:lpstr>Tactic 8: Who Can Admin Your DCs?</vt:lpstr>
      <vt:lpstr>Tactic 8: Who Can Admin Your DCs?</vt:lpstr>
      <vt:lpstr>Tactic 8: Who Can Admin Your DCs?</vt:lpstr>
      <vt:lpstr>Tactic 9: Group Policy Preferences</vt:lpstr>
      <vt:lpstr>Tactic 9: Group Policy Preferences</vt:lpstr>
      <vt:lpstr>Tactic 9: Group Policy Preferences</vt:lpstr>
      <vt:lpstr>Tactic 10: Border Egress Protections</vt:lpstr>
      <vt:lpstr>Tactic 10: Border Egress Protections</vt:lpstr>
      <vt:lpstr>PowerPoint Presentation</vt:lpstr>
      <vt:lpstr>Go Hack Yourself! (Conclusion)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Penetration Testing - Black Hat 2014</dc:title>
  <dc:creator>Becca Svec</dc:creator>
  <cp:lastModifiedBy>Brent Alan Kennedy</cp:lastModifiedBy>
  <cp:revision>504</cp:revision>
  <cp:lastPrinted>2012-05-22T22:43:14Z</cp:lastPrinted>
  <dcterms:created xsi:type="dcterms:W3CDTF">2012-05-21T22:43:17Z</dcterms:created>
  <dcterms:modified xsi:type="dcterms:W3CDTF">2015-06-19T10:33:17Z</dcterms:modified>
</cp:coreProperties>
</file>