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7" r:id="rId2"/>
    <p:sldId id="258" r:id="rId3"/>
    <p:sldId id="260" r:id="rId4"/>
    <p:sldId id="261" r:id="rId5"/>
    <p:sldId id="273" r:id="rId6"/>
    <p:sldId id="264" r:id="rId7"/>
    <p:sldId id="262" r:id="rId8"/>
    <p:sldId id="265" r:id="rId9"/>
    <p:sldId id="266" r:id="rId10"/>
    <p:sldId id="267" r:id="rId11"/>
    <p:sldId id="268" r:id="rId12"/>
    <p:sldId id="269" r:id="rId13"/>
    <p:sldId id="270" r:id="rId14"/>
    <p:sldId id="271" r:id="rId15"/>
    <p:sldId id="272" r:id="rId16"/>
    <p:sldId id="274" r:id="rId17"/>
    <p:sldId id="26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685"/>
    <a:srgbClr val="D8A51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p:restoredTop sz="72483" autoAdjust="0"/>
  </p:normalViewPr>
  <p:slideViewPr>
    <p:cSldViewPr snapToGrid="0" snapToObjects="1" showGuides="1">
      <p:cViewPr>
        <p:scale>
          <a:sx n="80" d="100"/>
          <a:sy n="80" d="100"/>
        </p:scale>
        <p:origin x="1880" y="-11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82" d="100"/>
          <a:sy n="82" d="100"/>
        </p:scale>
        <p:origin x="3184" y="16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9448FD61-CC54-1241-B272-6637976E9034}" type="datetimeFigureOut">
              <a:rPr lang="en-US" smtClean="0"/>
              <a:t>2/22/16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4902C-14F3-1645-8CE1-C202C5AE81F9}" type="slidenum">
              <a:rPr lang="en-US" smtClean="0"/>
              <a:t>‹#›</a:t>
            </a:fld>
            <a:endParaRPr lang="en-US"/>
          </a:p>
        </p:txBody>
      </p:sp>
    </p:spTree>
    <p:extLst>
      <p:ext uri="{BB962C8B-B14F-4D97-AF65-F5344CB8AC3E}">
        <p14:creationId xmlns:p14="http://schemas.microsoft.com/office/powerpoint/2010/main" val="2040091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B4902C-14F3-1645-8CE1-C202C5AE81F9}" type="slidenum">
              <a:rPr lang="en-US" smtClean="0"/>
              <a:t>1</a:t>
            </a:fld>
            <a:endParaRPr lang="en-US"/>
          </a:p>
        </p:txBody>
      </p:sp>
    </p:spTree>
    <p:extLst>
      <p:ext uri="{BB962C8B-B14F-4D97-AF65-F5344CB8AC3E}">
        <p14:creationId xmlns:p14="http://schemas.microsoft.com/office/powerpoint/2010/main" val="1244843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Outside of just a vulnerability assessment,</a:t>
            </a:r>
            <a:r>
              <a:rPr lang="en-US" baseline="0" dirty="0" smtClean="0"/>
              <a:t> there are still many ways to gain more knowledge or access to your organization. </a:t>
            </a:r>
          </a:p>
          <a:p>
            <a:pPr marL="628650" lvl="1" indent="-171450">
              <a:buFont typeface="Arial" charset="0"/>
              <a:buChar char="•"/>
            </a:pPr>
            <a:r>
              <a:rPr lang="en-US" baseline="0" dirty="0" smtClean="0"/>
              <a:t>Obviously, you can patch all the identified problems found by an automated scanner, but what about the remaining gaps? </a:t>
            </a:r>
          </a:p>
          <a:p>
            <a:endParaRPr lang="en-US" baseline="0" dirty="0" smtClean="0"/>
          </a:p>
          <a:p>
            <a:pPr marL="171450" indent="-171450">
              <a:buFont typeface="Arial" charset="0"/>
              <a:buChar char="•"/>
            </a:pPr>
            <a:r>
              <a:rPr lang="en-US" baseline="0" dirty="0" smtClean="0"/>
              <a:t>Two major techniques that may be missing from your Blue Team include profiling and exploitation. </a:t>
            </a:r>
          </a:p>
          <a:p>
            <a:pPr marL="171450" indent="-171450">
              <a:buFont typeface="Arial" charset="0"/>
              <a:buChar char="•"/>
            </a:pPr>
            <a:endParaRPr lang="en-US" baseline="0" dirty="0" smtClean="0"/>
          </a:p>
          <a:p>
            <a:pPr marL="171450" indent="-171450">
              <a:buFont typeface="Arial" charset="0"/>
              <a:buChar char="•"/>
            </a:pPr>
            <a:r>
              <a:rPr lang="en-US" baseline="0" dirty="0" smtClean="0"/>
              <a:t>Exploitation will be discussed a bit later in the day, but learning how to do this could provide some meaningful insight into your organization. What can </a:t>
            </a:r>
            <a:r>
              <a:rPr lang="en-US" baseline="0" dirty="0" err="1" smtClean="0"/>
              <a:t>Powersploit</a:t>
            </a:r>
            <a:r>
              <a:rPr lang="en-US" baseline="0" dirty="0" smtClean="0"/>
              <a:t> scripts find in your Windows platform?</a:t>
            </a:r>
          </a:p>
          <a:p>
            <a:pPr marL="171450" indent="-171450">
              <a:buFont typeface="Arial" charset="0"/>
              <a:buChar char="•"/>
            </a:pPr>
            <a:endParaRPr lang="en-US" baseline="0" dirty="0" smtClean="0"/>
          </a:p>
          <a:p>
            <a:pPr marL="171450" indent="-171450">
              <a:buFont typeface="Arial" charset="0"/>
              <a:buChar char="•"/>
            </a:pPr>
            <a:r>
              <a:rPr lang="en-US" baseline="0" dirty="0" smtClean="0"/>
              <a:t>Let’s focus a bit on profiling, which includes </a:t>
            </a:r>
            <a:r>
              <a:rPr lang="en-US" baseline="0" dirty="0" err="1" smtClean="0"/>
              <a:t>OpenSource</a:t>
            </a:r>
            <a:r>
              <a:rPr lang="en-US" baseline="0" dirty="0" smtClean="0"/>
              <a:t> Intelligence gathering—that publicly accessible data that *anyone* can gather and use against you. Includes:</a:t>
            </a:r>
          </a:p>
          <a:p>
            <a:pPr marL="628650" lvl="1" indent="-171450">
              <a:buFont typeface="Arial" charset="0"/>
              <a:buChar char="•"/>
            </a:pPr>
            <a:r>
              <a:rPr lang="en-US" baseline="0" dirty="0" smtClean="0"/>
              <a:t>Org charts hosted on your website.</a:t>
            </a:r>
          </a:p>
          <a:p>
            <a:pPr marL="628650" lvl="1" indent="-171450">
              <a:buFont typeface="Arial" charset="0"/>
              <a:buChar char="•"/>
            </a:pPr>
            <a:r>
              <a:rPr lang="en-US" baseline="0" dirty="0" smtClean="0"/>
              <a:t>Admin pages that shouldn’t be indexed by popular search engines.</a:t>
            </a:r>
          </a:p>
          <a:p>
            <a:pPr marL="628650" lvl="1" indent="-171450">
              <a:buFont typeface="Arial" charset="0"/>
              <a:buChar char="•"/>
            </a:pPr>
            <a:r>
              <a:rPr lang="en-US" baseline="0" dirty="0" smtClean="0"/>
              <a:t>Disclosed information in public record, including emails in domain registrations.</a:t>
            </a:r>
          </a:p>
          <a:p>
            <a:pPr marL="628650" lvl="1" indent="-171450">
              <a:buFont typeface="Arial" charset="0"/>
              <a:buChar char="•"/>
            </a:pPr>
            <a:r>
              <a:rPr lang="en-US" baseline="0" dirty="0" smtClean="0"/>
              <a:t>Social media like LinkedIn.</a:t>
            </a:r>
          </a:p>
          <a:p>
            <a:pPr marL="628650" lvl="1" indent="-171450">
              <a:buFont typeface="Arial" charset="0"/>
              <a:buChar char="•"/>
            </a:pPr>
            <a:r>
              <a:rPr lang="en-US" baseline="0" dirty="0" smtClean="0"/>
              <a:t>Tools like </a:t>
            </a:r>
            <a:r>
              <a:rPr lang="en-US" baseline="0" dirty="0" err="1" smtClean="0"/>
              <a:t>Gitrob</a:t>
            </a:r>
            <a:r>
              <a:rPr lang="en-US" baseline="0" dirty="0" smtClean="0"/>
              <a:t> that find sensitive info in GitHub like credentials, usernames, emails, etc.</a:t>
            </a:r>
          </a:p>
          <a:p>
            <a:pPr marL="171450" lvl="0" indent="-171450">
              <a:buFont typeface="Arial" charset="0"/>
              <a:buChar char="•"/>
            </a:pPr>
            <a:endParaRPr lang="en-US" baseline="0" dirty="0" smtClean="0"/>
          </a:p>
          <a:p>
            <a:pPr marL="171450" lvl="0" indent="-171450">
              <a:buFont typeface="Arial" charset="0"/>
              <a:buChar char="•"/>
            </a:pPr>
            <a:r>
              <a:rPr lang="en-US" baseline="0" dirty="0" smtClean="0"/>
              <a:t>Recon-Ng is a tool that makes it easy to gather a lot of this information. Excellent talk linked in the presentation from the creator. </a:t>
            </a:r>
          </a:p>
          <a:p>
            <a:pPr marL="628650" lvl="1"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C8B4902C-14F3-1645-8CE1-C202C5AE81F9}" type="slidenum">
              <a:rPr lang="en-US" smtClean="0"/>
              <a:t>10</a:t>
            </a:fld>
            <a:endParaRPr lang="en-US"/>
          </a:p>
        </p:txBody>
      </p:sp>
    </p:spTree>
    <p:extLst>
      <p:ext uri="{BB962C8B-B14F-4D97-AF65-F5344CB8AC3E}">
        <p14:creationId xmlns:p14="http://schemas.microsoft.com/office/powerpoint/2010/main" val="1593888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Lets see what Recon-Ng</a:t>
            </a:r>
            <a:r>
              <a:rPr lang="en-US" baseline="0" dirty="0" smtClean="0"/>
              <a:t> can find about your organization.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Why not? It’s free and all information collected is publicly available.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You could potentially find something that should be shared with your team that could be remediated.</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Third-party assessors have stuff like Recon-Ng in their tool belt. Why pay them to run it? Make them work harder. </a:t>
            </a:r>
            <a:endParaRPr lang="en-US" dirty="0"/>
          </a:p>
        </p:txBody>
      </p:sp>
      <p:sp>
        <p:nvSpPr>
          <p:cNvPr id="4" name="Slide Number Placeholder 3"/>
          <p:cNvSpPr>
            <a:spLocks noGrp="1"/>
          </p:cNvSpPr>
          <p:nvPr>
            <p:ph type="sldNum" sz="quarter" idx="10"/>
          </p:nvPr>
        </p:nvSpPr>
        <p:spPr/>
        <p:txBody>
          <a:bodyPr/>
          <a:lstStyle/>
          <a:p>
            <a:fld id="{C8B4902C-14F3-1645-8CE1-C202C5AE81F9}" type="slidenum">
              <a:rPr lang="en-US" smtClean="0"/>
              <a:t>11</a:t>
            </a:fld>
            <a:endParaRPr lang="en-US"/>
          </a:p>
        </p:txBody>
      </p:sp>
    </p:spTree>
    <p:extLst>
      <p:ext uri="{BB962C8B-B14F-4D97-AF65-F5344CB8AC3E}">
        <p14:creationId xmlns:p14="http://schemas.microsoft.com/office/powerpoint/2010/main" val="1088248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4902C-14F3-1645-8CE1-C202C5AE81F9}" type="slidenum">
              <a:rPr lang="en-US" smtClean="0"/>
              <a:t>12</a:t>
            </a:fld>
            <a:endParaRPr lang="en-US"/>
          </a:p>
        </p:txBody>
      </p:sp>
    </p:spTree>
    <p:extLst>
      <p:ext uri="{BB962C8B-B14F-4D97-AF65-F5344CB8AC3E}">
        <p14:creationId xmlns:p14="http://schemas.microsoft.com/office/powerpoint/2010/main" val="463418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Create a new workspace … because it’s clean!</a:t>
            </a:r>
          </a:p>
          <a:p>
            <a:pPr marL="0" indent="0">
              <a:buNone/>
            </a:pPr>
            <a:r>
              <a:rPr lang="en-US" baseline="0" dirty="0" smtClean="0"/>
              <a:t>&gt;workspaces add </a:t>
            </a:r>
            <a:r>
              <a:rPr lang="en-US" baseline="0" dirty="0" err="1" smtClean="0"/>
              <a:t>owasp</a:t>
            </a:r>
            <a:endParaRPr lang="en-US" baseline="0" dirty="0" smtClean="0"/>
          </a:p>
          <a:p>
            <a:pPr marL="0" indent="0">
              <a:buNone/>
            </a:pPr>
            <a:r>
              <a:rPr lang="en-US" baseline="0" dirty="0" smtClean="0"/>
              <a:t>Add a domain to begin profiling.</a:t>
            </a:r>
          </a:p>
          <a:p>
            <a:pPr marL="0" indent="0">
              <a:buNone/>
            </a:pPr>
            <a:r>
              <a:rPr lang="en-US" baseline="0" dirty="0" smtClean="0"/>
              <a:t>&gt;add domains </a:t>
            </a:r>
            <a:r>
              <a:rPr lang="en-US" baseline="0" dirty="0" err="1" smtClean="0"/>
              <a:t>owasp.org</a:t>
            </a:r>
            <a:endParaRPr lang="en-US" baseline="0" dirty="0" smtClean="0"/>
          </a:p>
          <a:p>
            <a:pPr marL="0" indent="0">
              <a:buNone/>
            </a:pPr>
            <a:r>
              <a:rPr lang="en-US" baseline="0" dirty="0" smtClean="0"/>
              <a:t>List added domains.</a:t>
            </a:r>
          </a:p>
          <a:p>
            <a:pPr marL="0" indent="0">
              <a:buNone/>
            </a:pPr>
            <a:r>
              <a:rPr lang="en-US" baseline="0" dirty="0" smtClean="0"/>
              <a:t>&gt;show domains</a:t>
            </a:r>
          </a:p>
          <a:p>
            <a:pPr marL="0" indent="0">
              <a:buNone/>
            </a:pPr>
            <a:r>
              <a:rPr lang="en-US" baseline="0" dirty="0" smtClean="0"/>
              <a:t>Go through modules.</a:t>
            </a:r>
          </a:p>
          <a:p>
            <a:pPr marL="0" indent="0">
              <a:buNone/>
            </a:pPr>
            <a:r>
              <a:rPr lang="en-US" baseline="0" dirty="0" smtClean="0"/>
              <a:t>&gt;show modules</a:t>
            </a:r>
          </a:p>
          <a:p>
            <a:pPr marL="0" indent="0">
              <a:buNone/>
            </a:pPr>
            <a:r>
              <a:rPr lang="en-US" baseline="0" dirty="0" smtClean="0"/>
              <a:t>Let’s use a couple modules to gather intel via popular search engines.</a:t>
            </a:r>
          </a:p>
          <a:p>
            <a:pPr marL="0" indent="0">
              <a:buNone/>
            </a:pPr>
            <a:r>
              <a:rPr lang="en-US" baseline="0" dirty="0" smtClean="0"/>
              <a:t>&gt;use recon/domains-hosts/</a:t>
            </a:r>
            <a:r>
              <a:rPr lang="en-US" baseline="0" dirty="0" err="1" smtClean="0"/>
              <a:t>google_site_web</a:t>
            </a:r>
            <a:endParaRPr lang="en-US" baseline="0" dirty="0" smtClean="0"/>
          </a:p>
          <a:p>
            <a:pPr marL="0" indent="0">
              <a:buNone/>
            </a:pPr>
            <a:r>
              <a:rPr lang="en-US" baseline="0" dirty="0" smtClean="0"/>
              <a:t>&gt;run</a:t>
            </a:r>
          </a:p>
          <a:p>
            <a:pPr marL="0" indent="0">
              <a:buNone/>
            </a:pPr>
            <a:r>
              <a:rPr lang="en-US" baseline="0" dirty="0" smtClean="0"/>
              <a:t>&gt;use recon/domains-hosts/</a:t>
            </a:r>
            <a:r>
              <a:rPr lang="en-US" baseline="0" dirty="0" err="1" smtClean="0"/>
              <a:t>bing_domain_web</a:t>
            </a:r>
            <a:endParaRPr lang="en-US" baseline="0" dirty="0" smtClean="0"/>
          </a:p>
          <a:p>
            <a:pPr marL="0" indent="0">
              <a:buNone/>
            </a:pPr>
            <a:r>
              <a:rPr lang="en-US" baseline="0" dirty="0" smtClean="0"/>
              <a:t>&gt;run</a:t>
            </a:r>
          </a:p>
          <a:p>
            <a:pPr marL="0" indent="0">
              <a:buNone/>
            </a:pPr>
            <a:r>
              <a:rPr lang="en-US" baseline="0" dirty="0" smtClean="0"/>
              <a:t>&gt;use recon/domains-hosts/</a:t>
            </a:r>
            <a:r>
              <a:rPr lang="en-US" baseline="0" dirty="0" err="1" smtClean="0"/>
              <a:t>baidu_site</a:t>
            </a:r>
            <a:endParaRPr lang="en-US" baseline="0" dirty="0" smtClean="0"/>
          </a:p>
          <a:p>
            <a:pPr marL="0" indent="0">
              <a:buNone/>
            </a:pPr>
            <a:r>
              <a:rPr lang="en-US" baseline="0" dirty="0" smtClean="0"/>
              <a:t>&gt;run</a:t>
            </a:r>
          </a:p>
          <a:p>
            <a:pPr marL="0" indent="0">
              <a:buNone/>
            </a:pPr>
            <a:r>
              <a:rPr lang="en-US" baseline="0" dirty="0" smtClean="0"/>
              <a:t>&gt;show hosts</a:t>
            </a:r>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C8B4902C-14F3-1645-8CE1-C202C5AE81F9}" type="slidenum">
              <a:rPr lang="en-US" smtClean="0"/>
              <a:t>13</a:t>
            </a:fld>
            <a:endParaRPr lang="en-US"/>
          </a:p>
        </p:txBody>
      </p:sp>
    </p:spTree>
    <p:extLst>
      <p:ext uri="{BB962C8B-B14F-4D97-AF65-F5344CB8AC3E}">
        <p14:creationId xmlns:p14="http://schemas.microsoft.com/office/powerpoint/2010/main" val="1825861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thing to ask yourself is</a:t>
            </a:r>
            <a:r>
              <a:rPr lang="en-US" baseline="0" dirty="0" smtClean="0"/>
              <a:t> should search engines be indexing these subdomains?</a:t>
            </a:r>
            <a:endParaRPr lang="en-US" dirty="0"/>
          </a:p>
        </p:txBody>
      </p:sp>
      <p:sp>
        <p:nvSpPr>
          <p:cNvPr id="4" name="Slide Number Placeholder 3"/>
          <p:cNvSpPr>
            <a:spLocks noGrp="1"/>
          </p:cNvSpPr>
          <p:nvPr>
            <p:ph type="sldNum" sz="quarter" idx="10"/>
          </p:nvPr>
        </p:nvSpPr>
        <p:spPr/>
        <p:txBody>
          <a:bodyPr/>
          <a:lstStyle/>
          <a:p>
            <a:fld id="{C8B4902C-14F3-1645-8CE1-C202C5AE81F9}" type="slidenum">
              <a:rPr lang="en-US" smtClean="0"/>
              <a:t>14</a:t>
            </a:fld>
            <a:endParaRPr lang="en-US"/>
          </a:p>
        </p:txBody>
      </p:sp>
    </p:spTree>
    <p:extLst>
      <p:ext uri="{BB962C8B-B14F-4D97-AF65-F5344CB8AC3E}">
        <p14:creationId xmlns:p14="http://schemas.microsoft.com/office/powerpoint/2010/main" val="283022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starting to build a profile here on </a:t>
            </a:r>
            <a:r>
              <a:rPr lang="en-US" dirty="0" err="1" smtClean="0"/>
              <a:t>owasp.org</a:t>
            </a:r>
            <a:r>
              <a:rPr lang="en-US" dirty="0" smtClean="0"/>
              <a:t>. We have subdomains that could lead to pages that shouldn’t be exposed, email</a:t>
            </a:r>
            <a:r>
              <a:rPr lang="en-US" baseline="0" dirty="0" smtClean="0"/>
              <a:t> addresses that can be used for more targeted attacks or brute-forcing, and a plethora of other attacks. </a:t>
            </a:r>
          </a:p>
          <a:p>
            <a:endParaRPr lang="en-US" baseline="0" dirty="0" smtClean="0"/>
          </a:p>
          <a:p>
            <a:r>
              <a:rPr lang="en-US" baseline="0" dirty="0" smtClean="0"/>
              <a:t>This is a common start for intruders or security consulting companies performing a pen test against your organization. Get a leg up, lock down that low-hanging fruit, and make those other guys break a sweat. </a:t>
            </a:r>
            <a:endParaRPr lang="en-US" dirty="0"/>
          </a:p>
        </p:txBody>
      </p:sp>
      <p:sp>
        <p:nvSpPr>
          <p:cNvPr id="4" name="Slide Number Placeholder 3"/>
          <p:cNvSpPr>
            <a:spLocks noGrp="1"/>
          </p:cNvSpPr>
          <p:nvPr>
            <p:ph type="sldNum" sz="quarter" idx="10"/>
          </p:nvPr>
        </p:nvSpPr>
        <p:spPr/>
        <p:txBody>
          <a:bodyPr/>
          <a:lstStyle/>
          <a:p>
            <a:fld id="{C8B4902C-14F3-1645-8CE1-C202C5AE81F9}" type="slidenum">
              <a:rPr lang="en-US" smtClean="0"/>
              <a:t>15</a:t>
            </a:fld>
            <a:endParaRPr lang="en-US"/>
          </a:p>
        </p:txBody>
      </p:sp>
    </p:spTree>
    <p:extLst>
      <p:ext uri="{BB962C8B-B14F-4D97-AF65-F5344CB8AC3E}">
        <p14:creationId xmlns:p14="http://schemas.microsoft.com/office/powerpoint/2010/main" val="842758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starting to build a profile here on owasp.org. We have subdomains that could lead to pages that shouldn’t be exposed, email</a:t>
            </a:r>
            <a:r>
              <a:rPr lang="en-US" baseline="0" dirty="0" smtClean="0"/>
              <a:t> addresses that can be used for more targeted attacks or brute-forcing, and a plethora of other attacks. </a:t>
            </a:r>
          </a:p>
          <a:p>
            <a:endParaRPr lang="en-US" baseline="0" dirty="0" smtClean="0"/>
          </a:p>
          <a:p>
            <a:r>
              <a:rPr lang="en-US" baseline="0" dirty="0" smtClean="0"/>
              <a:t>This is a common start for intruders or security consulting companies performing a pen test against your organization. Get a leg up, lock down that low-hanging fruit, and make those other guys break a sweat. </a:t>
            </a:r>
            <a:endParaRPr lang="en-US" dirty="0"/>
          </a:p>
        </p:txBody>
      </p:sp>
      <p:sp>
        <p:nvSpPr>
          <p:cNvPr id="4" name="Slide Number Placeholder 3"/>
          <p:cNvSpPr>
            <a:spLocks noGrp="1"/>
          </p:cNvSpPr>
          <p:nvPr>
            <p:ph type="sldNum" sz="quarter" idx="10"/>
          </p:nvPr>
        </p:nvSpPr>
        <p:spPr/>
        <p:txBody>
          <a:bodyPr/>
          <a:lstStyle/>
          <a:p>
            <a:fld id="{C8B4902C-14F3-1645-8CE1-C202C5AE81F9}" type="slidenum">
              <a:rPr lang="en-US" smtClean="0"/>
              <a:t>16</a:t>
            </a:fld>
            <a:endParaRPr lang="en-US"/>
          </a:p>
        </p:txBody>
      </p:sp>
    </p:spTree>
    <p:extLst>
      <p:ext uri="{BB962C8B-B14F-4D97-AF65-F5344CB8AC3E}">
        <p14:creationId xmlns:p14="http://schemas.microsoft.com/office/powerpoint/2010/main" val="842758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Some resources</a:t>
            </a:r>
            <a:r>
              <a:rPr lang="en-US" baseline="0" dirty="0" smtClean="0"/>
              <a:t> if you’d like to begin stepping out into the Red Team world.</a:t>
            </a:r>
            <a:endParaRPr lang="en-US" dirty="0" smtClean="0"/>
          </a:p>
          <a:p>
            <a:endParaRPr lang="en-US" dirty="0" smtClean="0"/>
          </a:p>
          <a:p>
            <a:pPr marL="171450" indent="-171450">
              <a:buFont typeface="Arial" charset="0"/>
              <a:buChar char="•"/>
            </a:pPr>
            <a:r>
              <a:rPr lang="en-US" dirty="0" smtClean="0"/>
              <a:t>So many blogs out there with great content. /r/</a:t>
            </a:r>
            <a:r>
              <a:rPr lang="en-US" dirty="0" err="1" smtClean="0"/>
              <a:t>netsec</a:t>
            </a:r>
            <a:r>
              <a:rPr lang="en-US" dirty="0" smtClean="0"/>
              <a:t> is</a:t>
            </a:r>
            <a:r>
              <a:rPr lang="en-US" baseline="0" dirty="0" smtClean="0"/>
              <a:t> usually a good resource for updated content. Twitter is great too.</a:t>
            </a:r>
            <a:endParaRPr lang="en-US" dirty="0" smtClean="0"/>
          </a:p>
          <a:p>
            <a:endParaRPr lang="en-US" dirty="0" smtClean="0"/>
          </a:p>
          <a:p>
            <a:pPr marL="171450" indent="-171450">
              <a:buFont typeface="Arial" charset="0"/>
              <a:buChar char="•"/>
            </a:pPr>
            <a:r>
              <a:rPr lang="en-US" dirty="0" err="1" smtClean="0"/>
              <a:t>Highon.coffee</a:t>
            </a:r>
            <a:r>
              <a:rPr lang="en-US" baseline="0" dirty="0" smtClean="0"/>
              <a:t> is a great resource for CTF walk-throughs. This is a more recent blog I’ve been introduced to. </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C8B4902C-14F3-1645-8CE1-C202C5AE81F9}" type="slidenum">
              <a:rPr lang="en-US" smtClean="0"/>
              <a:t>17</a:t>
            </a:fld>
            <a:endParaRPr lang="en-US"/>
          </a:p>
        </p:txBody>
      </p:sp>
    </p:spTree>
    <p:extLst>
      <p:ext uri="{BB962C8B-B14F-4D97-AF65-F5344CB8AC3E}">
        <p14:creationId xmlns:p14="http://schemas.microsoft.com/office/powerpoint/2010/main" val="1881610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4902C-14F3-1645-8CE1-C202C5AE81F9}" type="slidenum">
              <a:rPr lang="en-US" smtClean="0"/>
              <a:t>2</a:t>
            </a:fld>
            <a:endParaRPr lang="en-US"/>
          </a:p>
        </p:txBody>
      </p:sp>
    </p:spTree>
    <p:extLst>
      <p:ext uri="{BB962C8B-B14F-4D97-AF65-F5344CB8AC3E}">
        <p14:creationId xmlns:p14="http://schemas.microsoft.com/office/powerpoint/2010/main" val="1086873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4902C-14F3-1645-8CE1-C202C5AE81F9}" type="slidenum">
              <a:rPr lang="en-US" smtClean="0"/>
              <a:t>3</a:t>
            </a:fld>
            <a:endParaRPr lang="en-US"/>
          </a:p>
        </p:txBody>
      </p:sp>
    </p:spTree>
    <p:extLst>
      <p:ext uri="{BB962C8B-B14F-4D97-AF65-F5344CB8AC3E}">
        <p14:creationId xmlns:p14="http://schemas.microsoft.com/office/powerpoint/2010/main" val="975138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B4902C-14F3-1645-8CE1-C202C5AE81F9}" type="slidenum">
              <a:rPr lang="en-US" smtClean="0"/>
              <a:t>4</a:t>
            </a:fld>
            <a:endParaRPr lang="en-US"/>
          </a:p>
        </p:txBody>
      </p:sp>
    </p:spTree>
    <p:extLst>
      <p:ext uri="{BB962C8B-B14F-4D97-AF65-F5344CB8AC3E}">
        <p14:creationId xmlns:p14="http://schemas.microsoft.com/office/powerpoint/2010/main" val="1302965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4902C-14F3-1645-8CE1-C202C5AE81F9}" type="slidenum">
              <a:rPr lang="en-US" smtClean="0"/>
              <a:t>5</a:t>
            </a:fld>
            <a:endParaRPr lang="en-US"/>
          </a:p>
        </p:txBody>
      </p:sp>
    </p:spTree>
    <p:extLst>
      <p:ext uri="{BB962C8B-B14F-4D97-AF65-F5344CB8AC3E}">
        <p14:creationId xmlns:p14="http://schemas.microsoft.com/office/powerpoint/2010/main" val="1832388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4902C-14F3-1645-8CE1-C202C5AE81F9}" type="slidenum">
              <a:rPr lang="en-US" smtClean="0"/>
              <a:t>6</a:t>
            </a:fld>
            <a:endParaRPr lang="en-US"/>
          </a:p>
        </p:txBody>
      </p:sp>
    </p:spTree>
    <p:extLst>
      <p:ext uri="{BB962C8B-B14F-4D97-AF65-F5344CB8AC3E}">
        <p14:creationId xmlns:p14="http://schemas.microsoft.com/office/powerpoint/2010/main" val="308259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Understanding a technology before trying to break it is key. Automated tools may give you something, but they also give a lot of false positives or just miss things completely.</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Efficiency </a:t>
            </a:r>
            <a:r>
              <a:rPr lang="en-US" dirty="0" smtClean="0"/>
              <a:t>will give you an edge over someone familiar only with running an automated scanner.</a:t>
            </a:r>
            <a:r>
              <a:rPr lang="en-US" baseline="0" dirty="0" smtClean="0"/>
              <a:t> Having that Blue Team knowledge when scoping pen tests can lead to much smoother testing experiences, especially when you’re on a tight budget. </a:t>
            </a:r>
          </a:p>
          <a:p>
            <a:pPr marL="228600" indent="-228600">
              <a:buAutoNum type="arabicPeriod"/>
            </a:pPr>
            <a:r>
              <a:rPr lang="en-US" baseline="0" dirty="0" smtClean="0"/>
              <a:t>You won’t always get away with having just a Kali VM on hand during a pen test. While you may run into a lot of similar tests, sometimes you need the right tool for the job, and having that knowledge before testing will make things go much smoother.</a:t>
            </a:r>
          </a:p>
          <a:p>
            <a:pPr marL="228600" indent="-228600">
              <a:buAutoNum type="arabicPeriod"/>
            </a:pPr>
            <a:r>
              <a:rPr lang="en-US" baseline="0" dirty="0" smtClean="0"/>
              <a:t>Blue Team experience can help you communicate better. Say you just downloaded and ran Nessus or </a:t>
            </a:r>
            <a:r>
              <a:rPr lang="en-US" baseline="0" dirty="0" err="1" smtClean="0"/>
              <a:t>AppScan</a:t>
            </a:r>
            <a:r>
              <a:rPr lang="en-US" baseline="0" dirty="0" smtClean="0"/>
              <a:t> at your new job as a Security Analyst. It found something critical, but now what?</a:t>
            </a:r>
          </a:p>
          <a:p>
            <a:pPr marL="685800" lvl="1" indent="-228600">
              <a:buAutoNum type="arabicPeriod"/>
            </a:pPr>
            <a:r>
              <a:rPr lang="en-US" baseline="0" dirty="0" smtClean="0"/>
              <a:t>It’s key that you know what you’re testing and have found. You can tell that client or system owner what you found by reading the vulnerability description, but how is that meaningful?</a:t>
            </a:r>
          </a:p>
          <a:p>
            <a:pPr marL="685800" lvl="1" indent="-228600">
              <a:buAutoNum type="arabicPeriod"/>
            </a:pPr>
            <a:r>
              <a:rPr lang="en-US" baseline="0" dirty="0" smtClean="0"/>
              <a:t>Knowing what a service does will give you the edge to say, “Hey, I’ve identified this issue. I’ve verified it’s not a false positive by doing this, and you can fix by implementing A in your code, B in your infrastructure, or C in the service configuration.”</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C8B4902C-14F3-1645-8CE1-C202C5AE81F9}" type="slidenum">
              <a:rPr lang="en-US" smtClean="0"/>
              <a:t>7</a:t>
            </a:fld>
            <a:endParaRPr lang="en-US"/>
          </a:p>
        </p:txBody>
      </p:sp>
    </p:spTree>
    <p:extLst>
      <p:ext uri="{BB962C8B-B14F-4D97-AF65-F5344CB8AC3E}">
        <p14:creationId xmlns:p14="http://schemas.microsoft.com/office/powerpoint/2010/main" val="2066399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Some common tools used by the Blue Team for development,</a:t>
            </a:r>
            <a:r>
              <a:rPr lang="en-US" baseline="0" dirty="0" smtClean="0"/>
              <a:t> infrastructure/ops, or security. </a:t>
            </a:r>
          </a:p>
          <a:p>
            <a:pPr marL="171450" indent="-171450">
              <a:buFont typeface="Arial" charset="0"/>
              <a:buChar char="•"/>
            </a:pPr>
            <a:r>
              <a:rPr lang="en-US" baseline="0" dirty="0" smtClean="0"/>
              <a:t>There are so many more, but I’ve had much hands-on experience with the ones listed here in the past few years. </a:t>
            </a:r>
          </a:p>
          <a:p>
            <a:pPr marL="628650" lvl="1" indent="-171450">
              <a:buFont typeface="Arial" charset="0"/>
              <a:buChar char="•"/>
            </a:pPr>
            <a:r>
              <a:rPr lang="en-US" baseline="0" dirty="0" smtClean="0"/>
              <a:t>That is not important though—what’s important is realizing tools like these are being implemented by many organizations and knowledge of how they work (and others not listed) as a Blue Teamer only give you an advantage as a Red Teamer.</a:t>
            </a:r>
          </a:p>
          <a:p>
            <a:endParaRPr lang="en-US" baseline="0" dirty="0" smtClean="0"/>
          </a:p>
          <a:p>
            <a:pPr marL="171450" indent="-171450">
              <a:buFont typeface="Arial" charset="0"/>
              <a:buChar char="•"/>
            </a:pPr>
            <a:r>
              <a:rPr lang="en-US" baseline="0" dirty="0" smtClean="0"/>
              <a:t>For example, Jenkins does not enable authentication in its default configuration. This allows anyone to build and run new jobs. Using Jenkins to deploy website code with default configuration? Let the games begin! Also, say you run into a host that builds and deploys containers on a pen test. Knowing how Docker build files work from building them yourself could lead to interesting results.</a:t>
            </a:r>
          </a:p>
          <a:p>
            <a:endParaRPr lang="en-US" baseline="0" dirty="0" smtClean="0"/>
          </a:p>
          <a:p>
            <a:pPr marL="171450" indent="-171450">
              <a:buFont typeface="Arial" charset="0"/>
              <a:buChar char="•"/>
            </a:pPr>
            <a:r>
              <a:rPr lang="en-US" baseline="0" dirty="0" smtClean="0"/>
              <a:t>Many enterprise environments may not be running these tools, and are purely big name companies or proprietary application shops. Many of these come with vendor support. Don’t let these systems become a black box on your network. Do your research as you would with any other tool and be vigilant in requiring that they close a security gap. Due diligence documentation for these vendors and environments should always include secure development practices and security assessments. Don’t let them get off easy.</a:t>
            </a:r>
          </a:p>
        </p:txBody>
      </p:sp>
      <p:sp>
        <p:nvSpPr>
          <p:cNvPr id="4" name="Slide Number Placeholder 3"/>
          <p:cNvSpPr>
            <a:spLocks noGrp="1"/>
          </p:cNvSpPr>
          <p:nvPr>
            <p:ph type="sldNum" sz="quarter" idx="10"/>
          </p:nvPr>
        </p:nvSpPr>
        <p:spPr/>
        <p:txBody>
          <a:bodyPr/>
          <a:lstStyle/>
          <a:p>
            <a:fld id="{C8B4902C-14F3-1645-8CE1-C202C5AE81F9}" type="slidenum">
              <a:rPr lang="en-US" smtClean="0"/>
              <a:t>8</a:t>
            </a:fld>
            <a:endParaRPr lang="en-US"/>
          </a:p>
        </p:txBody>
      </p:sp>
    </p:spTree>
    <p:extLst>
      <p:ext uri="{BB962C8B-B14F-4D97-AF65-F5344CB8AC3E}">
        <p14:creationId xmlns:p14="http://schemas.microsoft.com/office/powerpoint/2010/main" val="439610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So, what about all these fun tools those Red Teamers are using to profile, assess, exploit, penetrate, and </a:t>
            </a:r>
            <a:r>
              <a:rPr lang="en-US" baseline="0" dirty="0" err="1" smtClean="0"/>
              <a:t>exfiltrate</a:t>
            </a:r>
            <a:r>
              <a:rPr lang="en-US" baseline="0" dirty="0" smtClean="0"/>
              <a:t> data from your environment?</a:t>
            </a:r>
            <a:endParaRPr lang="en-US" dirty="0" smtClean="0"/>
          </a:p>
          <a:p>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Why not become a Blue Team superstar who can run some of these other tools we all read about and research to find the</a:t>
            </a:r>
            <a:r>
              <a:rPr lang="en-US" baseline="0" dirty="0" smtClean="0"/>
              <a:t> </a:t>
            </a:r>
            <a:r>
              <a:rPr lang="en-US" dirty="0" smtClean="0"/>
              <a:t>low-hanging fruit</a:t>
            </a:r>
            <a:r>
              <a:rPr lang="en-US" baseline="0" dirty="0" smtClean="0"/>
              <a:t> that may have been missed by your enterprise scanning tool?</a:t>
            </a:r>
          </a:p>
        </p:txBody>
      </p:sp>
      <p:sp>
        <p:nvSpPr>
          <p:cNvPr id="4" name="Slide Number Placeholder 3"/>
          <p:cNvSpPr>
            <a:spLocks noGrp="1"/>
          </p:cNvSpPr>
          <p:nvPr>
            <p:ph type="sldNum" sz="quarter" idx="10"/>
          </p:nvPr>
        </p:nvSpPr>
        <p:spPr/>
        <p:txBody>
          <a:bodyPr/>
          <a:lstStyle/>
          <a:p>
            <a:fld id="{C8B4902C-14F3-1645-8CE1-C202C5AE81F9}" type="slidenum">
              <a:rPr lang="en-US" smtClean="0"/>
              <a:t>9</a:t>
            </a:fld>
            <a:endParaRPr lang="en-US"/>
          </a:p>
        </p:txBody>
      </p:sp>
    </p:spTree>
    <p:extLst>
      <p:ext uri="{BB962C8B-B14F-4D97-AF65-F5344CB8AC3E}">
        <p14:creationId xmlns:p14="http://schemas.microsoft.com/office/powerpoint/2010/main" val="29906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48420" y="2130425"/>
            <a:ext cx="6809780" cy="1470025"/>
          </a:xfrm>
        </p:spPr>
        <p:txBody>
          <a:bodyPr/>
          <a:lstStyle>
            <a:lvl1pPr algn="l">
              <a:defRPr>
                <a:solidFill>
                  <a:srgbClr val="D8A519"/>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648420" y="3886200"/>
            <a:ext cx="6123980" cy="17526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985188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6F7C92-B666-BE4A-87BA-E45BF689715D}" type="datetimeFigureOut">
              <a:rPr lang="en-US" smtClean="0"/>
              <a:t>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303400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6F7C92-B666-BE4A-87BA-E45BF689715D}" type="datetimeFigureOut">
              <a:rPr lang="en-US" smtClean="0"/>
              <a:t>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314123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6F7C92-B666-BE4A-87BA-E45BF689715D}" type="datetimeFigureOut">
              <a:rPr lang="en-US" smtClean="0"/>
              <a:t>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391080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6F7C92-B666-BE4A-87BA-E45BF689715D}" type="datetimeFigureOut">
              <a:rPr lang="en-US" smtClean="0"/>
              <a:t>2/22/16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64415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6F7C92-B666-BE4A-87BA-E45BF689715D}" type="datetimeFigureOut">
              <a:rPr lang="en-US" smtClean="0"/>
              <a:t>2/22/16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2729028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6F7C92-B666-BE4A-87BA-E45BF689715D}" type="datetimeFigureOut">
              <a:rPr lang="en-US" smtClean="0"/>
              <a:t>2/22/16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4166266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6F7C92-B666-BE4A-87BA-E45BF689715D}" type="datetimeFigureOut">
              <a:rPr lang="en-US" smtClean="0"/>
              <a:t>2/22/16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64797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6F7C92-B666-BE4A-87BA-E45BF689715D}" type="datetimeFigureOut">
              <a:rPr lang="en-US" smtClean="0"/>
              <a:t>2/22/16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4031914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6F7C92-B666-BE4A-87BA-E45BF689715D}" type="datetimeFigureOut">
              <a:rPr lang="en-US" smtClean="0"/>
              <a:t>2/22/16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2034569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6F7C92-B666-BE4A-87BA-E45BF689715D}" type="datetimeFigureOut">
              <a:rPr lang="en-US" smtClean="0"/>
              <a:t>2/22/16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27496291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12802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6F7C92-B666-BE4A-87BA-E45BF689715D}" type="datetimeFigureOut">
              <a:rPr lang="en-US" smtClean="0"/>
              <a:t>2/22/16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349179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4400" kern="1200">
          <a:solidFill>
            <a:srgbClr val="004685"/>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nowfroc.com/" TargetMode="External"/><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www.youtube.com/watch?v=zgz6QYpdzT8"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quantumfoam/DVNA" TargetMode="External"/><Relationship Id="rId4" Type="http://schemas.openxmlformats.org/officeDocument/2006/relationships/hyperlink" Target="https://github.com/rapid7/hackazon" TargetMode="External"/><Relationship Id="rId5" Type="http://schemas.openxmlformats.org/officeDocument/2006/relationships/hyperlink" Target="http://www.irongeek.com/" TargetMode="External"/><Relationship Id="rId6" Type="http://schemas.openxmlformats.org/officeDocument/2006/relationships/hyperlink" Target="http://www.reddit.com/r/netsec" TargetMode="External"/><Relationship Id="rId7" Type="http://schemas.openxmlformats.org/officeDocument/2006/relationships/hyperlink" Target="https://highon.coffee/blog/" TargetMode="Externa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appliedtrust.com/job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jp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1501"/>
            <a:ext cx="8229600" cy="1143000"/>
          </a:xfrm>
        </p:spPr>
        <p:txBody>
          <a:bodyPr>
            <a:normAutofit fontScale="90000"/>
          </a:bodyPr>
          <a:lstStyle/>
          <a:p>
            <a:pPr algn="ctr"/>
            <a:r>
              <a:rPr lang="en-US" dirty="0" smtClean="0"/>
              <a:t>The Front Range’s Largest </a:t>
            </a:r>
            <a:r>
              <a:rPr lang="en-US" dirty="0" err="1" smtClean="0"/>
              <a:t>AppSec</a:t>
            </a:r>
            <a:r>
              <a:rPr lang="en-US" dirty="0" smtClean="0"/>
              <a:t> Conference is BACK</a:t>
            </a:r>
            <a:br>
              <a:rPr lang="en-US" dirty="0" smtClean="0"/>
            </a:br>
            <a:r>
              <a:rPr lang="en-US" sz="2200" dirty="0" smtClean="0"/>
              <a:t/>
            </a:r>
            <a:br>
              <a:rPr lang="en-US" sz="2200" dirty="0" smtClean="0"/>
            </a:br>
            <a:r>
              <a:rPr lang="en-US" dirty="0" smtClean="0"/>
              <a:t>February 18, 2016</a:t>
            </a:r>
            <a:endParaRPr lang="en-US" dirty="0"/>
          </a:p>
        </p:txBody>
      </p:sp>
      <p:sp>
        <p:nvSpPr>
          <p:cNvPr id="3" name="Content Placeholder 2"/>
          <p:cNvSpPr>
            <a:spLocks noGrp="1"/>
          </p:cNvSpPr>
          <p:nvPr>
            <p:ph idx="1"/>
          </p:nvPr>
        </p:nvSpPr>
        <p:spPr>
          <a:xfrm>
            <a:off x="457200" y="4093534"/>
            <a:ext cx="8229600" cy="1951665"/>
          </a:xfrm>
        </p:spPr>
        <p:txBody>
          <a:bodyPr>
            <a:normAutofit/>
          </a:bodyPr>
          <a:lstStyle/>
          <a:p>
            <a:r>
              <a:rPr lang="en-US" dirty="0" smtClean="0"/>
              <a:t>Details &amp; registration at </a:t>
            </a:r>
            <a:r>
              <a:rPr lang="en-US" dirty="0" smtClean="0">
                <a:hlinkClick r:id="rId3"/>
              </a:rPr>
              <a:t>www.snowfroc.com</a:t>
            </a:r>
            <a:endParaRPr lang="en-US" dirty="0" smtClean="0"/>
          </a:p>
          <a:p>
            <a:r>
              <a:rPr lang="en-US" dirty="0" smtClean="0"/>
              <a:t>Keynote by Jeremiah Grossman</a:t>
            </a:r>
          </a:p>
          <a:p>
            <a:r>
              <a:rPr lang="en-US" dirty="0" smtClean="0"/>
              <a:t>Hands-on lab throughout the day</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5043"/>
            <a:ext cx="9144000" cy="1026914"/>
          </a:xfrm>
          <a:prstGeom prst="rect">
            <a:avLst/>
          </a:prstGeom>
        </p:spPr>
      </p:pic>
    </p:spTree>
    <p:extLst>
      <p:ext uri="{BB962C8B-B14F-4D97-AF65-F5344CB8AC3E}">
        <p14:creationId xmlns:p14="http://schemas.microsoft.com/office/powerpoint/2010/main" val="118164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Missing Pieces of the Blue Team Puzzle</a:t>
            </a:r>
            <a:endParaRPr lang="en-US" dirty="0"/>
          </a:p>
        </p:txBody>
      </p:sp>
      <p:sp>
        <p:nvSpPr>
          <p:cNvPr id="3" name="Text Placeholder 2"/>
          <p:cNvSpPr>
            <a:spLocks noGrp="1"/>
          </p:cNvSpPr>
          <p:nvPr>
            <p:ph type="body" idx="1"/>
          </p:nvPr>
        </p:nvSpPr>
        <p:spPr/>
        <p:txBody>
          <a:bodyPr/>
          <a:lstStyle/>
          <a:p>
            <a:r>
              <a:rPr lang="en-US" dirty="0" smtClean="0"/>
              <a:t>Profiling</a:t>
            </a:r>
            <a:endParaRPr lang="en-US" dirty="0"/>
          </a:p>
        </p:txBody>
      </p:sp>
      <p:sp>
        <p:nvSpPr>
          <p:cNvPr id="4" name="Content Placeholder 3"/>
          <p:cNvSpPr>
            <a:spLocks noGrp="1"/>
          </p:cNvSpPr>
          <p:nvPr>
            <p:ph sz="half" idx="2"/>
          </p:nvPr>
        </p:nvSpPr>
        <p:spPr/>
        <p:txBody>
          <a:bodyPr>
            <a:normAutofit fontScale="92500" lnSpcReduction="20000"/>
          </a:bodyPr>
          <a:lstStyle/>
          <a:p>
            <a:r>
              <a:rPr lang="en-US" dirty="0" err="1" smtClean="0"/>
              <a:t>OpenSource</a:t>
            </a:r>
            <a:r>
              <a:rPr lang="en-US" dirty="0" smtClean="0"/>
              <a:t> Intelligence (OSINT)</a:t>
            </a:r>
          </a:p>
          <a:p>
            <a:pPr lvl="1"/>
            <a:r>
              <a:rPr lang="en-US" dirty="0" smtClean="0"/>
              <a:t>Publicly-disclosed information on your organization’s Web presence </a:t>
            </a:r>
          </a:p>
          <a:p>
            <a:pPr lvl="1"/>
            <a:r>
              <a:rPr lang="en-US" dirty="0" smtClean="0"/>
              <a:t>Data being indexed by search engines </a:t>
            </a:r>
          </a:p>
          <a:p>
            <a:pPr lvl="1"/>
            <a:r>
              <a:rPr lang="en-US" dirty="0" smtClean="0"/>
              <a:t>Public records</a:t>
            </a:r>
          </a:p>
          <a:p>
            <a:pPr lvl="1"/>
            <a:r>
              <a:rPr lang="en-US" dirty="0" err="1" smtClean="0"/>
              <a:t>Gitrob</a:t>
            </a:r>
            <a:endParaRPr lang="en-US" dirty="0"/>
          </a:p>
          <a:p>
            <a:pPr lvl="1"/>
            <a:r>
              <a:rPr lang="en-US" dirty="0" smtClean="0"/>
              <a:t>Recon-Ng</a:t>
            </a:r>
          </a:p>
          <a:p>
            <a:pPr lvl="2"/>
            <a:r>
              <a:rPr lang="en-US" dirty="0" smtClean="0"/>
              <a:t>Excellent 2015 </a:t>
            </a:r>
            <a:r>
              <a:rPr lang="en-US" dirty="0"/>
              <a:t>talk from </a:t>
            </a:r>
            <a:r>
              <a:rPr lang="en-US" dirty="0" smtClean="0"/>
              <a:t>creator Tim Tomes on Recon-Ng and </a:t>
            </a:r>
            <a:r>
              <a:rPr lang="en-US" dirty="0" err="1" smtClean="0"/>
              <a:t>AppSec</a:t>
            </a:r>
            <a:r>
              <a:rPr lang="en-US" dirty="0" smtClean="0"/>
              <a:t>: </a:t>
            </a:r>
            <a:r>
              <a:rPr lang="en-US" dirty="0" smtClean="0">
                <a:hlinkClick r:id="rId3"/>
              </a:rPr>
              <a:t>https</a:t>
            </a:r>
            <a:r>
              <a:rPr lang="en-US" dirty="0">
                <a:hlinkClick r:id="rId3"/>
              </a:rPr>
              <a:t>://</a:t>
            </a:r>
            <a:r>
              <a:rPr lang="en-US" dirty="0" smtClean="0">
                <a:hlinkClick r:id="rId3"/>
              </a:rPr>
              <a:t>www.youtube.com/watch?v=zgz6QYpdzT8</a:t>
            </a:r>
            <a:endParaRPr lang="en-US" dirty="0" smtClean="0"/>
          </a:p>
        </p:txBody>
      </p:sp>
      <p:sp>
        <p:nvSpPr>
          <p:cNvPr id="5" name="Text Placeholder 4"/>
          <p:cNvSpPr>
            <a:spLocks noGrp="1"/>
          </p:cNvSpPr>
          <p:nvPr>
            <p:ph type="body" sz="quarter" idx="3"/>
          </p:nvPr>
        </p:nvSpPr>
        <p:spPr/>
        <p:txBody>
          <a:bodyPr/>
          <a:lstStyle/>
          <a:p>
            <a:r>
              <a:rPr lang="en-US" dirty="0" smtClean="0"/>
              <a:t>Exploitation/Post-Exploitation</a:t>
            </a:r>
            <a:endParaRPr lang="en-US" dirty="0"/>
          </a:p>
        </p:txBody>
      </p:sp>
      <p:sp>
        <p:nvSpPr>
          <p:cNvPr id="6" name="Content Placeholder 5"/>
          <p:cNvSpPr>
            <a:spLocks noGrp="1"/>
          </p:cNvSpPr>
          <p:nvPr>
            <p:ph sz="quarter" idx="4"/>
          </p:nvPr>
        </p:nvSpPr>
        <p:spPr/>
        <p:txBody>
          <a:bodyPr/>
          <a:lstStyle/>
          <a:p>
            <a:r>
              <a:rPr lang="en-US" dirty="0" smtClean="0"/>
              <a:t>Exploitation 101 coming up after lunch!</a:t>
            </a:r>
          </a:p>
          <a:p>
            <a:r>
              <a:rPr lang="en-US" dirty="0" err="1" smtClean="0"/>
              <a:t>Metasploit</a:t>
            </a:r>
            <a:r>
              <a:rPr lang="en-US" dirty="0" smtClean="0"/>
              <a:t> (pro, </a:t>
            </a:r>
            <a:r>
              <a:rPr lang="en-US" dirty="0" err="1" smtClean="0"/>
              <a:t>msfconsole</a:t>
            </a:r>
            <a:r>
              <a:rPr lang="en-US" dirty="0" smtClean="0"/>
              <a:t>, </a:t>
            </a:r>
            <a:r>
              <a:rPr lang="en-US" dirty="0" err="1" smtClean="0"/>
              <a:t>msfvenom</a:t>
            </a:r>
            <a:r>
              <a:rPr lang="en-US" dirty="0" smtClean="0"/>
              <a:t>, etc.)</a:t>
            </a:r>
          </a:p>
          <a:p>
            <a:r>
              <a:rPr lang="en-US" dirty="0" err="1" smtClean="0"/>
              <a:t>Powershell</a:t>
            </a:r>
            <a:r>
              <a:rPr lang="en-US" dirty="0" smtClean="0"/>
              <a:t> Empire</a:t>
            </a:r>
          </a:p>
          <a:p>
            <a:r>
              <a:rPr lang="en-US" dirty="0" err="1" smtClean="0"/>
              <a:t>Powersploit</a:t>
            </a:r>
            <a:endParaRPr lang="en-US" dirty="0" smtClean="0"/>
          </a:p>
          <a:p>
            <a:r>
              <a:rPr lang="en-US" dirty="0" smtClean="0"/>
              <a:t>Too many to mention</a:t>
            </a:r>
            <a:r>
              <a:rPr lang="en-US" dirty="0"/>
              <a:t>!</a:t>
            </a:r>
            <a:endParaRPr lang="en-US" dirty="0" smtClean="0"/>
          </a:p>
          <a:p>
            <a:r>
              <a:rPr lang="en-US" dirty="0" smtClean="0"/>
              <a:t>Your customized scripts</a:t>
            </a:r>
          </a:p>
        </p:txBody>
      </p:sp>
    </p:spTree>
    <p:extLst>
      <p:ext uri="{BB962C8B-B14F-4D97-AF65-F5344CB8AC3E}">
        <p14:creationId xmlns:p14="http://schemas.microsoft.com/office/powerpoint/2010/main" val="627504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your Organization</a:t>
            </a:r>
            <a:endParaRPr lang="en-US" dirty="0"/>
          </a:p>
        </p:txBody>
      </p:sp>
      <p:sp>
        <p:nvSpPr>
          <p:cNvPr id="3" name="Content Placeholder 2"/>
          <p:cNvSpPr>
            <a:spLocks noGrp="1"/>
          </p:cNvSpPr>
          <p:nvPr>
            <p:ph sz="half" idx="1"/>
          </p:nvPr>
        </p:nvSpPr>
        <p:spPr/>
        <p:txBody>
          <a:bodyPr>
            <a:normAutofit/>
          </a:bodyPr>
          <a:lstStyle/>
          <a:p>
            <a:r>
              <a:rPr lang="en-US" dirty="0" smtClean="0"/>
              <a:t>Let’s explore </a:t>
            </a:r>
          </a:p>
          <a:p>
            <a:r>
              <a:rPr lang="en-US" dirty="0" smtClean="0"/>
              <a:t>Find the gaps before the bad guys do</a:t>
            </a:r>
          </a:p>
          <a:p>
            <a:r>
              <a:rPr lang="en-US" dirty="0" smtClean="0"/>
              <a:t>All info is public</a:t>
            </a:r>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2107580"/>
            <a:ext cx="4425040" cy="2985836"/>
          </a:xfrm>
        </p:spPr>
      </p:pic>
    </p:spTree>
    <p:extLst>
      <p:ext uri="{BB962C8B-B14F-4D97-AF65-F5344CB8AC3E}">
        <p14:creationId xmlns:p14="http://schemas.microsoft.com/office/powerpoint/2010/main" val="1511350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Recon-Ng</a:t>
            </a:r>
            <a:endParaRPr lang="en-US" dirty="0"/>
          </a:p>
        </p:txBody>
      </p:sp>
      <p:sp>
        <p:nvSpPr>
          <p:cNvPr id="4" name="TextBox 3"/>
          <p:cNvSpPr txBox="1"/>
          <p:nvPr/>
        </p:nvSpPr>
        <p:spPr>
          <a:xfrm>
            <a:off x="1648420" y="3992137"/>
            <a:ext cx="5120369" cy="923330"/>
          </a:xfrm>
          <a:prstGeom prst="rect">
            <a:avLst/>
          </a:prstGeom>
          <a:noFill/>
        </p:spPr>
        <p:txBody>
          <a:bodyPr wrap="square" rtlCol="0">
            <a:spAutoFit/>
          </a:bodyPr>
          <a:lstStyle/>
          <a:p>
            <a:r>
              <a:rPr lang="en-US" dirty="0" smtClean="0">
                <a:solidFill>
                  <a:schemeClr val="bg1"/>
                </a:solidFill>
              </a:rPr>
              <a:t>Boot up Kali and open up a shell</a:t>
            </a:r>
          </a:p>
          <a:p>
            <a:r>
              <a:rPr lang="en-US" dirty="0" smtClean="0">
                <a:solidFill>
                  <a:schemeClr val="bg1"/>
                </a:solidFill>
              </a:rPr>
              <a:t>@kali:~$ recon-ng </a:t>
            </a:r>
          </a:p>
          <a:p>
            <a:r>
              <a:rPr lang="en-US" dirty="0" smtClean="0">
                <a:solidFill>
                  <a:schemeClr val="bg1"/>
                </a:solidFill>
              </a:rPr>
              <a:t>Ta-da!</a:t>
            </a:r>
            <a:endParaRPr lang="en-US" dirty="0">
              <a:solidFill>
                <a:schemeClr val="bg1"/>
              </a:solidFill>
            </a:endParaRPr>
          </a:p>
        </p:txBody>
      </p:sp>
    </p:spTree>
    <p:extLst>
      <p:ext uri="{BB962C8B-B14F-4D97-AF65-F5344CB8AC3E}">
        <p14:creationId xmlns:p14="http://schemas.microsoft.com/office/powerpoint/2010/main" val="16174390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1253"/>
            <a:ext cx="9144000" cy="5570876"/>
          </a:xfrm>
          <a:prstGeom prst="rect">
            <a:avLst/>
          </a:prstGeom>
        </p:spPr>
      </p:pic>
    </p:spTree>
    <p:extLst>
      <p:ext uri="{BB962C8B-B14F-4D97-AF65-F5344CB8AC3E}">
        <p14:creationId xmlns:p14="http://schemas.microsoft.com/office/powerpoint/2010/main" val="1532168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Commands</a:t>
            </a:r>
            <a:endParaRPr lang="en-US" dirty="0"/>
          </a:p>
        </p:txBody>
      </p:sp>
      <p:sp>
        <p:nvSpPr>
          <p:cNvPr id="4" name="Content Placeholder 3"/>
          <p:cNvSpPr>
            <a:spLocks noGrp="1"/>
          </p:cNvSpPr>
          <p:nvPr>
            <p:ph idx="1"/>
          </p:nvPr>
        </p:nvSpPr>
        <p:spPr/>
        <p:txBody>
          <a:bodyPr>
            <a:normAutofit fontScale="62500" lnSpcReduction="20000"/>
          </a:bodyPr>
          <a:lstStyle/>
          <a:p>
            <a:r>
              <a:rPr lang="en-US" dirty="0"/>
              <a:t>Create a new </a:t>
            </a:r>
            <a:r>
              <a:rPr lang="en-US" dirty="0" smtClean="0"/>
              <a:t>workspace … because </a:t>
            </a:r>
            <a:r>
              <a:rPr lang="en-US" dirty="0"/>
              <a:t>it’s clean!</a:t>
            </a:r>
          </a:p>
          <a:p>
            <a:pPr marL="0" indent="0">
              <a:buNone/>
            </a:pPr>
            <a:r>
              <a:rPr lang="en-US" dirty="0" smtClean="0"/>
              <a:t>	&gt;</a:t>
            </a:r>
            <a:r>
              <a:rPr lang="en-US" dirty="0"/>
              <a:t>workspaces add </a:t>
            </a:r>
            <a:r>
              <a:rPr lang="en-US" dirty="0" err="1"/>
              <a:t>owasp</a:t>
            </a:r>
            <a:endParaRPr lang="en-US" dirty="0"/>
          </a:p>
          <a:p>
            <a:r>
              <a:rPr lang="en-US" dirty="0"/>
              <a:t>Add a domain to begin profiling.</a:t>
            </a:r>
          </a:p>
          <a:p>
            <a:pPr marL="0" indent="0">
              <a:buNone/>
            </a:pPr>
            <a:r>
              <a:rPr lang="en-US" dirty="0" smtClean="0"/>
              <a:t>	&gt;</a:t>
            </a:r>
            <a:r>
              <a:rPr lang="en-US" dirty="0"/>
              <a:t>add domains owasp.org</a:t>
            </a:r>
          </a:p>
          <a:p>
            <a:r>
              <a:rPr lang="en-US" dirty="0"/>
              <a:t>List added domains.</a:t>
            </a:r>
          </a:p>
          <a:p>
            <a:pPr marL="0" indent="0">
              <a:buNone/>
            </a:pPr>
            <a:r>
              <a:rPr lang="en-US" dirty="0" smtClean="0"/>
              <a:t>	&gt;</a:t>
            </a:r>
            <a:r>
              <a:rPr lang="en-US" dirty="0"/>
              <a:t>show domains</a:t>
            </a:r>
          </a:p>
          <a:p>
            <a:r>
              <a:rPr lang="en-US" dirty="0"/>
              <a:t>Go through modules.</a:t>
            </a:r>
          </a:p>
          <a:p>
            <a:pPr marL="0" indent="0">
              <a:buNone/>
            </a:pPr>
            <a:r>
              <a:rPr lang="en-US" dirty="0" smtClean="0"/>
              <a:t>	&gt;</a:t>
            </a:r>
            <a:r>
              <a:rPr lang="en-US" dirty="0"/>
              <a:t>show modules</a:t>
            </a:r>
          </a:p>
          <a:p>
            <a:r>
              <a:rPr lang="en-US" dirty="0" smtClean="0"/>
              <a:t>Let’s </a:t>
            </a:r>
            <a:r>
              <a:rPr lang="en-US" dirty="0"/>
              <a:t>use a couple </a:t>
            </a:r>
            <a:r>
              <a:rPr lang="en-US" dirty="0" smtClean="0"/>
              <a:t>of modules </a:t>
            </a:r>
            <a:r>
              <a:rPr lang="en-US" dirty="0"/>
              <a:t>to gather intel via popular search </a:t>
            </a:r>
            <a:r>
              <a:rPr lang="en-US" dirty="0" smtClean="0"/>
              <a:t>engines:</a:t>
            </a:r>
            <a:endParaRPr lang="en-US" dirty="0"/>
          </a:p>
          <a:p>
            <a:pPr marL="400050" lvl="2" indent="0">
              <a:buNone/>
            </a:pPr>
            <a:r>
              <a:rPr lang="en-US" dirty="0"/>
              <a:t>&gt;use recon/domains-hosts/</a:t>
            </a:r>
            <a:r>
              <a:rPr lang="en-US" dirty="0" err="1"/>
              <a:t>google_site_web</a:t>
            </a:r>
            <a:endParaRPr lang="en-US" dirty="0"/>
          </a:p>
          <a:p>
            <a:pPr marL="400050" lvl="2" indent="0">
              <a:buNone/>
            </a:pPr>
            <a:r>
              <a:rPr lang="en-US" dirty="0"/>
              <a:t>&gt;run</a:t>
            </a:r>
          </a:p>
          <a:p>
            <a:pPr marL="400050" lvl="2" indent="0">
              <a:buNone/>
            </a:pPr>
            <a:r>
              <a:rPr lang="en-US" dirty="0"/>
              <a:t>&gt;use recon/domains-hosts/</a:t>
            </a:r>
            <a:r>
              <a:rPr lang="en-US" dirty="0" err="1"/>
              <a:t>bing_domain_web</a:t>
            </a:r>
            <a:endParaRPr lang="en-US" dirty="0"/>
          </a:p>
          <a:p>
            <a:pPr marL="400050" lvl="2" indent="0">
              <a:buNone/>
            </a:pPr>
            <a:r>
              <a:rPr lang="en-US" dirty="0"/>
              <a:t>&gt;run</a:t>
            </a:r>
          </a:p>
          <a:p>
            <a:pPr marL="400050" lvl="2" indent="0">
              <a:buNone/>
            </a:pPr>
            <a:r>
              <a:rPr lang="en-US" dirty="0" smtClean="0"/>
              <a:t>&gt;</a:t>
            </a:r>
            <a:r>
              <a:rPr lang="en-US" dirty="0"/>
              <a:t>show hosts</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5060" y="5046051"/>
            <a:ext cx="6958939" cy="1824067"/>
          </a:xfrm>
          <a:prstGeom prst="rect">
            <a:avLst/>
          </a:prstGeom>
        </p:spPr>
      </p:pic>
    </p:spTree>
    <p:extLst>
      <p:ext uri="{BB962C8B-B14F-4D97-AF65-F5344CB8AC3E}">
        <p14:creationId xmlns:p14="http://schemas.microsoft.com/office/powerpoint/2010/main" val="8410075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Commands	</a:t>
            </a:r>
            <a:endParaRPr lang="en-US" dirty="0"/>
          </a:p>
        </p:txBody>
      </p:sp>
      <p:sp>
        <p:nvSpPr>
          <p:cNvPr id="3" name="Content Placeholder 2"/>
          <p:cNvSpPr>
            <a:spLocks noGrp="1"/>
          </p:cNvSpPr>
          <p:nvPr>
            <p:ph idx="1"/>
          </p:nvPr>
        </p:nvSpPr>
        <p:spPr>
          <a:xfrm>
            <a:off x="457200" y="1600200"/>
            <a:ext cx="8229600" cy="4443761"/>
          </a:xfrm>
        </p:spPr>
        <p:txBody>
          <a:bodyPr>
            <a:normAutofit fontScale="40000" lnSpcReduction="20000"/>
          </a:bodyPr>
          <a:lstStyle/>
          <a:p>
            <a:r>
              <a:rPr lang="en-US" sz="4800" dirty="0" smtClean="0"/>
              <a:t>You can harvest subdomains using the </a:t>
            </a:r>
            <a:r>
              <a:rPr lang="en-US" sz="4800" dirty="0" err="1" smtClean="0"/>
              <a:t>bruteforce</a:t>
            </a:r>
            <a:r>
              <a:rPr lang="en-US" sz="4800" dirty="0" smtClean="0"/>
              <a:t> module that brute-forces DNS using a specified wordlist. </a:t>
            </a:r>
          </a:p>
          <a:p>
            <a:pPr marL="800100" lvl="2" indent="0">
              <a:buNone/>
            </a:pPr>
            <a:r>
              <a:rPr lang="en-US" sz="4000" dirty="0" smtClean="0"/>
              <a:t>&gt;use recon/domains-hosts/</a:t>
            </a:r>
            <a:r>
              <a:rPr lang="en-US" sz="4000" dirty="0" err="1" smtClean="0"/>
              <a:t>brute_hosts</a:t>
            </a:r>
            <a:endParaRPr lang="en-US" sz="4000" dirty="0" smtClean="0"/>
          </a:p>
          <a:p>
            <a:pPr marL="800100" lvl="2" indent="0">
              <a:buNone/>
            </a:pPr>
            <a:r>
              <a:rPr lang="en-US" sz="4000" dirty="0" smtClean="0"/>
              <a:t>&gt;show info</a:t>
            </a:r>
          </a:p>
          <a:p>
            <a:pPr marL="800100" lvl="2" indent="0">
              <a:buNone/>
            </a:pPr>
            <a:r>
              <a:rPr lang="en-US" sz="4000" dirty="0" smtClean="0"/>
              <a:t>&gt;run</a:t>
            </a:r>
          </a:p>
          <a:p>
            <a:r>
              <a:rPr lang="en-US" sz="4800" dirty="0" smtClean="0"/>
              <a:t>Use Recon-Ng to resolve all these subdomains to IP addresses, and then do a reverse resolve to possibly identify even more subdomains.</a:t>
            </a:r>
          </a:p>
          <a:p>
            <a:pPr marL="800100" lvl="2" indent="0">
              <a:buNone/>
            </a:pPr>
            <a:r>
              <a:rPr lang="en-US" sz="4000" dirty="0" smtClean="0"/>
              <a:t>&gt;use recon/hosts-hosts/resolve</a:t>
            </a:r>
          </a:p>
          <a:p>
            <a:pPr marL="800100" lvl="2" indent="0">
              <a:buNone/>
            </a:pPr>
            <a:r>
              <a:rPr lang="en-US" sz="4000" dirty="0" smtClean="0"/>
              <a:t>&gt;run</a:t>
            </a:r>
          </a:p>
          <a:p>
            <a:pPr marL="800100" lvl="2" indent="0">
              <a:buNone/>
            </a:pPr>
            <a:r>
              <a:rPr lang="en-US" sz="4000" dirty="0" smtClean="0"/>
              <a:t>&gt;use recon/hosts-hosts/</a:t>
            </a:r>
            <a:r>
              <a:rPr lang="en-US" sz="4000" dirty="0" err="1" smtClean="0"/>
              <a:t>reverse_resolve</a:t>
            </a:r>
            <a:endParaRPr lang="en-US" sz="4000" dirty="0" smtClean="0"/>
          </a:p>
          <a:p>
            <a:pPr marL="800100" lvl="2" indent="0">
              <a:buNone/>
            </a:pPr>
            <a:r>
              <a:rPr lang="en-US" sz="4000" dirty="0" smtClean="0"/>
              <a:t>&gt;run</a:t>
            </a:r>
          </a:p>
          <a:p>
            <a:r>
              <a:rPr lang="en-US" sz="4800" dirty="0" smtClean="0"/>
              <a:t>Use Recon-Ng modules to identify potential users and email addresses related to your organization via identified hosts.</a:t>
            </a:r>
          </a:p>
          <a:p>
            <a:pPr marL="800100" lvl="2" indent="0">
              <a:buNone/>
            </a:pPr>
            <a:r>
              <a:rPr lang="en-US" sz="4000" dirty="0" smtClean="0"/>
              <a:t>&gt;use recon/domains-contacts/</a:t>
            </a:r>
            <a:r>
              <a:rPr lang="en-US" sz="4000" dirty="0" err="1" smtClean="0"/>
              <a:t>whois_pocs</a:t>
            </a:r>
            <a:endParaRPr lang="en-US" sz="4000" dirty="0" smtClean="0"/>
          </a:p>
          <a:p>
            <a:pPr marL="800100" lvl="2" indent="0">
              <a:buNone/>
            </a:pPr>
            <a:r>
              <a:rPr lang="en-US" sz="4000" dirty="0" smtClean="0"/>
              <a:t>&gt;run</a:t>
            </a:r>
          </a:p>
          <a:p>
            <a:pPr marL="800100" lvl="2" indent="0">
              <a:buNone/>
            </a:pPr>
            <a:r>
              <a:rPr lang="en-US" sz="4000" dirty="0" smtClean="0"/>
              <a:t>&gt;use recon/domains-contacts/</a:t>
            </a:r>
            <a:r>
              <a:rPr lang="en-US" sz="4000" dirty="0" err="1" smtClean="0"/>
              <a:t>pgp_search</a:t>
            </a:r>
            <a:endParaRPr lang="en-US" sz="4000" dirty="0" smtClean="0"/>
          </a:p>
          <a:p>
            <a:pPr marL="800100" lvl="2" indent="0">
              <a:buNone/>
            </a:pPr>
            <a:r>
              <a:rPr lang="en-US" sz="4000" dirty="0" smtClean="0"/>
              <a:t>&gt;run</a:t>
            </a:r>
          </a:p>
          <a:p>
            <a:pPr marL="0" indent="0">
              <a:buNone/>
            </a:pPr>
            <a:endParaRPr lang="en-US" sz="4800" dirty="0" smtClean="0"/>
          </a:p>
          <a:p>
            <a:pPr marL="0" indent="0">
              <a:buNone/>
            </a:pPr>
            <a:endParaRPr lang="en-US" dirty="0" smtClean="0"/>
          </a:p>
        </p:txBody>
      </p:sp>
    </p:spTree>
    <p:extLst>
      <p:ext uri="{BB962C8B-B14F-4D97-AF65-F5344CB8AC3E}">
        <p14:creationId xmlns:p14="http://schemas.microsoft.com/office/powerpoint/2010/main" val="12373251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 More Commands</a:t>
            </a:r>
            <a:endParaRPr lang="en-US" dirty="0"/>
          </a:p>
        </p:txBody>
      </p:sp>
      <p:sp>
        <p:nvSpPr>
          <p:cNvPr id="3" name="Content Placeholder 2"/>
          <p:cNvSpPr>
            <a:spLocks noGrp="1"/>
          </p:cNvSpPr>
          <p:nvPr>
            <p:ph idx="1"/>
          </p:nvPr>
        </p:nvSpPr>
        <p:spPr>
          <a:xfrm>
            <a:off x="457200" y="1600200"/>
            <a:ext cx="8229600" cy="4443761"/>
          </a:xfrm>
        </p:spPr>
        <p:txBody>
          <a:bodyPr>
            <a:normAutofit fontScale="62500" lnSpcReduction="20000"/>
          </a:bodyPr>
          <a:lstStyle/>
          <a:p>
            <a:r>
              <a:rPr lang="en-US" sz="4800" dirty="0" smtClean="0"/>
              <a:t>Run a cross-check on identified email addresses against the haveibeenpwned.com site to see if they have any disclosed credentials.</a:t>
            </a:r>
          </a:p>
          <a:p>
            <a:pPr marL="800100" lvl="2" indent="0">
              <a:buNone/>
            </a:pPr>
            <a:r>
              <a:rPr lang="en-US" sz="4000" dirty="0" smtClean="0"/>
              <a:t>&gt;use recon/contacts-credentials/</a:t>
            </a:r>
            <a:r>
              <a:rPr lang="en-US" sz="4000" dirty="0" err="1" smtClean="0"/>
              <a:t>hibp_paste</a:t>
            </a:r>
            <a:endParaRPr lang="en-US" sz="4000" dirty="0" smtClean="0"/>
          </a:p>
          <a:p>
            <a:pPr marL="800100" lvl="2" indent="0">
              <a:buNone/>
            </a:pPr>
            <a:r>
              <a:rPr lang="en-US" sz="4000" dirty="0" smtClean="0"/>
              <a:t>&gt;run</a:t>
            </a:r>
          </a:p>
          <a:p>
            <a:r>
              <a:rPr lang="en-US" sz="4800" dirty="0" smtClean="0"/>
              <a:t>Build yourself a nice report to reference later.</a:t>
            </a:r>
          </a:p>
          <a:p>
            <a:pPr marL="800100" lvl="2" indent="0">
              <a:buNone/>
            </a:pPr>
            <a:r>
              <a:rPr lang="en-US" sz="4000" dirty="0" smtClean="0"/>
              <a:t>&gt; Use reporting/html</a:t>
            </a:r>
          </a:p>
          <a:p>
            <a:pPr marL="800100" lvl="2" indent="0">
              <a:buNone/>
            </a:pPr>
            <a:r>
              <a:rPr lang="en-US" sz="4000" dirty="0" smtClean="0"/>
              <a:t>&gt;set CREATOR [Your name]</a:t>
            </a:r>
          </a:p>
          <a:p>
            <a:pPr marL="800100" lvl="2" indent="0">
              <a:buNone/>
            </a:pPr>
            <a:r>
              <a:rPr lang="en-US" sz="4000" dirty="0" smtClean="0"/>
              <a:t>&gt;set CUSTOMER [Your Org]</a:t>
            </a:r>
          </a:p>
          <a:p>
            <a:pPr marL="800100" lvl="2" indent="0">
              <a:buNone/>
            </a:pPr>
            <a:r>
              <a:rPr lang="en-US" sz="4000" dirty="0" smtClean="0"/>
              <a:t>&gt;run</a:t>
            </a:r>
          </a:p>
          <a:p>
            <a:pPr marL="0" indent="0">
              <a:buNone/>
            </a:pPr>
            <a:endParaRPr lang="en-US" sz="4800" dirty="0" smtClean="0"/>
          </a:p>
          <a:p>
            <a:pPr marL="0" indent="0">
              <a:buNone/>
            </a:pPr>
            <a:endParaRPr lang="en-US" dirty="0" smtClean="0"/>
          </a:p>
        </p:txBody>
      </p:sp>
    </p:spTree>
    <p:extLst>
      <p:ext uri="{BB962C8B-B14F-4D97-AF65-F5344CB8AC3E}">
        <p14:creationId xmlns:p14="http://schemas.microsoft.com/office/powerpoint/2010/main" val="27669760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AppSec</a:t>
            </a:r>
            <a:r>
              <a:rPr lang="en-US" dirty="0" smtClean="0"/>
              <a:t> Resources</a:t>
            </a:r>
            <a:endParaRPr lang="en-US" dirty="0"/>
          </a:p>
        </p:txBody>
      </p:sp>
      <p:sp>
        <p:nvSpPr>
          <p:cNvPr id="3" name="Content Placeholder 2"/>
          <p:cNvSpPr>
            <a:spLocks noGrp="1"/>
          </p:cNvSpPr>
          <p:nvPr>
            <p:ph idx="1"/>
          </p:nvPr>
        </p:nvSpPr>
        <p:spPr>
          <a:xfrm>
            <a:off x="457200" y="1600200"/>
            <a:ext cx="8229600" cy="4432465"/>
          </a:xfrm>
        </p:spPr>
        <p:txBody>
          <a:bodyPr>
            <a:normAutofit fontScale="55000" lnSpcReduction="20000"/>
          </a:bodyPr>
          <a:lstStyle/>
          <a:p>
            <a:r>
              <a:rPr lang="en-US" dirty="0" smtClean="0"/>
              <a:t>OWASP is an excellent resource for </a:t>
            </a:r>
            <a:r>
              <a:rPr lang="en-US" dirty="0" err="1" smtClean="0"/>
              <a:t>AppSec</a:t>
            </a:r>
            <a:r>
              <a:rPr lang="en-US" dirty="0" smtClean="0"/>
              <a:t>. </a:t>
            </a:r>
          </a:p>
          <a:p>
            <a:pPr lvl="1"/>
            <a:r>
              <a:rPr lang="en-US" dirty="0" smtClean="0"/>
              <a:t>Top 10 lists</a:t>
            </a:r>
          </a:p>
          <a:p>
            <a:pPr lvl="1"/>
            <a:r>
              <a:rPr lang="en-US" dirty="0" smtClean="0"/>
              <a:t>Testing methodology guide</a:t>
            </a:r>
          </a:p>
          <a:p>
            <a:pPr lvl="1"/>
            <a:r>
              <a:rPr lang="en-US" dirty="0" smtClean="0"/>
              <a:t>Cheat sheets and hardening guides</a:t>
            </a:r>
          </a:p>
          <a:p>
            <a:pPr lvl="1"/>
            <a:r>
              <a:rPr lang="en-US" dirty="0" smtClean="0"/>
              <a:t>Zed Attack Proxy (ZAP)</a:t>
            </a:r>
          </a:p>
          <a:p>
            <a:pPr lvl="1"/>
            <a:r>
              <a:rPr lang="en-US" dirty="0" smtClean="0"/>
              <a:t>Use </a:t>
            </a:r>
            <a:r>
              <a:rPr lang="en-US" dirty="0" err="1" smtClean="0"/>
              <a:t>Webgoat</a:t>
            </a:r>
            <a:r>
              <a:rPr lang="en-US" dirty="0" smtClean="0"/>
              <a:t> to work on those Red Team skills.</a:t>
            </a:r>
          </a:p>
          <a:p>
            <a:pPr lvl="2"/>
            <a:r>
              <a:rPr lang="en-US" dirty="0" smtClean="0"/>
              <a:t>Many other insecure apps out there for working on skills including:</a:t>
            </a:r>
          </a:p>
          <a:p>
            <a:pPr lvl="3"/>
            <a:r>
              <a:rPr lang="en-US" dirty="0">
                <a:hlinkClick r:id="rId3"/>
              </a:rPr>
              <a:t>https://</a:t>
            </a:r>
            <a:r>
              <a:rPr lang="en-US" dirty="0" smtClean="0">
                <a:hlinkClick r:id="rId3"/>
              </a:rPr>
              <a:t>github.com/quantumfoam/DVNA</a:t>
            </a:r>
            <a:r>
              <a:rPr lang="en-US" dirty="0" smtClean="0"/>
              <a:t> - Damn </a:t>
            </a:r>
            <a:r>
              <a:rPr lang="en-US" dirty="0" err="1" smtClean="0"/>
              <a:t>Vunerable</a:t>
            </a:r>
            <a:r>
              <a:rPr lang="en-US" dirty="0" smtClean="0"/>
              <a:t> Node App</a:t>
            </a:r>
          </a:p>
          <a:p>
            <a:pPr lvl="3"/>
            <a:r>
              <a:rPr lang="en-US" dirty="0">
                <a:hlinkClick r:id="rId4"/>
              </a:rPr>
              <a:t>https://</a:t>
            </a:r>
            <a:r>
              <a:rPr lang="en-US" dirty="0" smtClean="0">
                <a:hlinkClick r:id="rId4"/>
              </a:rPr>
              <a:t>github.com/rapid7/hackazon</a:t>
            </a:r>
            <a:r>
              <a:rPr lang="en-US" dirty="0" smtClean="0"/>
              <a:t> - </a:t>
            </a:r>
            <a:r>
              <a:rPr lang="en-US" dirty="0" err="1" smtClean="0"/>
              <a:t>Hackazon</a:t>
            </a:r>
            <a:endParaRPr lang="en-US" dirty="0" smtClean="0"/>
          </a:p>
          <a:p>
            <a:r>
              <a:rPr lang="en-US" dirty="0">
                <a:hlinkClick r:id="rId5"/>
              </a:rPr>
              <a:t>http://www.irongeek.com</a:t>
            </a:r>
            <a:r>
              <a:rPr lang="en-US" dirty="0" smtClean="0">
                <a:hlinkClick r:id="rId5"/>
              </a:rPr>
              <a:t>/</a:t>
            </a:r>
            <a:r>
              <a:rPr lang="en-US" dirty="0" smtClean="0"/>
              <a:t> is an archive for many recorded talks at various security conferences. </a:t>
            </a:r>
          </a:p>
          <a:p>
            <a:r>
              <a:rPr lang="en-US" dirty="0" smtClean="0"/>
              <a:t>Blogs, blogs, and more blogs</a:t>
            </a:r>
          </a:p>
          <a:p>
            <a:pPr lvl="1"/>
            <a:r>
              <a:rPr lang="en-US" dirty="0" smtClean="0">
                <a:hlinkClick r:id="rId6"/>
              </a:rPr>
              <a:t>http://www.reddit.com/r/netsec</a:t>
            </a:r>
            <a:endParaRPr lang="en-US" dirty="0" smtClean="0"/>
          </a:p>
          <a:p>
            <a:pPr lvl="1"/>
            <a:r>
              <a:rPr lang="en-US" dirty="0">
                <a:hlinkClick r:id="rId7"/>
              </a:rPr>
              <a:t>https://</a:t>
            </a:r>
            <a:r>
              <a:rPr lang="en-US" dirty="0" smtClean="0">
                <a:hlinkClick r:id="rId7"/>
              </a:rPr>
              <a:t>highon.coffee/blog/</a:t>
            </a:r>
            <a:endParaRPr lang="en-US" dirty="0" smtClean="0"/>
          </a:p>
          <a:p>
            <a:r>
              <a:rPr lang="en-US" dirty="0" smtClean="0"/>
              <a:t>Go get involved in your local community. </a:t>
            </a:r>
          </a:p>
          <a:p>
            <a:pPr lvl="1"/>
            <a:r>
              <a:rPr lang="en-US" dirty="0" smtClean="0"/>
              <a:t>OWASP Chapters in Boulder and Denver</a:t>
            </a:r>
          </a:p>
          <a:p>
            <a:pPr lvl="1"/>
            <a:r>
              <a:rPr lang="en-US" dirty="0" err="1" smtClean="0"/>
              <a:t>Meetup.com</a:t>
            </a:r>
            <a:r>
              <a:rPr lang="en-US" dirty="0" smtClean="0"/>
              <a:t> is a great resource for many organized tech meetups.</a:t>
            </a:r>
          </a:p>
          <a:p>
            <a:pPr lvl="2"/>
            <a:r>
              <a:rPr lang="en-US" dirty="0" smtClean="0"/>
              <a:t>DevOps Boulder &amp; Boulder Linux Users Group</a:t>
            </a:r>
          </a:p>
          <a:p>
            <a:pPr lvl="1"/>
            <a:r>
              <a:rPr lang="en-US" dirty="0" smtClean="0"/>
              <a:t>Denver </a:t>
            </a:r>
            <a:r>
              <a:rPr lang="en-US" dirty="0" err="1" smtClean="0"/>
              <a:t>CitySec</a:t>
            </a:r>
            <a:r>
              <a:rPr lang="en-US" dirty="0" smtClean="0"/>
              <a:t>, DC303</a:t>
            </a:r>
          </a:p>
        </p:txBody>
      </p:sp>
    </p:spTree>
    <p:extLst>
      <p:ext uri="{BB962C8B-B14F-4D97-AF65-F5344CB8AC3E}">
        <p14:creationId xmlns:p14="http://schemas.microsoft.com/office/powerpoint/2010/main" val="136838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AppSec</a:t>
            </a:r>
            <a:r>
              <a:rPr lang="en-US" dirty="0" smtClean="0"/>
              <a:t> Blue Team Basics</a:t>
            </a:r>
            <a:endParaRPr lang="en-US" dirty="0"/>
          </a:p>
        </p:txBody>
      </p:sp>
      <p:sp>
        <p:nvSpPr>
          <p:cNvPr id="3" name="Subtitle 2"/>
          <p:cNvSpPr>
            <a:spLocks noGrp="1"/>
          </p:cNvSpPr>
          <p:nvPr>
            <p:ph type="subTitle" idx="1"/>
          </p:nvPr>
        </p:nvSpPr>
        <p:spPr/>
        <p:txBody>
          <a:bodyPr>
            <a:normAutofit fontScale="62500" lnSpcReduction="20000"/>
          </a:bodyPr>
          <a:lstStyle/>
          <a:p>
            <a:r>
              <a:rPr lang="en-US" dirty="0" smtClean="0"/>
              <a:t>How improving those Blue Team skills will give you an edge when playing for the Red Team … and just help you be more awesome in general. </a:t>
            </a:r>
            <a:endParaRPr lang="en-US" dirty="0"/>
          </a:p>
          <a:p>
            <a:endParaRPr lang="en-US" dirty="0" smtClean="0"/>
          </a:p>
          <a:p>
            <a:r>
              <a:rPr lang="en-US" dirty="0" smtClean="0"/>
              <a:t>Speaker: Tyler Bell</a:t>
            </a:r>
          </a:p>
          <a:p>
            <a:r>
              <a:rPr lang="en-US" dirty="0" smtClean="0"/>
              <a:t>(We’ll use Kali toward the end of this)</a:t>
            </a:r>
            <a:endParaRPr lang="en-US" dirty="0"/>
          </a:p>
        </p:txBody>
      </p:sp>
    </p:spTree>
    <p:extLst>
      <p:ext uri="{BB962C8B-B14F-4D97-AF65-F5344CB8AC3E}">
        <p14:creationId xmlns:p14="http://schemas.microsoft.com/office/powerpoint/2010/main" val="777145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 Time</a:t>
            </a:r>
            <a:endParaRPr lang="en-US" dirty="0"/>
          </a:p>
        </p:txBody>
      </p:sp>
      <p:sp>
        <p:nvSpPr>
          <p:cNvPr id="3" name="Content Placeholder 2"/>
          <p:cNvSpPr>
            <a:spLocks noGrp="1"/>
          </p:cNvSpPr>
          <p:nvPr>
            <p:ph idx="1"/>
          </p:nvPr>
        </p:nvSpPr>
        <p:spPr/>
        <p:txBody>
          <a:bodyPr>
            <a:normAutofit/>
          </a:bodyPr>
          <a:lstStyle/>
          <a:p>
            <a:r>
              <a:rPr lang="en-US" dirty="0"/>
              <a:t>Director, App </a:t>
            </a:r>
            <a:r>
              <a:rPr lang="en-US" dirty="0" smtClean="0"/>
              <a:t>Security at AppliedTrust</a:t>
            </a:r>
            <a:endParaRPr lang="en-US" dirty="0"/>
          </a:p>
          <a:p>
            <a:pPr lvl="1"/>
            <a:r>
              <a:rPr lang="en-US" dirty="0" smtClean="0"/>
              <a:t>4 </a:t>
            </a:r>
            <a:r>
              <a:rPr lang="en-US" dirty="0"/>
              <a:t>years </a:t>
            </a:r>
            <a:r>
              <a:rPr lang="en-US" dirty="0" smtClean="0"/>
              <a:t>at AT</a:t>
            </a:r>
          </a:p>
          <a:p>
            <a:pPr lvl="1"/>
            <a:r>
              <a:rPr lang="en-US" dirty="0" smtClean="0"/>
              <a:t>@</a:t>
            </a:r>
            <a:r>
              <a:rPr lang="en-US" dirty="0" err="1"/>
              <a:t>neiltylerbell</a:t>
            </a:r>
            <a:endParaRPr lang="en-US" dirty="0"/>
          </a:p>
          <a:p>
            <a:r>
              <a:rPr lang="en-US" dirty="0" err="1"/>
              <a:t>AppliedTrust</a:t>
            </a:r>
            <a:endParaRPr lang="en-US" dirty="0"/>
          </a:p>
          <a:p>
            <a:pPr lvl="1"/>
            <a:r>
              <a:rPr lang="en-US" dirty="0"/>
              <a:t>Infrastructure, Security, DevOps</a:t>
            </a:r>
          </a:p>
          <a:p>
            <a:pPr lvl="1"/>
            <a:r>
              <a:rPr lang="en-US" dirty="0"/>
              <a:t>We’re </a:t>
            </a:r>
            <a:r>
              <a:rPr lang="en-US" dirty="0" smtClean="0"/>
              <a:t>hiring … and </a:t>
            </a:r>
            <a:r>
              <a:rPr lang="en-US" dirty="0"/>
              <a:t>not just in </a:t>
            </a:r>
            <a:r>
              <a:rPr lang="en-US" dirty="0" smtClean="0"/>
              <a:t>Colorado!</a:t>
            </a:r>
            <a:endParaRPr lang="en-US" dirty="0"/>
          </a:p>
          <a:p>
            <a:pPr lvl="2"/>
            <a:r>
              <a:rPr lang="en-US" dirty="0">
                <a:hlinkClick r:id="rId3"/>
              </a:rPr>
              <a:t>https://</a:t>
            </a:r>
            <a:r>
              <a:rPr lang="en-US" dirty="0" smtClean="0">
                <a:hlinkClick r:id="rId3"/>
              </a:rPr>
              <a:t>www.appliedtrust.com/jobs</a:t>
            </a:r>
            <a:endParaRPr lang="en-US" dirty="0"/>
          </a:p>
          <a:p>
            <a:endParaRPr lang="en-US" dirty="0"/>
          </a:p>
        </p:txBody>
      </p:sp>
    </p:spTree>
    <p:extLst>
      <p:ext uri="{BB962C8B-B14F-4D97-AF65-F5344CB8AC3E}">
        <p14:creationId xmlns:p14="http://schemas.microsoft.com/office/powerpoint/2010/main" val="3143835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Begin…</a:t>
            </a:r>
            <a:endParaRPr lang="en-US" dirty="0"/>
          </a:p>
        </p:txBody>
      </p:sp>
      <p:sp>
        <p:nvSpPr>
          <p:cNvPr id="3" name="Content Placeholder 2"/>
          <p:cNvSpPr>
            <a:spLocks noGrp="1"/>
          </p:cNvSpPr>
          <p:nvPr>
            <p:ph idx="1"/>
          </p:nvPr>
        </p:nvSpPr>
        <p:spPr/>
        <p:txBody>
          <a:bodyPr/>
          <a:lstStyle/>
          <a:p>
            <a:r>
              <a:rPr lang="en-US" dirty="0" smtClean="0"/>
              <a:t>Please ask questions if you have any throughout this talk (or any other 101 talk today).</a:t>
            </a:r>
          </a:p>
          <a:p>
            <a:r>
              <a:rPr lang="en-US" dirty="0" smtClean="0"/>
              <a:t>Let’s make these talks interactive! </a:t>
            </a:r>
          </a:p>
          <a:p>
            <a:r>
              <a:rPr lang="en-US" dirty="0" smtClean="0"/>
              <a:t>Let me know what you thought about the talk afterwards. Email, Twitter, yelling in my face about getting something wrong, etc</a:t>
            </a:r>
            <a:r>
              <a:rPr lang="en-US" dirty="0"/>
              <a:t>.</a:t>
            </a:r>
          </a:p>
        </p:txBody>
      </p:sp>
    </p:spTree>
    <p:extLst>
      <p:ext uri="{BB962C8B-B14F-4D97-AF65-F5344CB8AC3E}">
        <p14:creationId xmlns:p14="http://schemas.microsoft.com/office/powerpoint/2010/main" val="1337447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Blue Team?</a:t>
            </a:r>
            <a:endParaRPr lang="en-US" dirty="0"/>
          </a:p>
        </p:txBody>
      </p:sp>
      <p:sp>
        <p:nvSpPr>
          <p:cNvPr id="3" name="Content Placeholder 2"/>
          <p:cNvSpPr>
            <a:spLocks noGrp="1"/>
          </p:cNvSpPr>
          <p:nvPr>
            <p:ph idx="1"/>
          </p:nvPr>
        </p:nvSpPr>
        <p:spPr/>
        <p:txBody>
          <a:bodyPr/>
          <a:lstStyle/>
          <a:p>
            <a:r>
              <a:rPr lang="en-US" dirty="0" smtClean="0"/>
              <a:t>Defenders of the Organization</a:t>
            </a:r>
          </a:p>
          <a:p>
            <a:pPr lvl="1"/>
            <a:r>
              <a:rPr lang="en-US" dirty="0" smtClean="0"/>
              <a:t>Developers</a:t>
            </a:r>
          </a:p>
          <a:p>
            <a:pPr lvl="1"/>
            <a:r>
              <a:rPr lang="en-US" dirty="0" smtClean="0"/>
              <a:t>Infrastructure</a:t>
            </a:r>
          </a:p>
          <a:p>
            <a:pPr lvl="1"/>
            <a:r>
              <a:rPr lang="en-US" dirty="0" smtClean="0"/>
              <a:t>Operations</a:t>
            </a:r>
          </a:p>
          <a:p>
            <a:pPr lvl="1"/>
            <a:r>
              <a:rPr lang="en-US" dirty="0" smtClean="0"/>
              <a:t>Security</a:t>
            </a:r>
          </a:p>
          <a:p>
            <a:pPr lvl="1"/>
            <a:r>
              <a:rPr lang="en-US" dirty="0" smtClean="0"/>
              <a:t>Everyone</a:t>
            </a:r>
            <a:endParaRPr lang="en-US" dirty="0"/>
          </a:p>
        </p:txBody>
      </p:sp>
    </p:spTree>
    <p:extLst>
      <p:ext uri="{BB962C8B-B14F-4D97-AF65-F5344CB8AC3E}">
        <p14:creationId xmlns:p14="http://schemas.microsoft.com/office/powerpoint/2010/main" val="9368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the Blue Team Do?</a:t>
            </a:r>
            <a:endParaRPr lang="en-US" dirty="0"/>
          </a:p>
        </p:txBody>
      </p:sp>
      <p:sp>
        <p:nvSpPr>
          <p:cNvPr id="3" name="Content Placeholder 2"/>
          <p:cNvSpPr>
            <a:spLocks noGrp="1"/>
          </p:cNvSpPr>
          <p:nvPr>
            <p:ph idx="1"/>
          </p:nvPr>
        </p:nvSpPr>
        <p:spPr/>
        <p:txBody>
          <a:bodyPr>
            <a:normAutofit/>
          </a:bodyPr>
          <a:lstStyle/>
          <a:p>
            <a:r>
              <a:rPr lang="en-US" dirty="0" smtClean="0"/>
              <a:t>Confidentiality</a:t>
            </a:r>
          </a:p>
          <a:p>
            <a:pPr lvl="1"/>
            <a:r>
              <a:rPr lang="en-US" dirty="0" smtClean="0"/>
              <a:t>Preventing disclosure of sensitive data</a:t>
            </a:r>
          </a:p>
          <a:p>
            <a:r>
              <a:rPr lang="en-US" dirty="0" smtClean="0"/>
              <a:t>Integrity</a:t>
            </a:r>
          </a:p>
          <a:p>
            <a:pPr lvl="1"/>
            <a:r>
              <a:rPr lang="en-US" dirty="0" smtClean="0"/>
              <a:t>Preventing corruption </a:t>
            </a:r>
            <a:r>
              <a:rPr lang="en-US" dirty="0"/>
              <a:t>of data or </a:t>
            </a:r>
            <a:r>
              <a:rPr lang="en-US" dirty="0" smtClean="0"/>
              <a:t>services</a:t>
            </a:r>
          </a:p>
          <a:p>
            <a:r>
              <a:rPr lang="en-US" dirty="0" smtClean="0"/>
              <a:t>Availability</a:t>
            </a:r>
          </a:p>
          <a:p>
            <a:pPr lvl="1"/>
            <a:r>
              <a:rPr lang="en-US" dirty="0" smtClean="0"/>
              <a:t>Keeping the cogs turning</a:t>
            </a:r>
          </a:p>
        </p:txBody>
      </p:sp>
    </p:spTree>
    <p:extLst>
      <p:ext uri="{BB962C8B-B14F-4D97-AF65-F5344CB8AC3E}">
        <p14:creationId xmlns:p14="http://schemas.microsoft.com/office/powerpoint/2010/main" val="16557734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Importance of Gaining Blue Team </a:t>
            </a:r>
            <a:r>
              <a:rPr lang="en-US" dirty="0" err="1" smtClean="0"/>
              <a:t>Skillz</a:t>
            </a:r>
            <a:r>
              <a:rPr lang="en-US" dirty="0" smtClean="0"/>
              <a:t> Before Joining the Red Team</a:t>
            </a:r>
            <a:endParaRPr lang="en-US" dirty="0"/>
          </a:p>
        </p:txBody>
      </p:sp>
      <p:sp>
        <p:nvSpPr>
          <p:cNvPr id="3" name="Content Placeholder 2"/>
          <p:cNvSpPr>
            <a:spLocks noGrp="1"/>
          </p:cNvSpPr>
          <p:nvPr>
            <p:ph sz="half" idx="1"/>
          </p:nvPr>
        </p:nvSpPr>
        <p:spPr>
          <a:xfrm>
            <a:off x="457200" y="2371745"/>
            <a:ext cx="4038600" cy="3754418"/>
          </a:xfrm>
        </p:spPr>
        <p:txBody>
          <a:bodyPr>
            <a:normAutofit fontScale="92500" lnSpcReduction="10000"/>
          </a:bodyPr>
          <a:lstStyle/>
          <a:p>
            <a:r>
              <a:rPr lang="en-US" dirty="0" smtClean="0"/>
              <a:t>Understand common platforms and services before trying to break them</a:t>
            </a:r>
          </a:p>
          <a:p>
            <a:r>
              <a:rPr lang="en-US" dirty="0" smtClean="0"/>
              <a:t>Efficiency is key</a:t>
            </a:r>
          </a:p>
          <a:p>
            <a:r>
              <a:rPr lang="en-US" dirty="0" smtClean="0"/>
              <a:t>Know how to adapt to your test environment</a:t>
            </a:r>
          </a:p>
          <a:p>
            <a:r>
              <a:rPr lang="en-US" dirty="0" smtClean="0"/>
              <a:t>Meaningful communication</a:t>
            </a:r>
          </a:p>
          <a:p>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2560638"/>
            <a:ext cx="4038600" cy="2692400"/>
          </a:xfrm>
        </p:spPr>
      </p:pic>
      <p:sp>
        <p:nvSpPr>
          <p:cNvPr id="6" name="TextBox 5"/>
          <p:cNvSpPr txBox="1"/>
          <p:nvPr/>
        </p:nvSpPr>
        <p:spPr>
          <a:xfrm>
            <a:off x="457200" y="1417638"/>
            <a:ext cx="8229600" cy="954107"/>
          </a:xfrm>
          <a:prstGeom prst="rect">
            <a:avLst/>
          </a:prstGeom>
          <a:noFill/>
        </p:spPr>
        <p:txBody>
          <a:bodyPr wrap="square" rtlCol="0">
            <a:spAutoFit/>
          </a:bodyPr>
          <a:lstStyle/>
          <a:p>
            <a:r>
              <a:rPr lang="en-US" sz="2800" dirty="0"/>
              <a:t>Everyone here has some interest in </a:t>
            </a:r>
            <a:r>
              <a:rPr lang="en-US" sz="2800" dirty="0" smtClean="0"/>
              <a:t>Security.</a:t>
            </a:r>
            <a:br>
              <a:rPr lang="en-US" sz="2800" dirty="0" smtClean="0"/>
            </a:br>
            <a:r>
              <a:rPr lang="en-US" sz="2800" dirty="0" smtClean="0"/>
              <a:t>It is </a:t>
            </a:r>
            <a:r>
              <a:rPr lang="en-US" sz="2800" dirty="0"/>
              <a:t>a Security </a:t>
            </a:r>
            <a:r>
              <a:rPr lang="en-US" sz="2800" dirty="0" smtClean="0"/>
              <a:t>Conference</a:t>
            </a:r>
            <a:r>
              <a:rPr lang="en-US" sz="2800" dirty="0"/>
              <a:t>.</a:t>
            </a:r>
          </a:p>
        </p:txBody>
      </p:sp>
    </p:spTree>
    <p:extLst>
      <p:ext uri="{BB962C8B-B14F-4D97-AF65-F5344CB8AC3E}">
        <p14:creationId xmlns:p14="http://schemas.microsoft.com/office/powerpoint/2010/main" val="2070465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Blue Team Tools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7643" y="2776258"/>
            <a:ext cx="1366137" cy="58743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0443" y="1364620"/>
            <a:ext cx="1221988" cy="122198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404" y="2474828"/>
            <a:ext cx="1754152" cy="1754152"/>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11236" y="4473198"/>
            <a:ext cx="1921528" cy="1301792"/>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55554" y="1608797"/>
            <a:ext cx="1579664" cy="426509"/>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08401" y="3831662"/>
            <a:ext cx="2445398" cy="803488"/>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95241" y="5038490"/>
            <a:ext cx="1188539" cy="648915"/>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2340" y="4085001"/>
            <a:ext cx="1749502" cy="1749502"/>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18716" y="2932433"/>
            <a:ext cx="1253715" cy="1253715"/>
          </a:xfrm>
          <a:prstGeom prst="rect">
            <a:avLst/>
          </a:prstGeom>
        </p:spPr>
      </p:pic>
      <p:pic>
        <p:nvPicPr>
          <p:cNvPr id="13" name="Picture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77348" y="1364620"/>
            <a:ext cx="1115122" cy="1115122"/>
          </a:xfrm>
          <a:prstGeom prst="rect">
            <a:avLst/>
          </a:prstGeom>
        </p:spPr>
      </p:pic>
    </p:spTree>
    <p:extLst>
      <p:ext uri="{BB962C8B-B14F-4D97-AF65-F5344CB8AC3E}">
        <p14:creationId xmlns:p14="http://schemas.microsoft.com/office/powerpoint/2010/main" val="1081898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Utilize the Tools Available to You</a:t>
            </a:r>
            <a:endParaRPr lang="en-US" dirty="0"/>
          </a:p>
        </p:txBody>
      </p:sp>
      <p:sp>
        <p:nvSpPr>
          <p:cNvPr id="3" name="Content Placeholder 2"/>
          <p:cNvSpPr>
            <a:spLocks noGrp="1"/>
          </p:cNvSpPr>
          <p:nvPr>
            <p:ph idx="1"/>
          </p:nvPr>
        </p:nvSpPr>
        <p:spPr/>
        <p:txBody>
          <a:bodyPr>
            <a:normAutofit/>
          </a:bodyPr>
          <a:lstStyle/>
          <a:p>
            <a:r>
              <a:rPr lang="en-US" dirty="0" smtClean="0"/>
              <a:t>Don</a:t>
            </a:r>
            <a:r>
              <a:rPr lang="fr-FR" dirty="0" smtClean="0"/>
              <a:t>’</a:t>
            </a:r>
            <a:r>
              <a:rPr lang="en-US" dirty="0" smtClean="0"/>
              <a:t>t let those pesky hackers or security consultants have all the fun at your expense</a:t>
            </a:r>
          </a:p>
          <a:p>
            <a:r>
              <a:rPr lang="en-US" dirty="0" smtClean="0"/>
              <a:t>Find the low-hanging fruit</a:t>
            </a:r>
          </a:p>
          <a:p>
            <a:pPr lvl="1"/>
            <a:r>
              <a:rPr lang="en-US" dirty="0" smtClean="0"/>
              <a:t>Most (hopefully) do this with common vulnerability scanning tools such as those mentioned previously, but there’s still so much more we could do…</a:t>
            </a:r>
          </a:p>
          <a:p>
            <a:endParaRPr lang="en-US" dirty="0"/>
          </a:p>
        </p:txBody>
      </p:sp>
    </p:spTree>
    <p:extLst>
      <p:ext uri="{BB962C8B-B14F-4D97-AF65-F5344CB8AC3E}">
        <p14:creationId xmlns:p14="http://schemas.microsoft.com/office/powerpoint/2010/main" val="13297367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3439</TotalTime>
  <Words>1834</Words>
  <Application>Microsoft Macintosh PowerPoint</Application>
  <PresentationFormat>On-screen Show (4:3)</PresentationFormat>
  <Paragraphs>208</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The Front Range’s Largest AppSec Conference is BACK  February 18, 2016</vt:lpstr>
      <vt:lpstr>AppSec Blue Team Basics</vt:lpstr>
      <vt:lpstr>Plug Time</vt:lpstr>
      <vt:lpstr>Before We Begin…</vt:lpstr>
      <vt:lpstr>What Is the Blue Team?</vt:lpstr>
      <vt:lpstr>What Does the Blue Team Do?</vt:lpstr>
      <vt:lpstr>Importance of Gaining Blue Team Skillz Before Joining the Red Team</vt:lpstr>
      <vt:lpstr>Common Blue Team Tools</vt:lpstr>
      <vt:lpstr>Utilize the Tools Available to You</vt:lpstr>
      <vt:lpstr>Missing Pieces of the Blue Team Puzzle</vt:lpstr>
      <vt:lpstr>Profiling your Organization</vt:lpstr>
      <vt:lpstr>Demo: Recon-Ng</vt:lpstr>
      <vt:lpstr>PowerPoint Presentation</vt:lpstr>
      <vt:lpstr>Commands</vt:lpstr>
      <vt:lpstr>More Commands </vt:lpstr>
      <vt:lpstr>Even More Commands</vt:lpstr>
      <vt:lpstr>AppSec Resources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Calder</dc:creator>
  <cp:lastModifiedBy>Microsoft Office User</cp:lastModifiedBy>
  <cp:revision>55</cp:revision>
  <cp:lastPrinted>2016-02-18T06:04:41Z</cp:lastPrinted>
  <dcterms:created xsi:type="dcterms:W3CDTF">2013-10-03T18:23:08Z</dcterms:created>
  <dcterms:modified xsi:type="dcterms:W3CDTF">2016-02-22T17:33:36Z</dcterms:modified>
</cp:coreProperties>
</file>