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63" r:id="rId5"/>
    <p:sldId id="264" r:id="rId6"/>
    <p:sldId id="269" r:id="rId7"/>
    <p:sldId id="270" r:id="rId8"/>
    <p:sldId id="271" r:id="rId9"/>
    <p:sldId id="272" r:id="rId10"/>
    <p:sldId id="259" r:id="rId11"/>
    <p:sldId id="260" r:id="rId12"/>
    <p:sldId id="265" r:id="rId13"/>
    <p:sldId id="261" r:id="rId14"/>
    <p:sldId id="266" r:id="rId15"/>
    <p:sldId id="267" r:id="rId16"/>
    <p:sldId id="268" r:id="rId17"/>
    <p:sldId id="273" r:id="rId18"/>
    <p:sldId id="280" r:id="rId19"/>
    <p:sldId id="279" r:id="rId20"/>
    <p:sldId id="28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71" autoAdjust="0"/>
  </p:normalViewPr>
  <p:slideViewPr>
    <p:cSldViewPr>
      <p:cViewPr>
        <p:scale>
          <a:sx n="90" d="100"/>
          <a:sy n="90" d="100"/>
        </p:scale>
        <p:origin x="-27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Palatino Linotype" pitchFamily="18" charset="0"/>
              </a:defRPr>
            </a:pPr>
            <a:r>
              <a:rPr lang="en-US" dirty="0"/>
              <a:t>Adversary </a:t>
            </a:r>
            <a:r>
              <a:rPr lang="en-US" dirty="0" smtClean="0"/>
              <a:t> (Full Spectrum Red</a:t>
            </a:r>
            <a:r>
              <a:rPr lang="en-US" baseline="0" dirty="0" smtClean="0"/>
              <a:t> Team) </a:t>
            </a:r>
            <a:r>
              <a:rPr lang="en-US" dirty="0" smtClean="0"/>
              <a:t>Time </a:t>
            </a:r>
            <a:r>
              <a:rPr lang="en-US" dirty="0"/>
              <a:t>Expenditure</a:t>
            </a:r>
          </a:p>
        </c:rich>
      </c:tx>
      <c:layout/>
      <c:overlay val="0"/>
    </c:title>
    <c:autoTitleDeleted val="0"/>
    <c:plotArea>
      <c:layout/>
      <c:pieChart>
        <c:varyColors val="1"/>
        <c:ser>
          <c:idx val="0"/>
          <c:order val="0"/>
          <c:tx>
            <c:strRef>
              <c:f>Sheet3!$A$1</c:f>
              <c:strCache>
                <c:ptCount val="1"/>
                <c:pt idx="0">
                  <c:v>Adversary Time Expenditure</c:v>
                </c:pt>
              </c:strCache>
            </c:strRef>
          </c:tx>
          <c:dLbls>
            <c:txPr>
              <a:bodyPr/>
              <a:lstStyle/>
              <a:p>
                <a:pPr>
                  <a:defRPr sz="2400">
                    <a:latin typeface="Palatino Linotype" pitchFamily="18" charset="0"/>
                  </a:defRPr>
                </a:pPr>
                <a:endParaRPr lang="en-US"/>
              </a:p>
            </c:txPr>
            <c:showLegendKey val="0"/>
            <c:showVal val="1"/>
            <c:showCatName val="0"/>
            <c:showSerName val="0"/>
            <c:showPercent val="0"/>
            <c:showBubbleSize val="0"/>
            <c:showLeaderLines val="1"/>
          </c:dLbls>
          <c:cat>
            <c:strRef>
              <c:f>Sheet3!$A$2:$A$6</c:f>
              <c:strCache>
                <c:ptCount val="5"/>
                <c:pt idx="0">
                  <c:v>Intelligence and Logistics</c:v>
                </c:pt>
                <c:pt idx="1">
                  <c:v>Live System Discovery</c:v>
                </c:pt>
                <c:pt idx="2">
                  <c:v>Detailed Preparations</c:v>
                </c:pt>
                <c:pt idx="3">
                  <c:v>Testing and Practice</c:v>
                </c:pt>
                <c:pt idx="4">
                  <c:v>Attack Execution</c:v>
                </c:pt>
              </c:strCache>
            </c:strRef>
          </c:cat>
          <c:val>
            <c:numRef>
              <c:f>Sheet3!$B$2:$B$6</c:f>
              <c:numCache>
                <c:formatCode>0%</c:formatCode>
                <c:ptCount val="5"/>
                <c:pt idx="0">
                  <c:v>0.4</c:v>
                </c:pt>
                <c:pt idx="1">
                  <c:v>0.05</c:v>
                </c:pt>
                <c:pt idx="2">
                  <c:v>0.3</c:v>
                </c:pt>
                <c:pt idx="3">
                  <c:v>0.2</c:v>
                </c:pt>
                <c:pt idx="4">
                  <c:v>0.05</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5280508039943286"/>
          <c:y val="0.12597010370965273"/>
          <c:w val="0.33653663981657467"/>
          <c:h val="0.87402989629034722"/>
        </c:manualLayout>
      </c:layout>
      <c:overlay val="0"/>
      <c:txPr>
        <a:bodyPr/>
        <a:lstStyle/>
        <a:p>
          <a:pPr>
            <a:defRPr sz="2000">
              <a:latin typeface="Palatino Linotype" pitchFamily="18"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70D3-67F9-419B-8751-D84E49635637}" type="datetimeFigureOut">
              <a:rPr lang="en-US" smtClean="0"/>
              <a:t>11/9/2011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1552D-31C4-4FBC-AA2A-9479F9717B00}" type="slidenum">
              <a:rPr lang="en-US" smtClean="0"/>
              <a:t>‹#›</a:t>
            </a:fld>
            <a:endParaRPr lang="en-US" dirty="0"/>
          </a:p>
        </p:txBody>
      </p:sp>
    </p:spTree>
    <p:extLst>
      <p:ext uri="{BB962C8B-B14F-4D97-AF65-F5344CB8AC3E}">
        <p14:creationId xmlns:p14="http://schemas.microsoft.com/office/powerpoint/2010/main" val="51966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1552D-31C4-4FBC-AA2A-9479F9717B00}" type="slidenum">
              <a:rPr lang="en-US" smtClean="0"/>
              <a:t>15</a:t>
            </a:fld>
            <a:endParaRPr lang="en-US" dirty="0"/>
          </a:p>
        </p:txBody>
      </p:sp>
    </p:spTree>
    <p:extLst>
      <p:ext uri="{BB962C8B-B14F-4D97-AF65-F5344CB8AC3E}">
        <p14:creationId xmlns:p14="http://schemas.microsoft.com/office/powerpoint/2010/main" val="207523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96CA1F1B-7F82-4BF8-97C7-0FA00BEE889A}" type="slidenum">
              <a:rPr lang="en-US" smtClean="0"/>
              <a:t>‹#›</a:t>
            </a:fld>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lang="en-US" sz="900" kern="1200" dirty="0" smtClean="0">
                <a:solidFill>
                  <a:schemeClr val="bg1"/>
                </a:solidFill>
                <a:latin typeface="+mn-lt"/>
                <a:ea typeface="+mn-ea"/>
                <a:cs typeface="+mn-cs"/>
              </a:defRPr>
            </a:lvl1pPr>
          </a:lstStyle>
          <a:p>
            <a:r>
              <a:rPr lang="en-US" dirty="0" smtClean="0"/>
              <a:t>Red Teaming Approaches, Rationales,  Engagement Risks and Methodologies</a:t>
            </a:r>
            <a:endParaRPr lang="en-US" dirty="0"/>
          </a:p>
        </p:txBody>
      </p:sp>
      <p:sp>
        <p:nvSpPr>
          <p:cNvPr id="8" name="Date Placeholder 3"/>
          <p:cNvSpPr>
            <a:spLocks noGrp="1"/>
          </p:cNvSpPr>
          <p:nvPr>
            <p:ph type="dt" sz="half" idx="10"/>
          </p:nvPr>
        </p:nvSpPr>
        <p:spPr>
          <a:xfrm>
            <a:off x="457200" y="6356350"/>
            <a:ext cx="2209800" cy="365125"/>
          </a:xfrm>
        </p:spPr>
        <p:txBody>
          <a:bodyPr/>
          <a:lstStyle>
            <a:lvl1pPr>
              <a:defRPr/>
            </a:lvl1pPr>
          </a:lstStyle>
          <a:p>
            <a:r>
              <a:rPr lang="en-US" dirty="0" smtClean="0"/>
              <a:t>November 10th, 2011</a:t>
            </a:r>
            <a:endParaRPr lang="en-US" dirty="0"/>
          </a:p>
        </p:txBody>
      </p:sp>
    </p:spTree>
    <p:extLst>
      <p:ext uri="{BB962C8B-B14F-4D97-AF65-F5344CB8AC3E}">
        <p14:creationId xmlns:p14="http://schemas.microsoft.com/office/powerpoint/2010/main" val="91775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334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20787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251021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319168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November 10th, 2011</a:t>
            </a:r>
            <a:endParaRPr lang="en-US" dirty="0"/>
          </a:p>
        </p:txBody>
      </p:sp>
      <p:sp>
        <p:nvSpPr>
          <p:cNvPr id="6" name="Footer Placeholder 5"/>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7" name="Slide Number Placeholder 6"/>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204876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November 10th, 2011</a:t>
            </a:r>
            <a:endParaRPr lang="en-US" dirty="0"/>
          </a:p>
        </p:txBody>
      </p:sp>
      <p:sp>
        <p:nvSpPr>
          <p:cNvPr id="8" name="Footer Placeholder 7"/>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9" name="Slide Number Placeholder 8"/>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71824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November 10th, 2011</a:t>
            </a:r>
            <a:endParaRPr lang="en-US" dirty="0"/>
          </a:p>
        </p:txBody>
      </p:sp>
      <p:sp>
        <p:nvSpPr>
          <p:cNvPr id="4" name="Footer Placeholder 3"/>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5" name="Slide Number Placeholder 4"/>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359748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November 10th, 2011</a:t>
            </a:r>
            <a:endParaRPr lang="en-US" dirty="0"/>
          </a:p>
        </p:txBody>
      </p:sp>
      <p:sp>
        <p:nvSpPr>
          <p:cNvPr id="3" name="Footer Placeholder 2"/>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4" name="Slide Number Placeholder 3"/>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362149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November 10th, 2011</a:t>
            </a:r>
            <a:endParaRPr lang="en-US" dirty="0"/>
          </a:p>
        </p:txBody>
      </p:sp>
      <p:sp>
        <p:nvSpPr>
          <p:cNvPr id="6" name="Footer Placeholder 5"/>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7" name="Slide Number Placeholder 6"/>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253775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November 10th, 2011</a:t>
            </a:r>
            <a:endParaRPr lang="en-US" dirty="0"/>
          </a:p>
        </p:txBody>
      </p:sp>
      <p:sp>
        <p:nvSpPr>
          <p:cNvPr id="6" name="Footer Placeholder 5"/>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7" name="Slide Number Placeholder 6"/>
          <p:cNvSpPr>
            <a:spLocks noGrp="1"/>
          </p:cNvSpPr>
          <p:nvPr>
            <p:ph type="sldNum" sz="quarter" idx="12"/>
          </p:nvPr>
        </p:nvSpPr>
        <p:spPr/>
        <p:txBody>
          <a:bodyPr/>
          <a:lstStyle/>
          <a:p>
            <a:fld id="{96CA1F1B-7F82-4BF8-97C7-0FA00BEE889A}" type="slidenum">
              <a:rPr lang="en-US" smtClean="0"/>
              <a:t>‹#›</a:t>
            </a:fld>
            <a:endParaRPr lang="en-US" dirty="0"/>
          </a:p>
        </p:txBody>
      </p:sp>
    </p:spTree>
    <p:extLst>
      <p:ext uri="{BB962C8B-B14F-4D97-AF65-F5344CB8AC3E}">
        <p14:creationId xmlns:p14="http://schemas.microsoft.com/office/powerpoint/2010/main" val="9230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248400"/>
            <a:ext cx="91440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209800" cy="365125"/>
          </a:xfrm>
          <a:prstGeom prst="rect">
            <a:avLst/>
          </a:prstGeom>
        </p:spPr>
        <p:txBody>
          <a:bodyPr vert="horz" lIns="91440" tIns="45720" rIns="91440" bIns="45720" rtlCol="0" anchor="ctr"/>
          <a:lstStyle>
            <a:lvl1pPr algn="l">
              <a:defRPr sz="900">
                <a:solidFill>
                  <a:schemeClr val="bg1"/>
                </a:solidFill>
              </a:defRPr>
            </a:lvl1pPr>
          </a:lstStyle>
          <a:p>
            <a:r>
              <a:rPr lang="en-US" dirty="0" smtClean="0"/>
              <a:t>November 10th, 2011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lang="en-US" sz="900" kern="1200" dirty="0" smtClean="0">
                <a:solidFill>
                  <a:schemeClr val="bg1"/>
                </a:solidFill>
                <a:latin typeface="+mn-lt"/>
                <a:ea typeface="+mn-ea"/>
                <a:cs typeface="+mn-cs"/>
              </a:defRPr>
            </a:lvl1p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4"/>
          </p:nvPr>
        </p:nvSpPr>
        <p:spPr>
          <a:xfrm>
            <a:off x="8305800" y="6356350"/>
            <a:ext cx="381000" cy="365125"/>
          </a:xfrm>
          <a:prstGeom prst="rect">
            <a:avLst/>
          </a:prstGeom>
        </p:spPr>
        <p:txBody>
          <a:bodyPr vert="horz" lIns="91440" tIns="45720" rIns="91440" bIns="45720" rtlCol="0" anchor="ctr"/>
          <a:lstStyle>
            <a:lvl1pPr marL="0" algn="r" defTabSz="914400" rtl="0" eaLnBrk="1" latinLnBrk="0" hangingPunct="1">
              <a:defRPr lang="en-US" sz="900" kern="1200" smtClean="0">
                <a:solidFill>
                  <a:schemeClr val="bg1"/>
                </a:solidFill>
                <a:latin typeface="+mn-lt"/>
                <a:ea typeface="+mn-ea"/>
                <a:cs typeface="+mn-cs"/>
              </a:defRPr>
            </a:lvl1pPr>
          </a:lstStyle>
          <a:p>
            <a:fld id="{96CA1F1B-7F82-4BF8-97C7-0FA00BEE889A}" type="slidenum">
              <a:rPr lang="en-US" smtClean="0"/>
              <a:pPr/>
              <a:t>‹#›</a:t>
            </a:fld>
            <a:endParaRPr lang="en-US" dirty="0"/>
          </a:p>
        </p:txBody>
      </p:sp>
      <p:sp>
        <p:nvSpPr>
          <p:cNvPr id="9" name="Footer Placeholder 4"/>
          <p:cNvSpPr txBox="1">
            <a:spLocks/>
          </p:cNvSpPr>
          <p:nvPr userDrawn="1"/>
        </p:nvSpPr>
        <p:spPr>
          <a:xfrm>
            <a:off x="6172200" y="6370637"/>
            <a:ext cx="20574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kern="1200" dirty="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t>d/b/a </a:t>
            </a:r>
            <a:r>
              <a:rPr lang="en-US" sz="900" dirty="0" smtClean="0"/>
              <a:t>Mark Yanalitis  </a:t>
            </a:r>
          </a:p>
          <a:p>
            <a:pPr algn="ctr"/>
            <a:r>
              <a:rPr lang="en-US" sz="900" dirty="0" smtClean="0"/>
              <a:t>CC  Some </a:t>
            </a:r>
            <a:r>
              <a:rPr lang="en-US" sz="900" dirty="0" smtClean="0"/>
              <a:t>Rights Reserved</a:t>
            </a:r>
            <a:endParaRPr lang="en-US" sz="900" dirty="0"/>
          </a:p>
        </p:txBody>
      </p:sp>
    </p:spTree>
    <p:extLst>
      <p:ext uri="{BB962C8B-B14F-4D97-AF65-F5344CB8AC3E}">
        <p14:creationId xmlns:p14="http://schemas.microsoft.com/office/powerpoint/2010/main" val="5414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b="1" kern="1200">
          <a:solidFill>
            <a:schemeClr val="tx1"/>
          </a:solidFill>
          <a:latin typeface="Palatino Linotyp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up.edu/WorkArea/linkit.aspx?LinkIdentifier=id&amp;ItemID=117901" TargetMode="External"/><Relationship Id="rId2" Type="http://schemas.openxmlformats.org/officeDocument/2006/relationships/hyperlink" Target="http://www.iup.edu/newsItem.aspx?id=118577&amp;blogid=6121"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iupathletics.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picompression.com/" TargetMode="External"/><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mediafire.com/?wdetfuoz3uub87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www.schneier.com/paper-attacktrees-ddj-ft.html" TargetMode="External"/><Relationship Id="rId3" Type="http://schemas.openxmlformats.org/officeDocument/2006/relationships/hyperlink" Target="http://idart.sandia.gov/methodology/index.html" TargetMode="External"/><Relationship Id="rId7" Type="http://schemas.openxmlformats.org/officeDocument/2006/relationships/hyperlink" Target="http://idart.sandia.gov/methodology/materials/Adversary_Modeling/SAND2007-5791.pdf" TargetMode="External"/><Relationship Id="rId12" Type="http://schemas.openxmlformats.org/officeDocument/2006/relationships/hyperlink" Target="http://www.mediafire.com/" TargetMode="External"/><Relationship Id="rId2" Type="http://schemas.openxmlformats.org/officeDocument/2006/relationships/hyperlink" Target="http://redteamjournal.com/" TargetMode="External"/><Relationship Id="rId1" Type="http://schemas.openxmlformats.org/officeDocument/2006/relationships/slideLayout" Target="../slideLayouts/slideLayout2.xml"/><Relationship Id="rId6" Type="http://schemas.openxmlformats.org/officeDocument/2006/relationships/hyperlink" Target="http://www.au.af.mil/au/awc/awcgate/dod/dsb-redteam.pdf" TargetMode="External"/><Relationship Id="rId11" Type="http://schemas.openxmlformats.org/officeDocument/2006/relationships/hyperlink" Target="http://www.mediafire.com/?wdetfuoz3uub87n" TargetMode="External"/><Relationship Id="rId5" Type="http://schemas.openxmlformats.org/officeDocument/2006/relationships/hyperlink" Target="http://www.csl.sri.com/users/bjwood/cyber_terrorist_model_v4a.pdf" TargetMode="External"/><Relationship Id="rId10" Type="http://schemas.openxmlformats.org/officeDocument/2006/relationships/hyperlink" Target="http://acm.device.mst.edu/security-files/2010-02-10-Red_Teaming.ppt" TargetMode="External"/><Relationship Id="rId4" Type="http://schemas.openxmlformats.org/officeDocument/2006/relationships/hyperlink" Target="http://www.pwc.com/en_US/us/industry/utilities/assets/cyber-attacks.pdf" TargetMode="External"/><Relationship Id="rId9" Type="http://schemas.openxmlformats.org/officeDocument/2006/relationships/hyperlink" Target="http://siis.cse.psu.edu/smartgri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Red Teaming Approaches, Rationales,  Engagement Risks and Methodologies</a:t>
            </a:r>
            <a:br>
              <a:rPr lang="en-US" dirty="0" smtClean="0"/>
            </a:br>
            <a:endParaRPr lang="en-US" dirty="0"/>
          </a:p>
        </p:txBody>
      </p:sp>
      <p:sp>
        <p:nvSpPr>
          <p:cNvPr id="3" name="Subtitle 2"/>
          <p:cNvSpPr>
            <a:spLocks noGrp="1"/>
          </p:cNvSpPr>
          <p:nvPr>
            <p:ph type="subTitle" idx="1"/>
          </p:nvPr>
        </p:nvSpPr>
        <p:spPr>
          <a:xfrm>
            <a:off x="1371600" y="4724400"/>
            <a:ext cx="6400800" cy="1257300"/>
          </a:xfrm>
        </p:spPr>
        <p:txBody>
          <a:bodyPr>
            <a:normAutofit fontScale="62500" lnSpcReduction="20000"/>
          </a:bodyPr>
          <a:lstStyle/>
          <a:p>
            <a:r>
              <a:rPr lang="en-US" dirty="0" smtClean="0">
                <a:effectLst/>
              </a:rPr>
              <a:t>Indiana University of Pennsylvania</a:t>
            </a:r>
            <a:br>
              <a:rPr lang="en-US" dirty="0" smtClean="0">
                <a:effectLst/>
              </a:rPr>
            </a:br>
            <a:r>
              <a:rPr lang="en-US" dirty="0" smtClean="0">
                <a:hlinkClick r:id="rId2"/>
              </a:rPr>
              <a:t> </a:t>
            </a:r>
            <a:r>
              <a:rPr lang="en-US" dirty="0">
                <a:hlinkClick r:id="rId2"/>
              </a:rPr>
              <a:t>Information Assurance </a:t>
            </a:r>
            <a:r>
              <a:rPr lang="en-US" dirty="0" smtClean="0">
                <a:hlinkClick r:id="rId2"/>
              </a:rPr>
              <a:t>Day 2011</a:t>
            </a:r>
            <a:endParaRPr lang="en-US" dirty="0"/>
          </a:p>
          <a:p>
            <a:r>
              <a:rPr lang="en-US" dirty="0">
                <a:hlinkClick r:id="rId3"/>
              </a:rPr>
              <a:t>Session 3</a:t>
            </a:r>
            <a:r>
              <a:rPr lang="en-US" dirty="0"/>
              <a:t>: 11-12 </a:t>
            </a:r>
            <a:r>
              <a:rPr lang="en-US" dirty="0" smtClean="0"/>
              <a:t>noon</a:t>
            </a:r>
            <a:endParaRPr lang="en-US" dirty="0"/>
          </a:p>
          <a:p>
            <a:r>
              <a:rPr lang="en-US" dirty="0"/>
              <a:t>IUP HUB Delaware Room</a:t>
            </a:r>
          </a:p>
          <a:p>
            <a:endParaRPr lang="en-US" dirty="0"/>
          </a:p>
        </p:txBody>
      </p:sp>
      <p:pic>
        <p:nvPicPr>
          <p:cNvPr id="6" name="graphics1"/>
          <p:cNvPicPr/>
          <p:nvPr/>
        </p:nvPicPr>
        <p:blipFill>
          <a:blip r:embed="rId4">
            <a:lum/>
            <a:alphaModFix/>
          </a:blip>
          <a:srcRect l="29568"/>
          <a:stretch>
            <a:fillRect/>
          </a:stretch>
        </p:blipFill>
        <p:spPr>
          <a:xfrm>
            <a:off x="20257" y="6248400"/>
            <a:ext cx="2799143" cy="609600"/>
          </a:xfrm>
          <a:prstGeom prst="rect">
            <a:avLst/>
          </a:prstGeom>
        </p:spPr>
      </p:pic>
      <p:pic>
        <p:nvPicPr>
          <p:cNvPr id="1026" name="Picture 2" descr="IUP Crimson Hawks Athletics">
            <a:hlinkClick r:id="rId5" tooltip="The official site for IUP Athletics scores, schedules, and mo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505200"/>
            <a:ext cx="97155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53042" y="4432756"/>
            <a:ext cx="393056" cy="215444"/>
          </a:xfrm>
          <a:prstGeom prst="rect">
            <a:avLst/>
          </a:prstGeom>
          <a:noFill/>
        </p:spPr>
        <p:txBody>
          <a:bodyPr wrap="none" rtlCol="0">
            <a:spAutoFit/>
          </a:bodyPr>
          <a:lstStyle/>
          <a:p>
            <a:r>
              <a:rPr lang="en-US" sz="800" dirty="0" smtClean="0">
                <a:latin typeface="Palatino Linotype" pitchFamily="18" charset="0"/>
              </a:rPr>
              <a:t>© </a:t>
            </a:r>
            <a:r>
              <a:rPr lang="en-US" sz="800" baseline="30000" dirty="0" smtClean="0">
                <a:latin typeface="Palatino Linotype" pitchFamily="18" charset="0"/>
              </a:rPr>
              <a:t>TM</a:t>
            </a:r>
            <a:endParaRPr lang="en-US" sz="800" baseline="30000" dirty="0">
              <a:latin typeface="Palatino Linotype" pitchFamily="18" charset="0"/>
            </a:endParaRPr>
          </a:p>
        </p:txBody>
      </p:sp>
    </p:spTree>
    <p:extLst>
      <p:ext uri="{BB962C8B-B14F-4D97-AF65-F5344CB8AC3E}">
        <p14:creationId xmlns:p14="http://schemas.microsoft.com/office/powerpoint/2010/main" val="1087447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 play the Adversary</a:t>
            </a:r>
            <a:endParaRPr lang="en-US" dirty="0"/>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pPr marL="0" indent="0" algn="ctr">
              <a:buNone/>
            </a:pPr>
            <a:r>
              <a:rPr lang="en-US" sz="4000" dirty="0" smtClean="0"/>
              <a:t>Lets explore the difference between a threat-based </a:t>
            </a:r>
            <a:r>
              <a:rPr lang="en-US" sz="4000" dirty="0"/>
              <a:t>adversary </a:t>
            </a:r>
            <a:r>
              <a:rPr lang="en-US" sz="4000" dirty="0" smtClean="0"/>
              <a:t>model </a:t>
            </a:r>
            <a:r>
              <a:rPr lang="en-US" sz="4000" dirty="0"/>
              <a:t>and capabilities-based adversary </a:t>
            </a:r>
            <a:r>
              <a:rPr lang="en-US" sz="4000" dirty="0" smtClean="0"/>
              <a:t>model.</a:t>
            </a:r>
            <a:endParaRPr lang="en-US" sz="4000" dirty="0"/>
          </a:p>
          <a:p>
            <a:pPr lvl="1"/>
            <a:endParaRPr lang="en-US" dirty="0" smtClean="0"/>
          </a:p>
          <a:p>
            <a:pPr marL="457200" lvl="1" indent="0">
              <a:buNone/>
            </a:pPr>
            <a:r>
              <a:rPr lang="en-US" u="sng" dirty="0" smtClean="0"/>
              <a:t>Threat</a:t>
            </a:r>
            <a:r>
              <a:rPr lang="en-US" dirty="0" smtClean="0"/>
              <a:t> </a:t>
            </a:r>
            <a:r>
              <a:rPr lang="en-US" dirty="0"/>
              <a:t>– </a:t>
            </a:r>
            <a:r>
              <a:rPr lang="en-US" dirty="0" smtClean="0"/>
              <a:t>A threat represents a known </a:t>
            </a:r>
            <a:r>
              <a:rPr lang="en-US" dirty="0"/>
              <a:t>quantity, </a:t>
            </a:r>
            <a:r>
              <a:rPr lang="en-US" dirty="0" smtClean="0"/>
              <a:t>a known </a:t>
            </a:r>
            <a:r>
              <a:rPr lang="en-US" dirty="0"/>
              <a:t>effect </a:t>
            </a:r>
            <a:r>
              <a:rPr lang="en-US" dirty="0" smtClean="0"/>
              <a:t>singular in </a:t>
            </a:r>
            <a:r>
              <a:rPr lang="en-US" dirty="0"/>
              <a:t>origin, </a:t>
            </a:r>
            <a:r>
              <a:rPr lang="en-US" dirty="0" smtClean="0"/>
              <a:t>essentially a </a:t>
            </a:r>
            <a:r>
              <a:rPr lang="en-US" dirty="0"/>
              <a:t>Pathogen-Antigen model. </a:t>
            </a:r>
            <a:r>
              <a:rPr lang="en-US" dirty="0" smtClean="0"/>
              <a:t>A threat is an </a:t>
            </a:r>
            <a:r>
              <a:rPr lang="en-US" dirty="0"/>
              <a:t>X-Y </a:t>
            </a:r>
            <a:r>
              <a:rPr lang="en-US" dirty="0" smtClean="0"/>
              <a:t>direct, </a:t>
            </a:r>
            <a:r>
              <a:rPr lang="en-US" dirty="0"/>
              <a:t>or inverse relationship</a:t>
            </a:r>
            <a:r>
              <a:rPr lang="en-US" dirty="0" smtClean="0"/>
              <a:t>.</a:t>
            </a:r>
          </a:p>
          <a:p>
            <a:pPr lvl="1"/>
            <a:endParaRPr lang="en-US" dirty="0"/>
          </a:p>
          <a:p>
            <a:pPr marL="457200" lvl="1" indent="0">
              <a:buNone/>
            </a:pPr>
            <a:r>
              <a:rPr lang="en-US" u="sng" dirty="0"/>
              <a:t>Capability</a:t>
            </a:r>
            <a:r>
              <a:rPr lang="en-US" dirty="0"/>
              <a:t> – Actors (or a </a:t>
            </a:r>
            <a:r>
              <a:rPr lang="en-US" dirty="0" smtClean="0"/>
              <a:t>confederation </a:t>
            </a:r>
            <a:r>
              <a:rPr lang="en-US" dirty="0"/>
              <a:t>of multiple actors) </a:t>
            </a:r>
            <a:r>
              <a:rPr lang="en-US" dirty="0" smtClean="0"/>
              <a:t>capable of achieving </a:t>
            </a:r>
            <a:r>
              <a:rPr lang="en-US" dirty="0"/>
              <a:t>a </a:t>
            </a:r>
            <a:r>
              <a:rPr lang="en-US" dirty="0" smtClean="0"/>
              <a:t>singular </a:t>
            </a:r>
            <a:r>
              <a:rPr lang="en-US" dirty="0"/>
              <a:t>goal either due to access to resources, or some form of institutional support. </a:t>
            </a:r>
            <a:r>
              <a:rPr lang="en-US" dirty="0" smtClean="0"/>
              <a:t>The force multiplier effects of capability-based actors behave like an </a:t>
            </a:r>
            <a:r>
              <a:rPr lang="en-US" dirty="0"/>
              <a:t>algebraic expression </a:t>
            </a:r>
            <a:r>
              <a:rPr lang="en-US" dirty="0" smtClean="0"/>
              <a:t>where leading factors </a:t>
            </a:r>
            <a:r>
              <a:rPr lang="en-US" dirty="0" smtClean="0"/>
              <a:t>have </a:t>
            </a:r>
            <a:r>
              <a:rPr lang="en-US" dirty="0"/>
              <a:t>orders of </a:t>
            </a:r>
            <a:r>
              <a:rPr lang="en-US" dirty="0" smtClean="0"/>
              <a:t>magnitude, possibly </a:t>
            </a:r>
            <a:r>
              <a:rPr lang="en-US" dirty="0" smtClean="0"/>
              <a:t>even having </a:t>
            </a:r>
            <a:r>
              <a:rPr lang="en-US" dirty="0" smtClean="0"/>
              <a:t>orders of operation.</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10</a:t>
            </a:fld>
            <a:endParaRPr lang="en-US" dirty="0"/>
          </a:p>
        </p:txBody>
      </p:sp>
    </p:spTree>
    <p:extLst>
      <p:ext uri="{BB962C8B-B14F-4D97-AF65-F5344CB8AC3E}">
        <p14:creationId xmlns:p14="http://schemas.microsoft.com/office/powerpoint/2010/main" val="3954396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1447800"/>
            <a:ext cx="4572000" cy="4191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2000" y="2822776"/>
            <a:ext cx="2095500" cy="19812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Adversarial Modeling </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11</a:t>
            </a:fld>
            <a:endParaRPr lang="en-US" dirty="0"/>
          </a:p>
        </p:txBody>
      </p:sp>
      <p:sp>
        <p:nvSpPr>
          <p:cNvPr id="8" name="Oval 7"/>
          <p:cNvSpPr/>
          <p:nvPr/>
        </p:nvSpPr>
        <p:spPr>
          <a:xfrm>
            <a:off x="4419600" y="1984576"/>
            <a:ext cx="3276600" cy="30480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21584" y="2746576"/>
            <a:ext cx="1752600" cy="1524000"/>
          </a:xfrm>
          <a:prstGeom prst="ellipse">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67500" y="3886200"/>
            <a:ext cx="1752600" cy="1524000"/>
          </a:xfrm>
          <a:prstGeom prst="ellipse">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648200" y="3279976"/>
            <a:ext cx="1591880" cy="1381728"/>
          </a:xfrm>
          <a:prstGeom prst="ellipse">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42319" y="2213176"/>
            <a:ext cx="1431161" cy="369332"/>
          </a:xfrm>
          <a:prstGeom prst="rect">
            <a:avLst/>
          </a:prstGeom>
          <a:noFill/>
        </p:spPr>
        <p:txBody>
          <a:bodyPr wrap="none" rtlCol="0">
            <a:spAutoFit/>
          </a:bodyPr>
          <a:lstStyle/>
          <a:p>
            <a:r>
              <a:rPr lang="en-US" dirty="0" smtClean="0">
                <a:latin typeface="Palatino Linotype" pitchFamily="18" charset="0"/>
              </a:rPr>
              <a:t>Red Team A</a:t>
            </a:r>
            <a:endParaRPr lang="en-US" dirty="0">
              <a:latin typeface="Palatino Linotype" pitchFamily="18" charset="0"/>
            </a:endParaRPr>
          </a:p>
        </p:txBody>
      </p:sp>
      <p:sp>
        <p:nvSpPr>
          <p:cNvPr id="16" name="TextBox 15"/>
          <p:cNvSpPr txBox="1"/>
          <p:nvPr/>
        </p:nvSpPr>
        <p:spPr>
          <a:xfrm>
            <a:off x="4953000" y="2975176"/>
            <a:ext cx="1431161" cy="369332"/>
          </a:xfrm>
          <a:prstGeom prst="rect">
            <a:avLst/>
          </a:prstGeom>
          <a:noFill/>
        </p:spPr>
        <p:txBody>
          <a:bodyPr wrap="none" rtlCol="0">
            <a:spAutoFit/>
          </a:bodyPr>
          <a:lstStyle/>
          <a:p>
            <a:r>
              <a:rPr lang="en-US" dirty="0" smtClean="0">
                <a:latin typeface="Palatino Linotype" pitchFamily="18" charset="0"/>
              </a:rPr>
              <a:t>Red Team B</a:t>
            </a:r>
            <a:endParaRPr lang="en-US" dirty="0">
              <a:latin typeface="Palatino Linotype" pitchFamily="18" charset="0"/>
            </a:endParaRPr>
          </a:p>
        </p:txBody>
      </p:sp>
      <p:sp>
        <p:nvSpPr>
          <p:cNvPr id="17" name="TextBox 16"/>
          <p:cNvSpPr txBox="1"/>
          <p:nvPr/>
        </p:nvSpPr>
        <p:spPr>
          <a:xfrm>
            <a:off x="4772368" y="3660976"/>
            <a:ext cx="1323632" cy="646331"/>
          </a:xfrm>
          <a:prstGeom prst="rect">
            <a:avLst/>
          </a:prstGeom>
          <a:noFill/>
        </p:spPr>
        <p:txBody>
          <a:bodyPr wrap="none" rtlCol="0">
            <a:spAutoFit/>
          </a:bodyPr>
          <a:lstStyle/>
          <a:p>
            <a:r>
              <a:rPr lang="en-US" dirty="0" smtClean="0">
                <a:latin typeface="Palatino Linotype" pitchFamily="18" charset="0"/>
              </a:rPr>
              <a:t>Adversary </a:t>
            </a:r>
          </a:p>
          <a:p>
            <a:pPr algn="ctr"/>
            <a:r>
              <a:rPr lang="en-US" dirty="0" smtClean="0">
                <a:latin typeface="Palatino Linotype" pitchFamily="18" charset="0"/>
              </a:rPr>
              <a:t>A</a:t>
            </a:r>
            <a:endParaRPr lang="en-US" dirty="0">
              <a:latin typeface="Palatino Linotype" pitchFamily="18" charset="0"/>
            </a:endParaRPr>
          </a:p>
        </p:txBody>
      </p:sp>
      <p:sp>
        <p:nvSpPr>
          <p:cNvPr id="18" name="TextBox 17"/>
          <p:cNvSpPr txBox="1"/>
          <p:nvPr/>
        </p:nvSpPr>
        <p:spPr>
          <a:xfrm>
            <a:off x="6172200" y="2786045"/>
            <a:ext cx="1265924" cy="646331"/>
          </a:xfrm>
          <a:prstGeom prst="rect">
            <a:avLst/>
          </a:prstGeom>
          <a:noFill/>
        </p:spPr>
        <p:txBody>
          <a:bodyPr wrap="none" rtlCol="0">
            <a:spAutoFit/>
          </a:bodyPr>
          <a:lstStyle/>
          <a:p>
            <a:r>
              <a:rPr lang="en-US" dirty="0" smtClean="0">
                <a:latin typeface="Palatino Linotype" pitchFamily="18" charset="0"/>
              </a:rPr>
              <a:t>Adversary</a:t>
            </a:r>
          </a:p>
          <a:p>
            <a:pPr algn="ctr"/>
            <a:r>
              <a:rPr lang="en-US" dirty="0" smtClean="0">
                <a:latin typeface="Palatino Linotype" pitchFamily="18" charset="0"/>
              </a:rPr>
              <a:t>B</a:t>
            </a:r>
            <a:endParaRPr lang="en-US" dirty="0">
              <a:latin typeface="Palatino Linotype" pitchFamily="18" charset="0"/>
            </a:endParaRPr>
          </a:p>
        </p:txBody>
      </p:sp>
      <p:sp>
        <p:nvSpPr>
          <p:cNvPr id="19" name="TextBox 18"/>
          <p:cNvSpPr txBox="1"/>
          <p:nvPr/>
        </p:nvSpPr>
        <p:spPr>
          <a:xfrm>
            <a:off x="7010400" y="4651576"/>
            <a:ext cx="1265924" cy="646331"/>
          </a:xfrm>
          <a:prstGeom prst="rect">
            <a:avLst/>
          </a:prstGeom>
          <a:noFill/>
        </p:spPr>
        <p:txBody>
          <a:bodyPr wrap="none" rtlCol="0">
            <a:spAutoFit/>
          </a:bodyPr>
          <a:lstStyle/>
          <a:p>
            <a:r>
              <a:rPr lang="en-US" dirty="0" smtClean="0">
                <a:latin typeface="Palatino Linotype" pitchFamily="18" charset="0"/>
              </a:rPr>
              <a:t>Adversary</a:t>
            </a:r>
          </a:p>
          <a:p>
            <a:pPr algn="ctr"/>
            <a:r>
              <a:rPr lang="en-US" b="1" dirty="0" smtClean="0">
                <a:latin typeface="Palatino Linotype" pitchFamily="18" charset="0"/>
              </a:rPr>
              <a:t>C</a:t>
            </a:r>
            <a:endParaRPr lang="en-US" b="1" dirty="0">
              <a:latin typeface="Palatino Linotype" pitchFamily="18" charset="0"/>
            </a:endParaRPr>
          </a:p>
        </p:txBody>
      </p:sp>
      <p:sp>
        <p:nvSpPr>
          <p:cNvPr id="20" name="TextBox 19"/>
          <p:cNvSpPr txBox="1"/>
          <p:nvPr/>
        </p:nvSpPr>
        <p:spPr>
          <a:xfrm>
            <a:off x="4114800" y="1447800"/>
            <a:ext cx="4572000" cy="369332"/>
          </a:xfrm>
          <a:prstGeom prst="rect">
            <a:avLst/>
          </a:prstGeom>
          <a:noFill/>
        </p:spPr>
        <p:txBody>
          <a:bodyPr wrap="square" rtlCol="0">
            <a:spAutoFit/>
          </a:bodyPr>
          <a:lstStyle/>
          <a:p>
            <a:pPr algn="ctr"/>
            <a:r>
              <a:rPr lang="en-US" dirty="0" smtClean="0">
                <a:latin typeface="Palatino Linotype" pitchFamily="18" charset="0"/>
              </a:rPr>
              <a:t>The Universe of Actors and Actions</a:t>
            </a:r>
            <a:endParaRPr lang="en-US" b="1" dirty="0">
              <a:latin typeface="Palatino Linotype" pitchFamily="18" charset="0"/>
            </a:endParaRPr>
          </a:p>
        </p:txBody>
      </p:sp>
      <p:sp>
        <p:nvSpPr>
          <p:cNvPr id="15" name="Content Placeholder 14"/>
          <p:cNvSpPr>
            <a:spLocks noGrp="1"/>
          </p:cNvSpPr>
          <p:nvPr>
            <p:ph idx="1"/>
          </p:nvPr>
        </p:nvSpPr>
        <p:spPr>
          <a:xfrm>
            <a:off x="457200" y="1371600"/>
            <a:ext cx="3352800" cy="4525963"/>
          </a:xfrm>
        </p:spPr>
        <p:txBody>
          <a:bodyPr>
            <a:normAutofit fontScale="85000" lnSpcReduction="20000"/>
          </a:bodyPr>
          <a:lstStyle/>
          <a:p>
            <a:pPr marL="0" indent="0">
              <a:buNone/>
            </a:pPr>
            <a:r>
              <a:rPr lang="en-US" dirty="0" smtClean="0"/>
              <a:t>In the full-spectrum Red Team context, the sponsor may need more than one type of red team to realistically model the capability.  In the commercial world, modeling capability-based actors is the exception, not the norm.  </a:t>
            </a:r>
            <a:endParaRPr lang="en-US" dirty="0"/>
          </a:p>
        </p:txBody>
      </p:sp>
      <p:sp>
        <p:nvSpPr>
          <p:cNvPr id="21" name="TextBox 20"/>
          <p:cNvSpPr txBox="1"/>
          <p:nvPr/>
        </p:nvSpPr>
        <p:spPr>
          <a:xfrm>
            <a:off x="5532306" y="5971401"/>
            <a:ext cx="3611694" cy="276999"/>
          </a:xfrm>
          <a:prstGeom prst="rect">
            <a:avLst/>
          </a:prstGeom>
          <a:noFill/>
        </p:spPr>
        <p:txBody>
          <a:bodyPr wrap="none" rtlCol="0">
            <a:spAutoFit/>
          </a:bodyPr>
          <a:lstStyle/>
          <a:p>
            <a:r>
              <a:rPr lang="en-US" sz="1200" dirty="0" smtClean="0">
                <a:latin typeface="Palatino Linotype" pitchFamily="18" charset="0"/>
              </a:rPr>
              <a:t>Source: Sandia National Laboratories IDART, 2011</a:t>
            </a:r>
            <a:endParaRPr lang="en-US" sz="1200" dirty="0">
              <a:latin typeface="Palatino Linotype" pitchFamily="18" charset="0"/>
            </a:endParaRPr>
          </a:p>
        </p:txBody>
      </p:sp>
    </p:spTree>
    <p:extLst>
      <p:ext uri="{BB962C8B-B14F-4D97-AF65-F5344CB8AC3E}">
        <p14:creationId xmlns:p14="http://schemas.microsoft.com/office/powerpoint/2010/main" val="121689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a:t>
            </a:r>
            <a:r>
              <a:rPr lang="en-US" dirty="0" smtClean="0"/>
              <a:t>Prototyping </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12</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254783" cy="42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68030" y="5971401"/>
            <a:ext cx="3075970" cy="276999"/>
          </a:xfrm>
          <a:prstGeom prst="rect">
            <a:avLst/>
          </a:prstGeom>
          <a:noFill/>
        </p:spPr>
        <p:txBody>
          <a:bodyPr wrap="none" rtlCol="0">
            <a:spAutoFit/>
          </a:bodyPr>
          <a:lstStyle/>
          <a:p>
            <a:r>
              <a:rPr lang="en-US" sz="1200" baseline="30000" dirty="0" smtClean="0">
                <a:latin typeface="Palatino Linotype" pitchFamily="18" charset="0"/>
              </a:rPr>
              <a:t>7</a:t>
            </a:r>
            <a:r>
              <a:rPr lang="en-US" sz="1200" dirty="0" smtClean="0">
                <a:latin typeface="Palatino Linotype" pitchFamily="18" charset="0"/>
              </a:rPr>
              <a:t> </a:t>
            </a:r>
            <a:r>
              <a:rPr lang="en-US" sz="1200" i="1" dirty="0" smtClean="0">
                <a:latin typeface="Palatino Linotype" pitchFamily="18" charset="0"/>
              </a:rPr>
              <a:t>Op. Cit.</a:t>
            </a:r>
            <a:r>
              <a:rPr lang="en-US" sz="1200" dirty="0" smtClean="0">
                <a:latin typeface="Palatino Linotype" pitchFamily="18" charset="0"/>
              </a:rPr>
              <a:t> </a:t>
            </a:r>
            <a:r>
              <a:rPr lang="en-US" sz="1200" dirty="0" err="1" smtClean="0">
                <a:latin typeface="Palatino Linotype" pitchFamily="18" charset="0"/>
              </a:rPr>
              <a:t>Schudel</a:t>
            </a:r>
            <a:r>
              <a:rPr lang="en-US" sz="1200" dirty="0" smtClean="0">
                <a:latin typeface="Palatino Linotype" pitchFamily="18" charset="0"/>
              </a:rPr>
              <a:t>, G. and Wood, B</a:t>
            </a:r>
            <a:r>
              <a:rPr lang="en-US" sz="1200" dirty="0" smtClean="0">
                <a:latin typeface="Palatino Linotype" pitchFamily="18" charset="0"/>
              </a:rPr>
              <a:t>. : 2000 </a:t>
            </a:r>
            <a:endParaRPr lang="en-US" sz="1200" dirty="0">
              <a:latin typeface="Palatino Linotype" pitchFamily="18" charset="0"/>
            </a:endParaRPr>
          </a:p>
        </p:txBody>
      </p:sp>
      <p:sp>
        <p:nvSpPr>
          <p:cNvPr id="3" name="TextBox 2"/>
          <p:cNvSpPr txBox="1"/>
          <p:nvPr/>
        </p:nvSpPr>
        <p:spPr>
          <a:xfrm>
            <a:off x="2176790" y="3581400"/>
            <a:ext cx="261610" cy="276999"/>
          </a:xfrm>
          <a:prstGeom prst="rect">
            <a:avLst/>
          </a:prstGeom>
          <a:noFill/>
        </p:spPr>
        <p:txBody>
          <a:bodyPr wrap="none" rtlCol="0">
            <a:spAutoFit/>
          </a:bodyPr>
          <a:lstStyle/>
          <a:p>
            <a:r>
              <a:rPr lang="en-US" sz="1200" dirty="0" smtClean="0">
                <a:latin typeface="Palatino Linotype"/>
              </a:rPr>
              <a:t>‥</a:t>
            </a:r>
            <a:endParaRPr lang="en-US" sz="1200" dirty="0"/>
          </a:p>
        </p:txBody>
      </p:sp>
    </p:spTree>
    <p:extLst>
      <p:ext uri="{BB962C8B-B14F-4D97-AF65-F5344CB8AC3E}">
        <p14:creationId xmlns:p14="http://schemas.microsoft.com/office/powerpoint/2010/main" val="3875940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Profiling</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13</a:t>
            </a:fld>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67600" cy="430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781800" y="5971401"/>
            <a:ext cx="2362200" cy="276999"/>
          </a:xfrm>
          <a:prstGeom prst="rect">
            <a:avLst/>
          </a:prstGeom>
          <a:noFill/>
        </p:spPr>
        <p:txBody>
          <a:bodyPr wrap="square" rtlCol="0">
            <a:spAutoFit/>
          </a:bodyPr>
          <a:lstStyle/>
          <a:p>
            <a:r>
              <a:rPr lang="en-US" sz="1200" baseline="30000" dirty="0" smtClean="0">
                <a:latin typeface="Palatino Linotype" pitchFamily="18" charset="0"/>
              </a:rPr>
              <a:t>8</a:t>
            </a:r>
            <a:r>
              <a:rPr lang="en-US" sz="1200" dirty="0" smtClean="0">
                <a:latin typeface="Palatino Linotype" pitchFamily="18" charset="0"/>
              </a:rPr>
              <a:t>  Duggan</a:t>
            </a:r>
            <a:r>
              <a:rPr lang="en-US" sz="1200" dirty="0">
                <a:latin typeface="Palatino Linotype" pitchFamily="18" charset="0"/>
              </a:rPr>
              <a:t>, </a:t>
            </a:r>
            <a:r>
              <a:rPr lang="en-US" sz="1200" i="1" dirty="0" smtClean="0">
                <a:latin typeface="Palatino Linotype" pitchFamily="18" charset="0"/>
              </a:rPr>
              <a:t>et. al.</a:t>
            </a:r>
            <a:r>
              <a:rPr lang="en-US" sz="1200" dirty="0" smtClean="0">
                <a:latin typeface="Palatino Linotype" pitchFamily="18" charset="0"/>
              </a:rPr>
              <a:t> SANDIA</a:t>
            </a:r>
            <a:r>
              <a:rPr lang="en-US" sz="1200" dirty="0" smtClean="0">
                <a:latin typeface="Palatino Linotype" pitchFamily="18" charset="0"/>
              </a:rPr>
              <a:t>, 2007</a:t>
            </a:r>
            <a:endParaRPr lang="en-US" sz="1200" dirty="0">
              <a:latin typeface="Palatino Linotype" pitchFamily="18" charset="0"/>
            </a:endParaRPr>
          </a:p>
        </p:txBody>
      </p:sp>
    </p:spTree>
    <p:extLst>
      <p:ext uri="{BB962C8B-B14F-4D97-AF65-F5344CB8AC3E}">
        <p14:creationId xmlns:p14="http://schemas.microsoft.com/office/powerpoint/2010/main" val="203508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Trees</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14</a:t>
            </a:fld>
            <a:endParaRPr lang="en-US" dirty="0"/>
          </a:p>
        </p:txBody>
      </p:sp>
      <p:pic>
        <p:nvPicPr>
          <p:cNvPr id="8" name="Content Placeholder 7"/>
          <p:cNvPicPr>
            <a:picLocks noGrp="1"/>
          </p:cNvPicPr>
          <p:nvPr>
            <p:ph idx="1"/>
          </p:nvPr>
        </p:nvPicPr>
        <p:blipFill>
          <a:blip r:embed="rId2">
            <a:lum/>
            <a:alphaModFix/>
          </a:blip>
          <a:srcRect/>
          <a:stretch>
            <a:fillRect/>
          </a:stretch>
        </p:blipFill>
        <p:spPr>
          <a:xfrm>
            <a:off x="1066800" y="1341437"/>
            <a:ext cx="6732464" cy="4525963"/>
          </a:xfrm>
          <a:prstGeom prst="rect">
            <a:avLst/>
          </a:prstGeom>
          <a:noFill/>
          <a:ln>
            <a:noFill/>
          </a:ln>
        </p:spPr>
      </p:pic>
      <p:sp>
        <p:nvSpPr>
          <p:cNvPr id="10" name="TextBox 9"/>
          <p:cNvSpPr txBox="1"/>
          <p:nvPr/>
        </p:nvSpPr>
        <p:spPr>
          <a:xfrm>
            <a:off x="4191000" y="5971401"/>
            <a:ext cx="4939622" cy="276999"/>
          </a:xfrm>
          <a:prstGeom prst="rect">
            <a:avLst/>
          </a:prstGeom>
          <a:noFill/>
        </p:spPr>
        <p:txBody>
          <a:bodyPr wrap="none" rtlCol="0">
            <a:spAutoFit/>
          </a:bodyPr>
          <a:lstStyle/>
          <a:p>
            <a:r>
              <a:rPr lang="en-US" sz="1200" baseline="30000" dirty="0" smtClean="0">
                <a:latin typeface="Palatino Linotype" pitchFamily="18" charset="0"/>
              </a:rPr>
              <a:t>9</a:t>
            </a:r>
            <a:r>
              <a:rPr lang="en-US" sz="1200" dirty="0" smtClean="0">
                <a:latin typeface="Palatino Linotype" pitchFamily="18" charset="0"/>
              </a:rPr>
              <a:t> </a:t>
            </a:r>
            <a:r>
              <a:rPr lang="en-US" sz="1200" dirty="0" err="1" smtClean="0">
                <a:latin typeface="Palatino Linotype" pitchFamily="18" charset="0"/>
              </a:rPr>
              <a:t>Schneier</a:t>
            </a:r>
            <a:r>
              <a:rPr lang="en-US" sz="1200" dirty="0" smtClean="0">
                <a:latin typeface="Palatino Linotype" pitchFamily="18" charset="0"/>
              </a:rPr>
              <a:t>, Bruce. </a:t>
            </a:r>
            <a:r>
              <a:rPr lang="en-US" sz="1200" i="1" dirty="0" smtClean="0">
                <a:latin typeface="Palatino Linotype" pitchFamily="18" charset="0"/>
              </a:rPr>
              <a:t>Modeling Security Threats </a:t>
            </a:r>
            <a:r>
              <a:rPr lang="en-US" sz="1200" dirty="0" smtClean="0">
                <a:latin typeface="Palatino Linotype" pitchFamily="18" charset="0"/>
              </a:rPr>
              <a:t>(Dr. Dobb’s Journal: 1999)</a:t>
            </a:r>
            <a:endParaRPr lang="en-US" sz="1200" dirty="0">
              <a:latin typeface="Palatino Linotype" pitchFamily="18" charset="0"/>
            </a:endParaRPr>
          </a:p>
        </p:txBody>
      </p:sp>
    </p:spTree>
    <p:extLst>
      <p:ext uri="{BB962C8B-B14F-4D97-AF65-F5344CB8AC3E}">
        <p14:creationId xmlns:p14="http://schemas.microsoft.com/office/powerpoint/2010/main" val="426061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Grid Attack </a:t>
            </a:r>
            <a:r>
              <a:rPr lang="en-US" dirty="0" smtClean="0"/>
              <a:t>Diagram</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15</a:t>
            </a:fld>
            <a:endParaRPr lang="en-US" dirty="0"/>
          </a:p>
        </p:txBody>
      </p:sp>
      <p:pic>
        <p:nvPicPr>
          <p:cNvPr id="7" name="Content Placeholder 6"/>
          <p:cNvPicPr>
            <a:picLocks noGrp="1"/>
          </p:cNvPicPr>
          <p:nvPr>
            <p:ph idx="1"/>
          </p:nvPr>
        </p:nvPicPr>
        <p:blipFill>
          <a:blip r:embed="rId3">
            <a:lum/>
            <a:alphaModFix/>
          </a:blip>
          <a:srcRect/>
          <a:stretch>
            <a:fillRect/>
          </a:stretch>
        </p:blipFill>
        <p:spPr>
          <a:xfrm>
            <a:off x="914400" y="1334338"/>
            <a:ext cx="7162800" cy="4114800"/>
          </a:xfrm>
          <a:prstGeom prst="rect">
            <a:avLst/>
          </a:prstGeom>
          <a:noFill/>
          <a:ln>
            <a:noFill/>
          </a:ln>
        </p:spPr>
      </p:pic>
      <p:sp>
        <p:nvSpPr>
          <p:cNvPr id="9" name="TextBox 8"/>
          <p:cNvSpPr txBox="1"/>
          <p:nvPr/>
        </p:nvSpPr>
        <p:spPr>
          <a:xfrm>
            <a:off x="3056308" y="5971401"/>
            <a:ext cx="6148030" cy="276999"/>
          </a:xfrm>
          <a:prstGeom prst="rect">
            <a:avLst/>
          </a:prstGeom>
          <a:noFill/>
        </p:spPr>
        <p:txBody>
          <a:bodyPr wrap="none" rtlCol="0">
            <a:spAutoFit/>
          </a:bodyPr>
          <a:lstStyle/>
          <a:p>
            <a:r>
              <a:rPr lang="en-US" sz="1200" baseline="30000" dirty="0" smtClean="0">
                <a:latin typeface="Palatino Linotype" pitchFamily="18" charset="0"/>
              </a:rPr>
              <a:t>10</a:t>
            </a:r>
            <a:r>
              <a:rPr lang="en-US" sz="1200" dirty="0" smtClean="0">
                <a:latin typeface="Palatino Linotype" pitchFamily="18" charset="0"/>
              </a:rPr>
              <a:t> </a:t>
            </a:r>
            <a:r>
              <a:rPr lang="en-US" sz="1200" dirty="0" smtClean="0">
                <a:latin typeface="Palatino Linotype" pitchFamily="18" charset="0"/>
              </a:rPr>
              <a:t>Penn State University SIIS </a:t>
            </a:r>
            <a:r>
              <a:rPr lang="en-US" sz="1200" dirty="0" smtClean="0">
                <a:latin typeface="Palatino Linotype" pitchFamily="18" charset="0"/>
              </a:rPr>
              <a:t>Laboratory. (Network </a:t>
            </a:r>
            <a:r>
              <a:rPr lang="en-US" sz="1200" dirty="0" smtClean="0">
                <a:latin typeface="Palatino Linotype" pitchFamily="18" charset="0"/>
              </a:rPr>
              <a:t>and Security </a:t>
            </a:r>
            <a:r>
              <a:rPr lang="en-US" sz="1200" dirty="0" smtClean="0">
                <a:latin typeface="Palatino Linotype" pitchFamily="18" charset="0"/>
              </a:rPr>
              <a:t>Research Center</a:t>
            </a:r>
            <a:r>
              <a:rPr lang="en-US" sz="1200" dirty="0" smtClean="0">
                <a:latin typeface="Palatino Linotype" pitchFamily="18" charset="0"/>
              </a:rPr>
              <a:t>: 2010</a:t>
            </a:r>
            <a:r>
              <a:rPr lang="en-US" sz="1200" dirty="0" smtClean="0">
                <a:latin typeface="Palatino Linotype" pitchFamily="18" charset="0"/>
              </a:rPr>
              <a:t>) </a:t>
            </a:r>
            <a:endParaRPr lang="en-US" sz="1200" dirty="0">
              <a:latin typeface="Palatino Linotype" pitchFamily="18" charset="0"/>
            </a:endParaRPr>
          </a:p>
        </p:txBody>
      </p:sp>
      <p:grpSp>
        <p:nvGrpSpPr>
          <p:cNvPr id="41" name="Group 40"/>
          <p:cNvGrpSpPr/>
          <p:nvPr/>
        </p:nvGrpSpPr>
        <p:grpSpPr>
          <a:xfrm>
            <a:off x="77541" y="1295400"/>
            <a:ext cx="3067931" cy="2214977"/>
            <a:chOff x="77541" y="1295400"/>
            <a:chExt cx="3067931" cy="2214977"/>
          </a:xfrm>
        </p:grpSpPr>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9823" y="3200400"/>
              <a:ext cx="309977" cy="30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1" y="2057400"/>
              <a:ext cx="678179"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835" y="1462087"/>
              <a:ext cx="557769"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flipH="1">
              <a:off x="1143001" y="1828800"/>
              <a:ext cx="157576"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2438400"/>
              <a:ext cx="1524000" cy="762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21789" y="2514600"/>
              <a:ext cx="262321" cy="76200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295400"/>
              <a:ext cx="838200" cy="44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Connector 29"/>
            <p:cNvCxnSpPr/>
            <p:nvPr/>
          </p:nvCxnSpPr>
          <p:spPr>
            <a:xfrm>
              <a:off x="759395" y="1981200"/>
              <a:ext cx="231205"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3389" y="1534180"/>
              <a:ext cx="919611" cy="523220"/>
            </a:xfrm>
            <a:prstGeom prst="rect">
              <a:avLst/>
            </a:prstGeom>
            <a:noFill/>
          </p:spPr>
          <p:txBody>
            <a:bodyPr wrap="none" rtlCol="0">
              <a:spAutoFit/>
            </a:bodyPr>
            <a:lstStyle/>
            <a:p>
              <a:r>
                <a:rPr lang="en-US" sz="1400" dirty="0" smtClean="0"/>
                <a:t>Corporate</a:t>
              </a:r>
            </a:p>
            <a:p>
              <a:r>
                <a:rPr lang="en-US" sz="1400" dirty="0" smtClean="0"/>
                <a:t>Network</a:t>
              </a:r>
              <a:endParaRPr lang="en-US" sz="1400" dirty="0"/>
            </a:p>
          </p:txBody>
        </p:sp>
        <p:sp>
          <p:nvSpPr>
            <p:cNvPr id="34" name="TextBox 33"/>
            <p:cNvSpPr txBox="1"/>
            <p:nvPr/>
          </p:nvSpPr>
          <p:spPr>
            <a:xfrm>
              <a:off x="1905000" y="1673423"/>
              <a:ext cx="1090620" cy="307777"/>
            </a:xfrm>
            <a:prstGeom prst="rect">
              <a:avLst/>
            </a:prstGeom>
            <a:noFill/>
          </p:spPr>
          <p:txBody>
            <a:bodyPr wrap="none" rtlCol="0">
              <a:spAutoFit/>
            </a:bodyPr>
            <a:lstStyle/>
            <a:p>
              <a:r>
                <a:rPr lang="en-US" sz="1400" dirty="0" smtClean="0"/>
                <a:t>The Internet</a:t>
              </a:r>
              <a:endParaRPr lang="en-US" sz="1400" dirty="0"/>
            </a:p>
          </p:txBody>
        </p:sp>
        <p:sp>
          <p:nvSpPr>
            <p:cNvPr id="45" name="TextBox 44"/>
            <p:cNvSpPr txBox="1"/>
            <p:nvPr/>
          </p:nvSpPr>
          <p:spPr>
            <a:xfrm>
              <a:off x="1704372" y="2252990"/>
              <a:ext cx="1441100" cy="523220"/>
            </a:xfrm>
            <a:prstGeom prst="rect">
              <a:avLst/>
            </a:prstGeom>
            <a:noFill/>
          </p:spPr>
          <p:txBody>
            <a:bodyPr wrap="none" rtlCol="0">
              <a:spAutoFit/>
            </a:bodyPr>
            <a:lstStyle/>
            <a:p>
              <a:r>
                <a:rPr lang="en-US" sz="1400" dirty="0" smtClean="0"/>
                <a:t>DDR PSTN DID</a:t>
              </a:r>
            </a:p>
            <a:p>
              <a:r>
                <a:rPr lang="en-US" sz="1400" dirty="0" smtClean="0"/>
                <a:t>1-(724)-got-</a:t>
              </a:r>
              <a:r>
                <a:rPr lang="en-US" sz="1400" dirty="0" err="1" smtClean="0"/>
                <a:t>powr</a:t>
              </a:r>
              <a:endParaRPr lang="en-US" sz="1400" dirty="0"/>
            </a:p>
          </p:txBody>
        </p:sp>
        <p:sp>
          <p:nvSpPr>
            <p:cNvPr id="46" name="TextBox 45"/>
            <p:cNvSpPr txBox="1"/>
            <p:nvPr/>
          </p:nvSpPr>
          <p:spPr>
            <a:xfrm>
              <a:off x="77541" y="2677180"/>
              <a:ext cx="1363707" cy="523220"/>
            </a:xfrm>
            <a:prstGeom prst="rect">
              <a:avLst/>
            </a:prstGeom>
            <a:noFill/>
          </p:spPr>
          <p:txBody>
            <a:bodyPr wrap="none" rtlCol="0">
              <a:spAutoFit/>
            </a:bodyPr>
            <a:lstStyle/>
            <a:p>
              <a:r>
                <a:rPr lang="en-US" sz="1400" dirty="0" smtClean="0"/>
                <a:t>128K CSU/DSU</a:t>
              </a:r>
            </a:p>
            <a:p>
              <a:r>
                <a:rPr lang="en-US" sz="1400" dirty="0" smtClean="0"/>
                <a:t>Link over carrier</a:t>
              </a:r>
              <a:endParaRPr lang="en-US" sz="1400" dirty="0"/>
            </a:p>
          </p:txBody>
        </p:sp>
      </p:grpSp>
    </p:spTree>
    <p:extLst>
      <p:ext uri="{BB962C8B-B14F-4D97-AF65-F5344CB8AC3E}">
        <p14:creationId xmlns:p14="http://schemas.microsoft.com/office/powerpoint/2010/main" val="9203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10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Grid Attack Tree</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16</a:t>
            </a:fld>
            <a:endParaRPr lang="en-US" dirty="0"/>
          </a:p>
        </p:txBody>
      </p:sp>
      <p:pic>
        <p:nvPicPr>
          <p:cNvPr id="7" name="Content Placeholder 6"/>
          <p:cNvPicPr>
            <a:picLocks noGrp="1"/>
          </p:cNvPicPr>
          <p:nvPr>
            <p:ph idx="1"/>
          </p:nvPr>
        </p:nvPicPr>
        <p:blipFill>
          <a:blip r:embed="rId2">
            <a:lum/>
            <a:alphaModFix/>
          </a:blip>
          <a:srcRect/>
          <a:stretch>
            <a:fillRect/>
          </a:stretch>
        </p:blipFill>
        <p:spPr>
          <a:xfrm>
            <a:off x="762001" y="1447800"/>
            <a:ext cx="7467599" cy="4343399"/>
          </a:xfrm>
          <a:prstGeom prst="rect">
            <a:avLst/>
          </a:prstGeom>
          <a:noFill/>
          <a:ln>
            <a:noFill/>
          </a:ln>
        </p:spPr>
      </p:pic>
      <p:sp>
        <p:nvSpPr>
          <p:cNvPr id="8" name="TextBox 7"/>
          <p:cNvSpPr txBox="1"/>
          <p:nvPr/>
        </p:nvSpPr>
        <p:spPr>
          <a:xfrm>
            <a:off x="5427405" y="5977937"/>
            <a:ext cx="3716595" cy="276999"/>
          </a:xfrm>
          <a:prstGeom prst="rect">
            <a:avLst/>
          </a:prstGeom>
          <a:noFill/>
        </p:spPr>
        <p:txBody>
          <a:bodyPr wrap="none" rtlCol="0">
            <a:spAutoFit/>
          </a:bodyPr>
          <a:lstStyle/>
          <a:p>
            <a:r>
              <a:rPr lang="en-US" sz="1200" baseline="30000" dirty="0" smtClean="0">
                <a:latin typeface="Palatino Linotype" pitchFamily="18" charset="0"/>
              </a:rPr>
              <a:t>11</a:t>
            </a:r>
            <a:r>
              <a:rPr lang="en-US" sz="1200" dirty="0" smtClean="0">
                <a:latin typeface="Palatino Linotype" pitchFamily="18" charset="0"/>
              </a:rPr>
              <a:t> </a:t>
            </a:r>
            <a:r>
              <a:rPr lang="en-US" sz="1200" i="1" dirty="0" smtClean="0">
                <a:latin typeface="Palatino Linotype" pitchFamily="18" charset="0"/>
              </a:rPr>
              <a:t>Ibid</a:t>
            </a:r>
            <a:r>
              <a:rPr lang="en-US" sz="1200" dirty="0" smtClean="0">
                <a:latin typeface="Palatino Linotype" pitchFamily="18" charset="0"/>
              </a:rPr>
              <a:t>. Penn </a:t>
            </a:r>
            <a:r>
              <a:rPr lang="en-US" sz="1200" dirty="0" smtClean="0">
                <a:latin typeface="Palatino Linotype" pitchFamily="18" charset="0"/>
              </a:rPr>
              <a:t>State University SIIS </a:t>
            </a:r>
            <a:r>
              <a:rPr lang="en-US" sz="1200" dirty="0" smtClean="0">
                <a:latin typeface="Palatino Linotype" pitchFamily="18" charset="0"/>
              </a:rPr>
              <a:t>Laboratory: 2010 </a:t>
            </a:r>
            <a:endParaRPr lang="en-US" sz="1200" dirty="0">
              <a:latin typeface="Palatino Linotype" pitchFamily="18" charset="0"/>
            </a:endParaRPr>
          </a:p>
        </p:txBody>
      </p:sp>
    </p:spTree>
    <p:extLst>
      <p:ext uri="{BB962C8B-B14F-4D97-AF65-F5344CB8AC3E}">
        <p14:creationId xmlns:p14="http://schemas.microsoft.com/office/powerpoint/2010/main" val="181199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Red Teaming</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17</a:t>
            </a:fld>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394" y="1341437"/>
            <a:ext cx="73452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71401"/>
            <a:ext cx="6653296" cy="276999"/>
          </a:xfrm>
          <a:prstGeom prst="rect">
            <a:avLst/>
          </a:prstGeom>
          <a:noFill/>
        </p:spPr>
        <p:txBody>
          <a:bodyPr wrap="none" rtlCol="0">
            <a:spAutoFit/>
          </a:bodyPr>
          <a:lstStyle/>
          <a:p>
            <a:r>
              <a:rPr lang="de-DE" sz="1200" baseline="30000" dirty="0" smtClean="0">
                <a:latin typeface="Palatino Linotype" pitchFamily="18" charset="0"/>
              </a:rPr>
              <a:t>12</a:t>
            </a:r>
            <a:r>
              <a:rPr lang="de-DE" sz="1200" dirty="0" smtClean="0">
                <a:latin typeface="Palatino Linotype" pitchFamily="18" charset="0"/>
              </a:rPr>
              <a:t> Atkins</a:t>
            </a:r>
            <a:r>
              <a:rPr lang="de-DE" sz="1200" dirty="0">
                <a:latin typeface="Palatino Linotype" pitchFamily="18" charset="0"/>
              </a:rPr>
              <a:t>, William. </a:t>
            </a:r>
            <a:r>
              <a:rPr lang="de-DE" sz="1200" i="1" dirty="0">
                <a:latin typeface="Palatino Linotype" pitchFamily="18" charset="0"/>
              </a:rPr>
              <a:t>Read Teaming – It's Good to be Bad. (</a:t>
            </a:r>
            <a:r>
              <a:rPr lang="de-DE" sz="1200" dirty="0">
                <a:latin typeface="Palatino Linotype" pitchFamily="18" charset="0"/>
              </a:rPr>
              <a:t>Missouri S&amp;T ACM SIG in </a:t>
            </a:r>
            <a:r>
              <a:rPr lang="de-DE" sz="1200" dirty="0" smtClean="0">
                <a:latin typeface="Palatino Linotype" pitchFamily="18" charset="0"/>
              </a:rPr>
              <a:t>Security: 2010)</a:t>
            </a:r>
            <a:endParaRPr lang="en-US" sz="1200" dirty="0">
              <a:latin typeface="Palatino Linotype" pitchFamily="18" charset="0"/>
            </a:endParaRPr>
          </a:p>
        </p:txBody>
      </p:sp>
    </p:spTree>
    <p:extLst>
      <p:ext uri="{BB962C8B-B14F-4D97-AF65-F5344CB8AC3E}">
        <p14:creationId xmlns:p14="http://schemas.microsoft.com/office/powerpoint/2010/main" val="135468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18</a:t>
            </a:fld>
            <a:endParaRPr lang="en-US" dirty="0"/>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b="1" kern="1200">
                <a:solidFill>
                  <a:schemeClr val="tx1"/>
                </a:solidFill>
                <a:latin typeface="Palatino Linotype" pitchFamily="18" charset="0"/>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en-US" smtClean="0"/>
              <a:t>Ok, you try it now.  </a:t>
            </a:r>
            <a:br>
              <a:rPr lang="en-US" smtClean="0"/>
            </a:br>
            <a:r>
              <a:rPr lang="en-US" sz="2700" smtClean="0"/>
              <a:t>Target: A reciprocating high-speed gas compressor</a:t>
            </a:r>
            <a:endParaRPr lang="en-US" sz="2700" dirty="0"/>
          </a:p>
        </p:txBody>
      </p:sp>
      <p:pic>
        <p:nvPicPr>
          <p:cNvPr id="8" name="Picture Placeholder 2"/>
          <p:cNvPicPr>
            <a:picLocks noChangeAspect="1"/>
          </p:cNvPicPr>
          <p:nvPr/>
        </p:nvPicPr>
        <p:blipFill>
          <a:blip r:embed="rId2">
            <a:lum/>
            <a:alphaModFix/>
          </a:blip>
          <a:srcRect/>
          <a:stretch>
            <a:fillRect/>
          </a:stretch>
        </p:blipFill>
        <p:spPr>
          <a:xfrm>
            <a:off x="1554058" y="1604514"/>
            <a:ext cx="6034338" cy="4262886"/>
          </a:xfrm>
          <a:prstGeom prst="rect">
            <a:avLst/>
          </a:prstGeom>
        </p:spPr>
      </p:pic>
      <p:sp>
        <p:nvSpPr>
          <p:cNvPr id="9" name="TextBox 8"/>
          <p:cNvSpPr txBox="1"/>
          <p:nvPr/>
        </p:nvSpPr>
        <p:spPr>
          <a:xfrm>
            <a:off x="6781800" y="5943600"/>
            <a:ext cx="2327881" cy="276999"/>
          </a:xfrm>
          <a:prstGeom prst="rect">
            <a:avLst/>
          </a:prstGeom>
          <a:noFill/>
        </p:spPr>
        <p:txBody>
          <a:bodyPr wrap="none" rtlCol="0">
            <a:spAutoFit/>
          </a:bodyPr>
          <a:lstStyle/>
          <a:p>
            <a:r>
              <a:rPr lang="en-US" sz="1200" dirty="0" smtClean="0">
                <a:latin typeface="Palatino Linotype" pitchFamily="18" charset="0"/>
              </a:rPr>
              <a:t>Source: </a:t>
            </a:r>
            <a:r>
              <a:rPr lang="en-US" sz="1200" dirty="0" smtClean="0">
                <a:latin typeface="Palatino Linotype" pitchFamily="18" charset="0"/>
                <a:hlinkClick r:id="rId3"/>
              </a:rPr>
              <a:t>BPI Compression </a:t>
            </a:r>
            <a:r>
              <a:rPr lang="en-US" sz="1200" dirty="0" smtClean="0">
                <a:latin typeface="Palatino Linotype" pitchFamily="18" charset="0"/>
              </a:rPr>
              <a:t>2011</a:t>
            </a:r>
            <a:endParaRPr lang="en-US" sz="1200" dirty="0">
              <a:latin typeface="Palatino Linotype" pitchFamily="18" charset="0"/>
            </a:endParaRPr>
          </a:p>
        </p:txBody>
      </p:sp>
    </p:spTree>
    <p:extLst>
      <p:ext uri="{BB962C8B-B14F-4D97-AF65-F5344CB8AC3E}">
        <p14:creationId xmlns:p14="http://schemas.microsoft.com/office/powerpoint/2010/main" val="1299550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November 10th, 2011</a:t>
            </a:r>
            <a:endParaRPr lang="en-US" dirty="0"/>
          </a:p>
        </p:txBody>
      </p:sp>
      <p:sp>
        <p:nvSpPr>
          <p:cNvPr id="3" name="Footer Placeholder 2"/>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4" name="Slide Number Placeholder 3"/>
          <p:cNvSpPr>
            <a:spLocks noGrp="1"/>
          </p:cNvSpPr>
          <p:nvPr>
            <p:ph type="sldNum" sz="quarter" idx="12"/>
          </p:nvPr>
        </p:nvSpPr>
        <p:spPr/>
        <p:txBody>
          <a:bodyPr/>
          <a:lstStyle/>
          <a:p>
            <a:fld id="{96CA1F1B-7F82-4BF8-97C7-0FA00BEE889A}" type="slidenum">
              <a:rPr lang="en-US" smtClean="0"/>
              <a:t>19</a:t>
            </a:fld>
            <a:endParaRPr lang="en-US" dirty="0"/>
          </a:p>
        </p:txBody>
      </p:sp>
      <p:sp>
        <p:nvSpPr>
          <p:cNvPr id="5" name="Title 1"/>
          <p:cNvSpPr txBox="1">
            <a:spLocks/>
          </p:cNvSpPr>
          <p:nvPr/>
        </p:nvSpPr>
        <p:spPr>
          <a:xfrm>
            <a:off x="480356" y="304800"/>
            <a:ext cx="8228763" cy="1654154"/>
          </a:xfrm>
          <a:prstGeom prst="rect">
            <a:avLst/>
          </a:prstGeom>
        </p:spPr>
        <p:txBody>
          <a:bodyPr vert="horz" lIns="91440" tIns="45720" rIns="91440" bIns="45720" rtlCol="0" anchor="ctr">
            <a:normAutofit fontScale="90000" lnSpcReduction="100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b="1" kern="1200">
                <a:solidFill>
                  <a:schemeClr val="tx1"/>
                </a:solidFill>
                <a:latin typeface="Palatino Linotype" pitchFamily="18" charset="0"/>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l">
              <a:buFont typeface="StarSymbol"/>
              <a:buNone/>
            </a:pPr>
            <a:r>
              <a:rPr lang="en-US" sz="2900" dirty="0" smtClean="0"/>
              <a:t>The red team simulation revealed complete destruction of the </a:t>
            </a:r>
            <a:r>
              <a:rPr lang="en-US" sz="2900" smtClean="0"/>
              <a:t>compressor and block </a:t>
            </a:r>
            <a:r>
              <a:rPr lang="en-US" sz="2900" dirty="0" smtClean="0"/>
              <a:t>house site plan in 10 minutes. What was the solution? Where are the vulnerabilities? why did the solution work?</a:t>
            </a:r>
            <a:endParaRPr lang="en-US" sz="2900" dirty="0"/>
          </a:p>
        </p:txBody>
      </p:sp>
      <p:sp>
        <p:nvSpPr>
          <p:cNvPr id="6" name="Text Placeholder 2"/>
          <p:cNvSpPr txBox="1">
            <a:spLocks/>
          </p:cNvSpPr>
          <p:nvPr/>
        </p:nvSpPr>
        <p:spPr>
          <a:xfrm>
            <a:off x="5715000" y="2001800"/>
            <a:ext cx="3294575" cy="4018000"/>
          </a:xfrm>
          <a:prstGeom prst="rect">
            <a:avLst/>
          </a:prstGeom>
        </p:spPr>
        <p:txBody>
          <a:bodyPr vert="horz" lIns="91440" tIns="45720" rIns="91440" bIns="45720" rtlCol="0">
            <a:noAutofit/>
          </a:bodyPr>
          <a:lstStyle>
            <a:defPPr marL="432000" marR="0" lvl="0" indent="-324000">
              <a:spcBef>
                <a:spcPts val="0"/>
              </a:spcBef>
              <a:spcAft>
                <a:spcPts val="1414"/>
              </a:spcAft>
              <a:buSzPct val="45000"/>
              <a:buFont typeface="StarSymbol"/>
              <a:buNone/>
              <a:defRPr lang="en-US" sz="3200" b="0" i="0" u="none" strike="noStrike" kern="1200">
                <a:ln>
                  <a:noFill/>
                </a:ln>
                <a:latin typeface="Arial" pitchFamily="18"/>
                <a:ea typeface="Microsoft YaHei" pitchFamily="2"/>
                <a:cs typeface="Mangal" pitchFamily="2"/>
              </a:defRPr>
            </a:defPPr>
            <a:lvl1pPr marL="432000" marR="0" lvl="0" indent="-324000" algn="l" defTabSz="914400" rtl="0" eaLnBrk="1" latinLnBrk="0" hangingPunct="1">
              <a:spcBef>
                <a:spcPts val="0"/>
              </a:spcBef>
              <a:spcAft>
                <a:spcPts val="1414"/>
              </a:spcAft>
              <a:buSzPct val="45000"/>
              <a:buFont typeface="StarSymbol"/>
              <a:buChar char="●"/>
              <a:defRPr lang="en-US" sz="3200" b="0" i="0" u="none" strike="noStrike" kern="1200">
                <a:ln>
                  <a:noFill/>
                </a:ln>
                <a:solidFill>
                  <a:schemeClr val="tx1"/>
                </a:solidFill>
                <a:latin typeface="Arial" pitchFamily="18"/>
                <a:ea typeface="Microsoft YaHei" pitchFamily="2"/>
                <a:cs typeface="Mangal" pitchFamily="2"/>
              </a:defRPr>
            </a:lvl1pPr>
            <a:lvl2pPr marL="864000" marR="0" lvl="1" indent="-324000" algn="l" defTabSz="914400" rtl="0" eaLnBrk="1" latinLnBrk="0" hangingPunct="1">
              <a:spcBef>
                <a:spcPts val="0"/>
              </a:spcBef>
              <a:spcAft>
                <a:spcPts val="1134"/>
              </a:spcAft>
              <a:buSzPct val="45000"/>
              <a:buFont typeface="StarSymbol"/>
              <a:buChar char="●"/>
              <a:defRPr lang="en-US" sz="2800" b="0" i="0" u="none" strike="noStrike" kern="1200">
                <a:ln>
                  <a:noFill/>
                </a:ln>
                <a:solidFill>
                  <a:schemeClr val="tx1"/>
                </a:solidFill>
                <a:latin typeface="Arial" pitchFamily="18"/>
                <a:ea typeface="Microsoft YaHei" pitchFamily="2"/>
                <a:cs typeface="Mangal" pitchFamily="2"/>
              </a:defRPr>
            </a:lvl2pPr>
            <a:lvl3pPr marL="1295999" marR="0" lvl="2" indent="-288000" algn="l" defTabSz="914400" rtl="0" eaLnBrk="1" latinLnBrk="0" hangingPunct="1">
              <a:spcBef>
                <a:spcPts val="0"/>
              </a:spcBef>
              <a:spcAft>
                <a:spcPts val="850"/>
              </a:spcAft>
              <a:buSzPct val="75000"/>
              <a:buFont typeface="StarSymbol"/>
              <a:buChar char="–"/>
              <a:defRPr lang="en-US" sz="2400" b="0" i="0" u="none" strike="noStrike" kern="1200">
                <a:ln>
                  <a:noFill/>
                </a:ln>
                <a:solidFill>
                  <a:schemeClr val="tx1"/>
                </a:solidFill>
                <a:latin typeface="Arial" pitchFamily="18"/>
                <a:ea typeface="Microsoft YaHei" pitchFamily="2"/>
                <a:cs typeface="Mangal" pitchFamily="2"/>
              </a:defRPr>
            </a:lvl3pPr>
            <a:lvl4pPr marL="1728000" marR="0" lvl="3" indent="-216000" algn="l" defTabSz="914400" rtl="0" eaLnBrk="1" latinLnBrk="0" hangingPunct="1">
              <a:spcBef>
                <a:spcPts val="0"/>
              </a:spcBef>
              <a:spcAft>
                <a:spcPts val="567"/>
              </a:spcAft>
              <a:buSzPct val="4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4pPr>
            <a:lvl5pPr marL="2160000" marR="0" lvl="4" indent="-216000" algn="l" defTabSz="914400" rtl="0" eaLnBrk="1" latinLnBrk="0" hangingPunct="1">
              <a:spcBef>
                <a:spcPts val="0"/>
              </a:spcBef>
              <a:spcAft>
                <a:spcPts val="283"/>
              </a:spcAft>
              <a:buSzPct val="7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5pPr>
            <a:lvl6pPr marL="2591999" marR="0" lvl="5" indent="-216000" algn="l" defTabSz="914400" rtl="0" eaLnBrk="1" latinLnBrk="0" hangingPunct="1">
              <a:spcBef>
                <a:spcPts val="0"/>
              </a:spcBef>
              <a:spcAft>
                <a:spcPts val="283"/>
              </a:spcAft>
              <a:buSzPct val="4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6pPr>
            <a:lvl7pPr marL="3023999" marR="0" lvl="6" indent="-216000" algn="l" defTabSz="914400" rtl="0" eaLnBrk="1" latinLnBrk="0" hangingPunct="1">
              <a:spcBef>
                <a:spcPts val="0"/>
              </a:spcBef>
              <a:spcAft>
                <a:spcPts val="283"/>
              </a:spcAft>
              <a:buSzPct val="4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7pPr>
            <a:lvl8pPr marL="3456000" marR="0" lvl="7" indent="-216000" algn="l" defTabSz="914400" rtl="0" eaLnBrk="1" latinLnBrk="0" hangingPunct="1">
              <a:spcBef>
                <a:spcPts val="0"/>
              </a:spcBef>
              <a:spcAft>
                <a:spcPts val="283"/>
              </a:spcAft>
              <a:buSzPct val="4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8pPr>
            <a:lvl9pPr marL="3887999" marR="0" lvl="8" indent="-216000" algn="l" defTabSz="914400" rtl="0" eaLnBrk="1" latinLnBrk="0" hangingPunct="1">
              <a:spcBef>
                <a:spcPts val="0"/>
              </a:spcBef>
              <a:spcAft>
                <a:spcPts val="283"/>
              </a:spcAft>
              <a:buSzPct val="45000"/>
              <a:buFont typeface="StarSymbol"/>
              <a:buChar char="●"/>
              <a:defRPr lang="en-US" sz="2000" b="0" i="0" u="none" strike="noStrike" kern="1200">
                <a:ln>
                  <a:noFill/>
                </a:ln>
                <a:solidFill>
                  <a:schemeClr val="tx1"/>
                </a:solidFill>
                <a:latin typeface="Arial" pitchFamily="18"/>
                <a:ea typeface="Microsoft YaHei" pitchFamily="2"/>
                <a:cs typeface="Mangal" pitchFamily="2"/>
              </a:defRPr>
            </a:lvl9pPr>
          </a:lstStyle>
          <a:p>
            <a:pPr marL="108000" indent="0">
              <a:spcAft>
                <a:spcPts val="600"/>
              </a:spcAft>
              <a:buFont typeface="StarSymbol"/>
              <a:buNone/>
            </a:pPr>
            <a:r>
              <a:rPr lang="en-US" sz="1600" b="1" dirty="0" smtClean="0">
                <a:latin typeface="Palatino Linotype" pitchFamily="18" charset="0"/>
              </a:rPr>
              <a:t>½ ton pickup</a:t>
            </a:r>
          </a:p>
          <a:p>
            <a:pPr marL="108000" indent="0">
              <a:spcAft>
                <a:spcPts val="600"/>
              </a:spcAft>
              <a:buFont typeface="StarSymbol"/>
              <a:buNone/>
            </a:pPr>
            <a:r>
              <a:rPr lang="en-US" sz="1600" b="1" dirty="0" smtClean="0">
                <a:latin typeface="Palatino Linotype" pitchFamily="18" charset="0"/>
              </a:rPr>
              <a:t>A cinderblock</a:t>
            </a:r>
          </a:p>
          <a:p>
            <a:pPr marL="108000" indent="0">
              <a:spcAft>
                <a:spcPts val="600"/>
              </a:spcAft>
              <a:buFont typeface="StarSymbol"/>
              <a:buNone/>
            </a:pPr>
            <a:r>
              <a:rPr lang="en-US" sz="1600" dirty="0" smtClean="0">
                <a:latin typeface="Palatino Linotype" pitchFamily="18" charset="0"/>
              </a:rPr>
              <a:t>Fender Jack</a:t>
            </a:r>
          </a:p>
          <a:p>
            <a:pPr marL="108000" indent="0">
              <a:spcAft>
                <a:spcPts val="600"/>
              </a:spcAft>
              <a:buFont typeface="StarSymbol"/>
              <a:buNone/>
            </a:pPr>
            <a:r>
              <a:rPr lang="en-US" sz="1600" b="1" dirty="0" smtClean="0">
                <a:latin typeface="Palatino Linotype" pitchFamily="18" charset="0"/>
              </a:rPr>
              <a:t>Stump Remover</a:t>
            </a:r>
          </a:p>
          <a:p>
            <a:pPr marL="108000" indent="0">
              <a:spcAft>
                <a:spcPts val="600"/>
              </a:spcAft>
              <a:buFont typeface="StarSymbol"/>
              <a:buNone/>
            </a:pPr>
            <a:r>
              <a:rPr lang="en-US" sz="1600" b="1" dirty="0" smtClean="0">
                <a:latin typeface="Palatino Linotype" pitchFamily="18" charset="0"/>
              </a:rPr>
              <a:t>Mentos</a:t>
            </a:r>
          </a:p>
          <a:p>
            <a:pPr marL="108000" indent="0">
              <a:spcAft>
                <a:spcPts val="600"/>
              </a:spcAft>
              <a:buFont typeface="StarSymbol"/>
              <a:buNone/>
            </a:pPr>
            <a:r>
              <a:rPr lang="en-US" sz="1600" b="1" dirty="0" smtClean="0">
                <a:latin typeface="Palatino Linotype" pitchFamily="18" charset="0"/>
              </a:rPr>
              <a:t>Duct Tape</a:t>
            </a:r>
          </a:p>
          <a:p>
            <a:pPr marL="108000" indent="0">
              <a:spcAft>
                <a:spcPts val="600"/>
              </a:spcAft>
              <a:buFont typeface="StarSymbol"/>
              <a:buNone/>
            </a:pPr>
            <a:r>
              <a:rPr lang="en-US" sz="1600" b="1" dirty="0" smtClean="0">
                <a:latin typeface="Palatino Linotype" pitchFamily="18" charset="0"/>
              </a:rPr>
              <a:t>Magnesium Ribbon  </a:t>
            </a:r>
          </a:p>
          <a:p>
            <a:pPr marL="108000" indent="0">
              <a:spcAft>
                <a:spcPts val="600"/>
              </a:spcAft>
              <a:buFont typeface="StarSymbol"/>
              <a:buNone/>
            </a:pPr>
            <a:r>
              <a:rPr lang="en-US" sz="1600" dirty="0" smtClean="0">
                <a:latin typeface="Palatino Linotype" pitchFamily="18" charset="0"/>
              </a:rPr>
              <a:t>2 black Super Fan Suits</a:t>
            </a:r>
          </a:p>
          <a:p>
            <a:pPr marL="108000" indent="0">
              <a:spcAft>
                <a:spcPts val="600"/>
              </a:spcAft>
              <a:buFont typeface="StarSymbol"/>
              <a:buNone/>
            </a:pPr>
            <a:r>
              <a:rPr lang="en-US" sz="1600" b="1" dirty="0" smtClean="0">
                <a:latin typeface="Palatino Linotype" pitchFamily="18" charset="0"/>
              </a:rPr>
              <a:t>Five 2L bottles of Cola</a:t>
            </a:r>
          </a:p>
          <a:p>
            <a:pPr marL="108000" indent="0">
              <a:spcAft>
                <a:spcPts val="600"/>
              </a:spcAft>
              <a:buFont typeface="StarSymbol"/>
              <a:buNone/>
            </a:pPr>
            <a:r>
              <a:rPr lang="en-US" sz="1600" dirty="0" smtClean="0">
                <a:latin typeface="Palatino Linotype" pitchFamily="18" charset="0"/>
              </a:rPr>
              <a:t>One 2L bottle of Clorox </a:t>
            </a:r>
          </a:p>
          <a:p>
            <a:pPr marL="108000" indent="0">
              <a:spcAft>
                <a:spcPts val="600"/>
              </a:spcAft>
              <a:buFont typeface="StarSymbol"/>
              <a:buNone/>
            </a:pPr>
            <a:r>
              <a:rPr lang="en-US" sz="1600" dirty="0" smtClean="0">
                <a:latin typeface="Palatino Linotype" pitchFamily="18" charset="0"/>
              </a:rPr>
              <a:t>1 Sling Shot</a:t>
            </a:r>
          </a:p>
          <a:p>
            <a:pPr marL="108000" indent="0">
              <a:spcAft>
                <a:spcPts val="600"/>
              </a:spcAft>
              <a:buFont typeface="StarSymbol"/>
              <a:buNone/>
            </a:pPr>
            <a:r>
              <a:rPr lang="en-US" sz="1600" dirty="0" smtClean="0">
                <a:latin typeface="Palatino Linotype" pitchFamily="18" charset="0"/>
              </a:rPr>
              <a:t>Estimated 3 weeks of site observation and rehearsal</a:t>
            </a:r>
            <a:endParaRPr lang="en-US" sz="1600" dirty="0">
              <a:latin typeface="Palatino Linotype" pitchFamily="18" charset="0"/>
            </a:endParaRPr>
          </a:p>
        </p:txBody>
      </p:sp>
      <p:pic>
        <p:nvPicPr>
          <p:cNvPr id="7" name="Picture 6"/>
          <p:cNvPicPr>
            <a:picLocks noChangeAspect="1"/>
          </p:cNvPicPr>
          <p:nvPr/>
        </p:nvPicPr>
        <p:blipFill>
          <a:blip r:embed="rId2">
            <a:lum/>
            <a:alphaModFix/>
          </a:blip>
          <a:srcRect/>
          <a:stretch>
            <a:fillRect/>
          </a:stretch>
        </p:blipFill>
        <p:spPr>
          <a:xfrm>
            <a:off x="404922" y="2514600"/>
            <a:ext cx="4571717" cy="3718502"/>
          </a:xfrm>
          <a:prstGeom prst="rect">
            <a:avLst/>
          </a:prstGeom>
          <a:noFill/>
          <a:ln>
            <a:noFill/>
          </a:ln>
        </p:spPr>
      </p:pic>
      <p:sp>
        <p:nvSpPr>
          <p:cNvPr id="8" name="Freeform 7"/>
          <p:cNvSpPr/>
          <p:nvPr/>
        </p:nvSpPr>
        <p:spPr>
          <a:xfrm>
            <a:off x="4354560" y="2488580"/>
            <a:ext cx="207360" cy="207382"/>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000000"/>
          </a:solidFill>
          <a:ln w="0">
            <a:solidFill>
              <a:srgbClr val="000000"/>
            </a:solidFill>
            <a:prstDash val="solid"/>
          </a:ln>
        </p:spPr>
        <p:txBody>
          <a:bodyPr vert="horz" lIns="81639" tIns="40820" rIns="81639" bIns="40820" anchor="ctr" anchorCtr="0" compatLnSpc="0"/>
          <a:lstStyle/>
          <a:p>
            <a:pPr hangingPunct="0"/>
            <a:endParaRPr lang="en-US" sz="1600">
              <a:latin typeface="Arial" pitchFamily="18"/>
              <a:ea typeface="Microsoft YaHei" pitchFamily="2"/>
              <a:cs typeface="Mangal" pitchFamily="2"/>
            </a:endParaRPr>
          </a:p>
        </p:txBody>
      </p:sp>
      <p:sp>
        <p:nvSpPr>
          <p:cNvPr id="9" name="TextBox 8"/>
          <p:cNvSpPr txBox="1"/>
          <p:nvPr/>
        </p:nvSpPr>
        <p:spPr>
          <a:xfrm>
            <a:off x="3525119" y="2008499"/>
            <a:ext cx="1189626" cy="912857"/>
          </a:xfrm>
          <a:prstGeom prst="rect">
            <a:avLst/>
          </a:prstGeom>
          <a:noFill/>
          <a:ln>
            <a:noFill/>
          </a:ln>
        </p:spPr>
        <p:txBody>
          <a:bodyPr vert="horz" lIns="81639" tIns="40820" rIns="81639" bIns="40820" anchorCtr="0" compatLnSpc="0">
            <a:spAutoFit/>
          </a:bodyPr>
          <a:lstStyle/>
          <a:p>
            <a:pPr hangingPunct="0"/>
            <a:r>
              <a:rPr lang="en-US" sz="1600" dirty="0">
                <a:latin typeface="Palatino Linotype" pitchFamily="18" charset="0"/>
                <a:ea typeface="Microsoft YaHei" pitchFamily="2"/>
                <a:cs typeface="Mangal" pitchFamily="2"/>
              </a:rPr>
              <a:t>Flood light</a:t>
            </a:r>
          </a:p>
          <a:p>
            <a:pPr hangingPunct="0"/>
            <a:r>
              <a:rPr lang="en-US" sz="1600" dirty="0">
                <a:latin typeface="Palatino Linotype" pitchFamily="18" charset="0"/>
                <a:ea typeface="Microsoft YaHei" pitchFamily="2"/>
                <a:cs typeface="Mangal" pitchFamily="2"/>
              </a:rPr>
              <a:t>and CCTV</a:t>
            </a:r>
          </a:p>
          <a:p>
            <a:pPr hangingPunct="0"/>
            <a:r>
              <a:rPr lang="en-US" sz="1600" dirty="0">
                <a:latin typeface="Palatino Linotype" pitchFamily="18" charset="0"/>
                <a:ea typeface="Microsoft YaHei" pitchFamily="2"/>
                <a:cs typeface="Mangal" pitchFamily="2"/>
              </a:rPr>
              <a:t>camera</a:t>
            </a:r>
          </a:p>
        </p:txBody>
      </p:sp>
      <p:sp>
        <p:nvSpPr>
          <p:cNvPr id="10" name="TextBox 9"/>
          <p:cNvSpPr txBox="1"/>
          <p:nvPr/>
        </p:nvSpPr>
        <p:spPr>
          <a:xfrm>
            <a:off x="3429000" y="5736756"/>
            <a:ext cx="1623612" cy="359244"/>
          </a:xfrm>
          <a:prstGeom prst="rect">
            <a:avLst/>
          </a:prstGeom>
          <a:noFill/>
          <a:ln>
            <a:noFill/>
          </a:ln>
        </p:spPr>
        <p:txBody>
          <a:bodyPr vert="horz" lIns="81639" tIns="40820" rIns="81639" bIns="40820" anchorCtr="0" compatLnSpc="0">
            <a:spAutoFit/>
          </a:bodyPr>
          <a:lstStyle/>
          <a:p>
            <a:pPr hangingPunct="0"/>
            <a:r>
              <a:rPr lang="en-US" sz="1600" dirty="0">
                <a:latin typeface="Palatino Linotype" pitchFamily="18" charset="0"/>
                <a:ea typeface="Microsoft YaHei" pitchFamily="2"/>
                <a:cs typeface="Mangal" pitchFamily="2"/>
              </a:rPr>
              <a:t>No buried fence</a:t>
            </a:r>
          </a:p>
        </p:txBody>
      </p:sp>
      <p:sp>
        <p:nvSpPr>
          <p:cNvPr id="11" name="TextBox 10"/>
          <p:cNvSpPr txBox="1"/>
          <p:nvPr/>
        </p:nvSpPr>
        <p:spPr>
          <a:xfrm>
            <a:off x="829440" y="2488580"/>
            <a:ext cx="2279001" cy="359244"/>
          </a:xfrm>
          <a:prstGeom prst="rect">
            <a:avLst/>
          </a:prstGeom>
          <a:noFill/>
          <a:ln>
            <a:noFill/>
          </a:ln>
        </p:spPr>
        <p:txBody>
          <a:bodyPr vert="horz" lIns="81639" tIns="40820" rIns="81639" bIns="40820" anchorCtr="0" compatLnSpc="0">
            <a:spAutoFit/>
          </a:bodyPr>
          <a:lstStyle/>
          <a:p>
            <a:pPr hangingPunct="0"/>
            <a:r>
              <a:rPr lang="en-US" sz="1600" dirty="0">
                <a:latin typeface="Palatino Linotype" pitchFamily="18" charset="0"/>
                <a:ea typeface="Microsoft YaHei" pitchFamily="2"/>
                <a:cs typeface="Mangal" pitchFamily="2"/>
              </a:rPr>
              <a:t>It frequently rains </a:t>
            </a:r>
            <a:r>
              <a:rPr lang="en-US" sz="1600" dirty="0" smtClean="0">
                <a:latin typeface="Palatino Linotype" pitchFamily="18" charset="0"/>
                <a:ea typeface="Microsoft YaHei" pitchFamily="2"/>
                <a:cs typeface="Mangal" pitchFamily="2"/>
              </a:rPr>
              <a:t>here</a:t>
            </a:r>
            <a:endParaRPr lang="en-US" sz="1600" dirty="0">
              <a:latin typeface="Palatino Linotype" pitchFamily="18" charset="0"/>
              <a:ea typeface="Microsoft YaHei" pitchFamily="2"/>
              <a:cs typeface="Mangal" pitchFamily="2"/>
            </a:endParaRPr>
          </a:p>
        </p:txBody>
      </p:sp>
      <p:sp>
        <p:nvSpPr>
          <p:cNvPr id="12" name="TextBox 11"/>
          <p:cNvSpPr txBox="1"/>
          <p:nvPr/>
        </p:nvSpPr>
        <p:spPr>
          <a:xfrm>
            <a:off x="1089346" y="4328780"/>
            <a:ext cx="724347" cy="636050"/>
          </a:xfrm>
          <a:prstGeom prst="rect">
            <a:avLst/>
          </a:prstGeom>
          <a:noFill/>
          <a:ln>
            <a:noFill/>
          </a:ln>
        </p:spPr>
        <p:txBody>
          <a:bodyPr vert="horz" wrap="square" lIns="81639" tIns="40820" rIns="81639" bIns="40820" anchorCtr="0" compatLnSpc="0">
            <a:spAutoFit/>
          </a:bodyPr>
          <a:lstStyle/>
          <a:p>
            <a:pPr hangingPunct="0"/>
            <a:r>
              <a:rPr lang="en-US" sz="1600" dirty="0" smtClean="0">
                <a:latin typeface="Palatino Linotype" pitchFamily="18" charset="0"/>
                <a:ea typeface="Microsoft YaHei" pitchFamily="2"/>
                <a:cs typeface="Mangal" pitchFamily="2"/>
              </a:rPr>
              <a:t>Steel Door</a:t>
            </a:r>
            <a:endParaRPr lang="en-US" sz="1600" dirty="0">
              <a:latin typeface="Palatino Linotype" pitchFamily="18" charset="0"/>
              <a:ea typeface="Microsoft YaHei" pitchFamily="2"/>
              <a:cs typeface="Mangal" pitchFamily="2"/>
            </a:endParaRPr>
          </a:p>
        </p:txBody>
      </p:sp>
    </p:spTree>
    <p:extLst>
      <p:ext uri="{BB962C8B-B14F-4D97-AF65-F5344CB8AC3E}">
        <p14:creationId xmlns:p14="http://schemas.microsoft.com/office/powerpoint/2010/main" val="83974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a:t>
            </a:r>
            <a:r>
              <a:rPr lang="en-US" dirty="0" smtClean="0"/>
              <a:t>today</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Define Red </a:t>
            </a:r>
            <a:r>
              <a:rPr lang="en-US" dirty="0"/>
              <a:t>Teaming and </a:t>
            </a:r>
            <a:r>
              <a:rPr lang="en-US" dirty="0" smtClean="0"/>
              <a:t>its’ rationale </a:t>
            </a:r>
            <a:endParaRPr lang="en-US" dirty="0"/>
          </a:p>
          <a:p>
            <a:r>
              <a:rPr lang="en-US" dirty="0" smtClean="0"/>
              <a:t>Discuss differences </a:t>
            </a:r>
            <a:r>
              <a:rPr lang="en-US" dirty="0"/>
              <a:t>between </a:t>
            </a:r>
            <a:r>
              <a:rPr lang="en-US" dirty="0" smtClean="0"/>
              <a:t>commercial and full-spectrum Red Teaming </a:t>
            </a:r>
          </a:p>
          <a:p>
            <a:r>
              <a:rPr lang="en-US" dirty="0" smtClean="0"/>
              <a:t>Discuss differences between commercial </a:t>
            </a:r>
            <a:r>
              <a:rPr lang="en-US" dirty="0" smtClean="0"/>
              <a:t>and </a:t>
            </a:r>
            <a:r>
              <a:rPr lang="en-US" dirty="0"/>
              <a:t>full-spectrum </a:t>
            </a:r>
            <a:r>
              <a:rPr lang="en-US" dirty="0" smtClean="0"/>
              <a:t>methodologies</a:t>
            </a:r>
            <a:endParaRPr lang="en-US" dirty="0"/>
          </a:p>
          <a:p>
            <a:r>
              <a:rPr lang="en-US" dirty="0"/>
              <a:t>Examine common engagement risks</a:t>
            </a:r>
          </a:p>
          <a:p>
            <a:r>
              <a:rPr lang="en-US" dirty="0" smtClean="0"/>
              <a:t>Application of Red Teaming methods </a:t>
            </a:r>
          </a:p>
          <a:p>
            <a:r>
              <a:rPr lang="en-US" dirty="0" smtClean="0"/>
              <a:t>A </a:t>
            </a:r>
            <a:r>
              <a:rPr lang="en-US" dirty="0" smtClean="0">
                <a:hlinkClick r:id="rId2"/>
              </a:rPr>
              <a:t>companion document </a:t>
            </a:r>
            <a:r>
              <a:rPr lang="en-US" dirty="0" smtClean="0"/>
              <a:t>exists as supplemental reading resource for this presentation</a:t>
            </a:r>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2</a:t>
            </a:fld>
            <a:endParaRPr lang="en-US" dirty="0"/>
          </a:p>
        </p:txBody>
      </p:sp>
    </p:spTree>
    <p:extLst>
      <p:ext uri="{BB962C8B-B14F-4D97-AF65-F5344CB8AC3E}">
        <p14:creationId xmlns:p14="http://schemas.microsoft.com/office/powerpoint/2010/main" val="3330552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609600"/>
            <a:ext cx="7772400" cy="1470025"/>
          </a:xfrm>
        </p:spPr>
        <p:txBody>
          <a:bodyPr/>
          <a:lstStyle/>
          <a:p>
            <a:r>
              <a:rPr lang="en-US" dirty="0" smtClean="0"/>
              <a:t>Use your powers for the greater good, not evil.</a:t>
            </a:r>
            <a:endParaRPr lang="en-US" dirty="0"/>
          </a:p>
        </p:txBody>
      </p:sp>
      <p:sp>
        <p:nvSpPr>
          <p:cNvPr id="4" name="Slide Number Placeholder 3"/>
          <p:cNvSpPr>
            <a:spLocks noGrp="1"/>
          </p:cNvSpPr>
          <p:nvPr>
            <p:ph type="sldNum" sz="quarter" idx="12"/>
          </p:nvPr>
        </p:nvSpPr>
        <p:spPr/>
        <p:txBody>
          <a:bodyPr/>
          <a:lstStyle/>
          <a:p>
            <a:fld id="{96CA1F1B-7F82-4BF8-97C7-0FA00BEE889A}" type="slidenum">
              <a:rPr lang="en-US" smtClean="0"/>
              <a:t>20</a:t>
            </a:fld>
            <a:endParaRPr lang="en-US" dirty="0"/>
          </a:p>
        </p:txBody>
      </p:sp>
      <p:sp>
        <p:nvSpPr>
          <p:cNvPr id="3" name="Footer Placeholder 2"/>
          <p:cNvSpPr>
            <a:spLocks noGrp="1"/>
          </p:cNvSpPr>
          <p:nvPr>
            <p:ph type="ftr" sz="quarter" idx="3"/>
          </p:nvPr>
        </p:nvSpPr>
        <p:spPr/>
        <p:txBody>
          <a:bodyPr/>
          <a:lstStyle/>
          <a:p>
            <a:r>
              <a:rPr lang="en-US" smtClean="0"/>
              <a:t>Red Teaming Approaches, Rationales,  Engagement Risks and Methodologies</a:t>
            </a:r>
            <a:endParaRPr lang="en-US" dirty="0"/>
          </a:p>
        </p:txBody>
      </p:sp>
      <p:sp>
        <p:nvSpPr>
          <p:cNvPr id="2" name="Date Placeholder 1"/>
          <p:cNvSpPr>
            <a:spLocks noGrp="1"/>
          </p:cNvSpPr>
          <p:nvPr>
            <p:ph type="dt" sz="half" idx="10"/>
          </p:nvPr>
        </p:nvSpPr>
        <p:spPr/>
        <p:txBody>
          <a:bodyPr/>
          <a:lstStyle/>
          <a:p>
            <a:r>
              <a:rPr lang="en-US" smtClean="0"/>
              <a:t>November 10th, 2011</a:t>
            </a:r>
            <a:endParaRPr lang="en-US" dirty="0"/>
          </a:p>
        </p:txBody>
      </p:sp>
      <p:grpSp>
        <p:nvGrpSpPr>
          <p:cNvPr id="9" name="Group 8"/>
          <p:cNvGrpSpPr/>
          <p:nvPr/>
        </p:nvGrpSpPr>
        <p:grpSpPr>
          <a:xfrm>
            <a:off x="3048000" y="2667000"/>
            <a:ext cx="2743200" cy="2362200"/>
            <a:chOff x="3260831" y="3733800"/>
            <a:chExt cx="2743200" cy="2362200"/>
          </a:xfrm>
        </p:grpSpPr>
        <p:sp>
          <p:nvSpPr>
            <p:cNvPr id="7" name="Rectangle 6"/>
            <p:cNvSpPr/>
            <p:nvPr/>
          </p:nvSpPr>
          <p:spPr>
            <a:xfrm>
              <a:off x="3260831" y="3733800"/>
              <a:ext cx="2743200" cy="2362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60831" y="4705290"/>
              <a:ext cx="2743200" cy="400110"/>
            </a:xfrm>
            <a:prstGeom prst="rect">
              <a:avLst/>
            </a:prstGeom>
            <a:noFill/>
          </p:spPr>
          <p:txBody>
            <a:bodyPr wrap="square" rtlCol="0">
              <a:spAutoFit/>
            </a:bodyPr>
            <a:lstStyle/>
            <a:p>
              <a:pPr algn="ctr"/>
              <a:r>
                <a:rPr lang="en-US" sz="2000" b="1" dirty="0" smtClean="0">
                  <a:solidFill>
                    <a:schemeClr val="bg1">
                      <a:lumMod val="95000"/>
                    </a:schemeClr>
                  </a:solidFill>
                  <a:latin typeface="Palatino Linotype" pitchFamily="18" charset="0"/>
                </a:rPr>
                <a:t>Fight the Good Fight</a:t>
              </a:r>
              <a:endParaRPr lang="en-US" sz="2000" b="1" dirty="0">
                <a:solidFill>
                  <a:schemeClr val="bg1">
                    <a:lumMod val="95000"/>
                  </a:schemeClr>
                </a:solidFill>
                <a:latin typeface="Palatino Linotype" pitchFamily="18" charset="0"/>
              </a:endParaRPr>
            </a:p>
          </p:txBody>
        </p:sp>
      </p:grpSp>
    </p:spTree>
    <p:extLst>
      <p:ext uri="{BB962C8B-B14F-4D97-AF65-F5344CB8AC3E}">
        <p14:creationId xmlns:p14="http://schemas.microsoft.com/office/powerpoint/2010/main" val="725323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295400"/>
            <a:ext cx="8229600" cy="4800600"/>
          </a:xfrm>
        </p:spPr>
        <p:txBody>
          <a:bodyPr>
            <a:normAutofit fontScale="92500" lnSpcReduction="10000"/>
          </a:bodyPr>
          <a:lstStyle/>
          <a:p>
            <a:pPr marL="228600" indent="-228600">
              <a:buAutoNum type="arabicPlain"/>
            </a:pPr>
            <a:r>
              <a:rPr lang="en-US" sz="1200" dirty="0" err="1" smtClean="0"/>
              <a:t>McGannon</a:t>
            </a:r>
            <a:r>
              <a:rPr lang="en-US" sz="1200" dirty="0"/>
              <a:t>, Michael. </a:t>
            </a:r>
            <a:r>
              <a:rPr lang="en-US" sz="1200" i="1" dirty="0"/>
              <a:t>Developing Red Team Tactics, Techniques, and Procedures</a:t>
            </a:r>
            <a:r>
              <a:rPr lang="en-US" sz="1200" i="1" dirty="0" smtClean="0"/>
              <a:t>. </a:t>
            </a:r>
            <a:r>
              <a:rPr lang="en-US" sz="1200" dirty="0" smtClean="0"/>
              <a:t>(</a:t>
            </a:r>
            <a:r>
              <a:rPr lang="en-US" sz="1200" dirty="0"/>
              <a:t>Red Team Journal: </a:t>
            </a:r>
            <a:r>
              <a:rPr lang="en-US" sz="1200" dirty="0" smtClean="0"/>
              <a:t>APR 2004</a:t>
            </a:r>
            <a:r>
              <a:rPr lang="en-US" sz="1200" dirty="0"/>
              <a:t>). </a:t>
            </a:r>
            <a:r>
              <a:rPr lang="en-US" sz="1200" dirty="0" smtClean="0"/>
              <a:t>Internet. </a:t>
            </a:r>
            <a:r>
              <a:rPr lang="en-US" sz="1200" dirty="0"/>
              <a:t>Found at </a:t>
            </a:r>
            <a:r>
              <a:rPr lang="en-US" sz="1200" dirty="0">
                <a:hlinkClick r:id="rId2"/>
              </a:rPr>
              <a:t>http://redteamjournal.com</a:t>
            </a:r>
            <a:r>
              <a:rPr lang="en-US" sz="1200" dirty="0" smtClean="0">
                <a:hlinkClick r:id="rId2"/>
              </a:rPr>
              <a:t>/</a:t>
            </a:r>
            <a:endParaRPr lang="en-US" sz="1200" dirty="0" smtClean="0"/>
          </a:p>
          <a:p>
            <a:pPr marL="228600" indent="-228600">
              <a:buAutoNum type="arabicPlain"/>
            </a:pPr>
            <a:r>
              <a:rPr lang="en-US" sz="1200" dirty="0" smtClean="0"/>
              <a:t>Sandia </a:t>
            </a:r>
            <a:r>
              <a:rPr lang="en-US" sz="1200" dirty="0" smtClean="0"/>
              <a:t>IDART Methodology. </a:t>
            </a:r>
            <a:r>
              <a:rPr lang="en-US" sz="1200" dirty="0" smtClean="0">
                <a:hlinkClick r:id="rId3"/>
              </a:rPr>
              <a:t>http://idart.sandia.gov/methodology/index.html</a:t>
            </a:r>
            <a:endParaRPr lang="en-US" sz="1200" dirty="0" smtClean="0"/>
          </a:p>
          <a:p>
            <a:pPr marL="228600" indent="-228600">
              <a:buAutoNum type="arabicPlain"/>
            </a:pPr>
            <a:r>
              <a:rPr lang="en-US" sz="1200" dirty="0" smtClean="0"/>
              <a:t>Price Waterhouse Coopers</a:t>
            </a:r>
            <a:r>
              <a:rPr lang="en-US" sz="1200" i="1" dirty="0" smtClean="0"/>
              <a:t>.</a:t>
            </a:r>
            <a:r>
              <a:rPr lang="en-US" sz="1200" b="1" i="1" dirty="0" smtClean="0"/>
              <a:t> </a:t>
            </a:r>
            <a:r>
              <a:rPr lang="en-US" sz="1200" i="1" dirty="0" smtClean="0"/>
              <a:t>Is your critical infrastructure safe? </a:t>
            </a:r>
            <a:r>
              <a:rPr lang="en-US" sz="1200" dirty="0" smtClean="0"/>
              <a:t>(PWC LLP:2010</a:t>
            </a:r>
            <a:r>
              <a:rPr lang="en-US" sz="1200" dirty="0" smtClean="0"/>
              <a:t>) Internet.  Found at</a:t>
            </a:r>
            <a:r>
              <a:rPr lang="en-US" sz="1200" dirty="0" smtClean="0"/>
              <a:t/>
            </a:r>
            <a:br>
              <a:rPr lang="en-US" sz="1200" dirty="0" smtClean="0"/>
            </a:br>
            <a:r>
              <a:rPr lang="en-US" sz="1200" dirty="0" smtClean="0"/>
              <a:t> </a:t>
            </a:r>
            <a:r>
              <a:rPr lang="en-US" sz="1200" dirty="0" smtClean="0">
                <a:hlinkClick r:id="rId4"/>
              </a:rPr>
              <a:t>http://www.pwc.com/en_US/us/industry/utilities/assets/cyber-attacks.pdf</a:t>
            </a:r>
            <a:r>
              <a:rPr lang="en-US" sz="1200" dirty="0" smtClean="0"/>
              <a:t>  5.</a:t>
            </a:r>
          </a:p>
          <a:p>
            <a:pPr marL="228600" indent="-228600">
              <a:buAutoNum type="arabicPlain"/>
            </a:pPr>
            <a:r>
              <a:rPr lang="en-US" sz="1200" dirty="0" err="1" smtClean="0"/>
              <a:t>Schudel</a:t>
            </a:r>
            <a:r>
              <a:rPr lang="en-US" sz="1200" dirty="0" smtClean="0"/>
              <a:t>, G. and Wood, B. </a:t>
            </a:r>
            <a:r>
              <a:rPr lang="en-US" sz="1200" i="1" dirty="0" smtClean="0"/>
              <a:t>Modeling the Behavior of a Cyber Terrorist</a:t>
            </a:r>
            <a:r>
              <a:rPr lang="en-US" sz="1200" dirty="0" smtClean="0"/>
              <a:t>. (RAND National Security Research Division proceeding of workshop. Appendix C: Santa Monica, California: 2000) 49-59</a:t>
            </a:r>
            <a:r>
              <a:rPr lang="en-US" sz="1200" dirty="0" smtClean="0"/>
              <a:t>. </a:t>
            </a:r>
            <a:r>
              <a:rPr lang="en-US" sz="1200" dirty="0"/>
              <a:t>Internet.  Found at </a:t>
            </a:r>
            <a:r>
              <a:rPr lang="en-US" sz="1200" dirty="0">
                <a:hlinkClick r:id="rId5"/>
              </a:rPr>
              <a:t>http://www.csl.sri.com/users/bjwood/cyber_terrorist_model_v4a.pdf</a:t>
            </a:r>
            <a:r>
              <a:rPr lang="en-US" sz="1200" dirty="0"/>
              <a:t>.</a:t>
            </a:r>
            <a:endParaRPr lang="en-US" sz="1200" dirty="0" smtClean="0"/>
          </a:p>
          <a:p>
            <a:pPr marL="228600" indent="-228600">
              <a:buFont typeface="Arial" pitchFamily="34" charset="0"/>
              <a:buAutoNum type="arabicPlain"/>
            </a:pPr>
            <a:r>
              <a:rPr lang="en-US" sz="1200" dirty="0"/>
              <a:t>Steele, Robert, D. </a:t>
            </a:r>
            <a:r>
              <a:rPr lang="en-US" sz="1200" i="1" dirty="0"/>
              <a:t>The New Craft of Intelligence: Achieving Asymmetric Advantage in the Face of Nontraditional Threats</a:t>
            </a:r>
            <a:r>
              <a:rPr lang="en-US" sz="1200" dirty="0"/>
              <a:t>. (U.S. Army War College Strategic Studies Institute: 2002). 34-36.</a:t>
            </a:r>
          </a:p>
          <a:p>
            <a:pPr marL="228600" indent="-228600">
              <a:buFont typeface="Arial" pitchFamily="34" charset="0"/>
              <a:buAutoNum type="arabicPlain"/>
            </a:pPr>
            <a:r>
              <a:rPr lang="en-US" sz="1200" dirty="0"/>
              <a:t>Department of Defense Science Board. </a:t>
            </a:r>
            <a:r>
              <a:rPr lang="en-US" sz="1200" i="1" dirty="0"/>
              <a:t> Task Force Report on The Role and Status of Red Teaming Activities</a:t>
            </a:r>
            <a:r>
              <a:rPr lang="en-US" sz="1200" dirty="0"/>
              <a:t> (Office of the Under Secretary of Defense For Acquisition, Technology, and Logistics. Washington, D.C. 20301-3140:2003).  Internet.  Found at </a:t>
            </a:r>
            <a:r>
              <a:rPr lang="en-US" sz="1200" i="1" dirty="0">
                <a:hlinkClick r:id="rId6"/>
              </a:rPr>
              <a:t>www.au.af.mil/au/awc/awcgate/dod/dsb-redteam.pdf</a:t>
            </a:r>
            <a:endParaRPr lang="en-US" sz="1200" i="1" dirty="0"/>
          </a:p>
          <a:p>
            <a:pPr marL="228600" indent="-228600">
              <a:buFont typeface="Arial" pitchFamily="34" charset="0"/>
              <a:buAutoNum type="arabicPlain"/>
            </a:pPr>
            <a:r>
              <a:rPr lang="en-US" sz="1200" i="1" dirty="0" smtClean="0"/>
              <a:t>Op. Cit. </a:t>
            </a:r>
            <a:r>
              <a:rPr lang="en-US" sz="1200" dirty="0" err="1" smtClean="0"/>
              <a:t>Schudel</a:t>
            </a:r>
            <a:r>
              <a:rPr lang="en-US" sz="1200" dirty="0" smtClean="0"/>
              <a:t> and Wood, 2000.</a:t>
            </a:r>
          </a:p>
          <a:p>
            <a:pPr marL="228600" indent="-228600">
              <a:buFont typeface="Arial" pitchFamily="34" charset="0"/>
              <a:buAutoNum type="arabicPlain"/>
            </a:pPr>
            <a:r>
              <a:rPr lang="en-US" sz="1200" dirty="0" smtClean="0"/>
              <a:t>Duggan, David, P.,  Thomas</a:t>
            </a:r>
            <a:r>
              <a:rPr lang="en-US" sz="1200" dirty="0" smtClean="0"/>
              <a:t>, </a:t>
            </a:r>
            <a:r>
              <a:rPr lang="en-US" sz="1200" dirty="0" smtClean="0"/>
              <a:t>Sherry R., and </a:t>
            </a:r>
            <a:r>
              <a:rPr lang="en-US" sz="1200" dirty="0" err="1" smtClean="0"/>
              <a:t>Veitch</a:t>
            </a:r>
            <a:r>
              <a:rPr lang="en-US" sz="1200" dirty="0" smtClean="0"/>
              <a:t>, </a:t>
            </a:r>
            <a:r>
              <a:rPr lang="en-US" sz="1200" dirty="0" smtClean="0"/>
              <a:t>Cynthia K.K., and Woodward, Laura.  </a:t>
            </a:r>
            <a:r>
              <a:rPr lang="en-US" sz="1200" i="1" dirty="0" smtClean="0"/>
              <a:t>Categorizing </a:t>
            </a:r>
            <a:r>
              <a:rPr lang="en-US" sz="1200" i="1" dirty="0" smtClean="0"/>
              <a:t>Threat - Building and Using a Generic Threat Matrix</a:t>
            </a:r>
            <a:r>
              <a:rPr lang="en-US" sz="1200" dirty="0" smtClean="0"/>
              <a:t>. (SANDIA National Laboratories, Albuquerque NM. REPORT SAND2007-5791: September 2007</a:t>
            </a:r>
            <a:r>
              <a:rPr lang="en-US" sz="1200" dirty="0" smtClean="0"/>
              <a:t>). Internet.  </a:t>
            </a:r>
            <a:r>
              <a:rPr lang="en-US" sz="1200" dirty="0"/>
              <a:t>Found at </a:t>
            </a:r>
            <a:r>
              <a:rPr lang="en-US" sz="1200" dirty="0">
                <a:hlinkClick r:id="rId7"/>
              </a:rPr>
              <a:t>http://</a:t>
            </a:r>
            <a:r>
              <a:rPr lang="en-US" sz="1200" dirty="0" smtClean="0">
                <a:hlinkClick r:id="rId7"/>
              </a:rPr>
              <a:t>idart.sandia.gov/methodology/materials/Adversary_Modeling/SAND2007-5791.pdf</a:t>
            </a:r>
            <a:endParaRPr lang="en-US" sz="1200" dirty="0" smtClean="0"/>
          </a:p>
          <a:p>
            <a:pPr marL="228600" indent="-228600">
              <a:buFont typeface="Arial" pitchFamily="34" charset="0"/>
              <a:buAutoNum type="arabicPlain"/>
            </a:pPr>
            <a:r>
              <a:rPr lang="en-US" sz="1200" dirty="0" err="1" smtClean="0"/>
              <a:t>Schneier</a:t>
            </a:r>
            <a:r>
              <a:rPr lang="en-US" sz="1200" dirty="0" smtClean="0"/>
              <a:t>, Bruce.  </a:t>
            </a:r>
            <a:r>
              <a:rPr lang="en-US" sz="1200" i="1" dirty="0" smtClean="0"/>
              <a:t>Modeling Security Threats - Attack Trees </a:t>
            </a:r>
            <a:r>
              <a:rPr lang="en-US" sz="1200" dirty="0" smtClean="0"/>
              <a:t>(Reprint </a:t>
            </a:r>
            <a:r>
              <a:rPr lang="en-US" sz="1200" dirty="0" err="1" smtClean="0"/>
              <a:t>Dr</a:t>
            </a:r>
            <a:r>
              <a:rPr lang="en-US" sz="1200" dirty="0" smtClean="0"/>
              <a:t> Dobb’s Journal: 1999.  Counterpane Internet Security: 1999</a:t>
            </a:r>
            <a:r>
              <a:rPr lang="en-US" sz="1200" dirty="0" smtClean="0"/>
              <a:t>). Internet. Found at </a:t>
            </a:r>
            <a:r>
              <a:rPr lang="en-US" sz="1200" dirty="0" smtClean="0">
                <a:hlinkClick r:id="rId8"/>
              </a:rPr>
              <a:t>http://</a:t>
            </a:r>
            <a:r>
              <a:rPr lang="en-US" sz="1200" dirty="0" smtClean="0">
                <a:hlinkClick r:id="rId8"/>
              </a:rPr>
              <a:t>www.</a:t>
            </a:r>
            <a:r>
              <a:rPr lang="en-US" sz="1200" b="1" dirty="0" smtClean="0">
                <a:hlinkClick r:id="rId8"/>
              </a:rPr>
              <a:t>schneier</a:t>
            </a:r>
            <a:r>
              <a:rPr lang="en-US" sz="1200" dirty="0" smtClean="0">
                <a:hlinkClick r:id="rId8"/>
              </a:rPr>
              <a:t>.com/paper-attacktrees-ddj-ft.html</a:t>
            </a:r>
            <a:endParaRPr lang="en-US" sz="1200" dirty="0" smtClean="0"/>
          </a:p>
          <a:p>
            <a:pPr marL="228600" indent="-228600">
              <a:buFont typeface="Arial" pitchFamily="34" charset="0"/>
              <a:buAutoNum type="arabicPlain"/>
            </a:pPr>
            <a:r>
              <a:rPr lang="en-US" sz="1200" dirty="0" smtClean="0"/>
              <a:t>Penn </a:t>
            </a:r>
            <a:r>
              <a:rPr lang="en-US" sz="1200" dirty="0" smtClean="0"/>
              <a:t>State University SIIS Laboratory. </a:t>
            </a:r>
            <a:r>
              <a:rPr lang="en-US" sz="1200" dirty="0" smtClean="0"/>
              <a:t> </a:t>
            </a:r>
            <a:r>
              <a:rPr lang="en-US" sz="1200" i="1" dirty="0" smtClean="0"/>
              <a:t>Advanced </a:t>
            </a:r>
            <a:r>
              <a:rPr lang="en-US" sz="1200" i="1" dirty="0" smtClean="0"/>
              <a:t>Metering Infrastructure Security. </a:t>
            </a:r>
            <a:r>
              <a:rPr lang="en-US" sz="1200" b="1" dirty="0" smtClean="0"/>
              <a:t>(</a:t>
            </a:r>
            <a:r>
              <a:rPr lang="en-US" sz="1200" dirty="0" smtClean="0"/>
              <a:t>Penn State University Systems and Internet Infrastructure Security Laboratory, Computer Science and Engineering (CSE) Network and Security Research Center (NSRC</a:t>
            </a:r>
            <a:r>
              <a:rPr lang="en-US" sz="1200" dirty="0" smtClean="0"/>
              <a:t>): </a:t>
            </a:r>
            <a:r>
              <a:rPr lang="en-US" sz="1200" dirty="0" smtClean="0"/>
              <a:t>2010). </a:t>
            </a:r>
            <a:r>
              <a:rPr lang="en-US" sz="1200" dirty="0" smtClean="0"/>
              <a:t>Internet.  Found at </a:t>
            </a:r>
            <a:r>
              <a:rPr lang="en-US" sz="1200" dirty="0" smtClean="0">
                <a:hlinkClick r:id="rId9"/>
              </a:rPr>
              <a:t>http</a:t>
            </a:r>
            <a:r>
              <a:rPr lang="en-US" sz="1200" dirty="0" smtClean="0">
                <a:hlinkClick r:id="rId9"/>
              </a:rPr>
              <a:t>://</a:t>
            </a:r>
            <a:r>
              <a:rPr lang="en-US" sz="1200" dirty="0" smtClean="0">
                <a:hlinkClick r:id="rId9"/>
              </a:rPr>
              <a:t>siis.cse.psu.edu/smartgrid.html</a:t>
            </a:r>
            <a:endParaRPr lang="en-US" sz="1200" dirty="0" smtClean="0"/>
          </a:p>
          <a:p>
            <a:pPr marL="228600" indent="-228600">
              <a:buFont typeface="Arial" pitchFamily="34" charset="0"/>
              <a:buAutoNum type="arabicPlain"/>
            </a:pPr>
            <a:r>
              <a:rPr lang="en-US" sz="1200" i="1" dirty="0" smtClean="0"/>
              <a:t>Ibid. </a:t>
            </a:r>
            <a:r>
              <a:rPr lang="en-US" sz="1200" dirty="0" smtClean="0"/>
              <a:t>Penn State University, 2010</a:t>
            </a:r>
            <a:endParaRPr lang="en-US" sz="1200" dirty="0" smtClean="0"/>
          </a:p>
          <a:p>
            <a:pPr marL="228600" indent="-228600">
              <a:buFont typeface="Arial" pitchFamily="34" charset="0"/>
              <a:buAutoNum type="arabicPlain"/>
            </a:pPr>
            <a:r>
              <a:rPr lang="de-DE" sz="1200" dirty="0" smtClean="0"/>
              <a:t>Atkins</a:t>
            </a:r>
            <a:r>
              <a:rPr lang="de-DE" sz="1200" dirty="0"/>
              <a:t>, William. </a:t>
            </a:r>
            <a:r>
              <a:rPr lang="de-DE" sz="1200" i="1" dirty="0"/>
              <a:t>Read Teaming – It's Good to be Bad. (</a:t>
            </a:r>
            <a:r>
              <a:rPr lang="de-DE" sz="1200" dirty="0"/>
              <a:t>Missouri S&amp;T ACM SIG in Security. SANDIA Critical Infrastructure Systems Department, NM, 10 FEB 2010). </a:t>
            </a:r>
            <a:r>
              <a:rPr lang="de-DE" sz="1200" dirty="0" smtClean="0"/>
              <a:t>Internet.  Found at. </a:t>
            </a:r>
            <a:r>
              <a:rPr lang="de-DE" sz="1200" i="1" dirty="0" smtClean="0">
                <a:hlinkClick r:id="rId10"/>
              </a:rPr>
              <a:t>http://acm.device.mst.edu/security-files/2010-02-10-Red_Teaming.ppt</a:t>
            </a:r>
            <a:r>
              <a:rPr lang="de-DE" sz="1200" i="1" dirty="0" smtClean="0"/>
              <a:t> </a:t>
            </a:r>
          </a:p>
          <a:p>
            <a:pPr marL="228600" indent="-228600">
              <a:buFont typeface="Arial" pitchFamily="34" charset="0"/>
              <a:buAutoNum type="arabicPlain"/>
            </a:pPr>
            <a:endParaRPr lang="de-DE" sz="1200" i="1" dirty="0"/>
          </a:p>
          <a:p>
            <a:pPr marL="0" indent="0">
              <a:buNone/>
            </a:pPr>
            <a:r>
              <a:rPr lang="de-DE" sz="1200" dirty="0" smtClean="0">
                <a:latin typeface="Palatino Linotype"/>
              </a:rPr>
              <a:t>‡ </a:t>
            </a:r>
            <a:r>
              <a:rPr lang="de-DE" sz="1200" dirty="0" smtClean="0"/>
              <a:t>See the supplemental paper that accompanies this presetation </a:t>
            </a:r>
            <a:r>
              <a:rPr lang="de-DE" sz="1200" i="1" dirty="0" smtClean="0"/>
              <a:t>titled</a:t>
            </a:r>
            <a:r>
              <a:rPr lang="de-DE" sz="1200" dirty="0" smtClean="0"/>
              <a:t> :  Yanalitis, Mark.  </a:t>
            </a:r>
            <a:r>
              <a:rPr lang="de-DE" sz="1200" i="1" dirty="0" smtClean="0">
                <a:hlinkClick r:id="rId11"/>
              </a:rPr>
              <a:t>RED </a:t>
            </a:r>
            <a:r>
              <a:rPr lang="de-DE" sz="1200" i="1" dirty="0">
                <a:hlinkClick r:id="rId11"/>
              </a:rPr>
              <a:t>TEAMING APPROACH, </a:t>
            </a:r>
            <a:endParaRPr lang="en-US" sz="1200" i="1" dirty="0">
              <a:hlinkClick r:id="rId11"/>
            </a:endParaRPr>
          </a:p>
          <a:p>
            <a:pPr marL="0" indent="0">
              <a:buNone/>
            </a:pPr>
            <a:r>
              <a:rPr lang="de-DE" sz="1200" i="1" dirty="0" smtClean="0">
                <a:hlinkClick r:id="rId11"/>
              </a:rPr>
              <a:t>RATIONALE, AND </a:t>
            </a:r>
            <a:r>
              <a:rPr lang="de-DE" sz="1200" i="1" dirty="0">
                <a:hlinkClick r:id="rId11"/>
              </a:rPr>
              <a:t>ENGAGEMENT </a:t>
            </a:r>
            <a:r>
              <a:rPr lang="de-DE" sz="1200" i="1" dirty="0" smtClean="0">
                <a:hlinkClick r:id="rId11"/>
              </a:rPr>
              <a:t>RISKS</a:t>
            </a:r>
            <a:r>
              <a:rPr lang="de-DE" sz="1200" dirty="0" smtClean="0"/>
              <a:t> (self-published: 2011).  Internet.  Found at  </a:t>
            </a:r>
            <a:r>
              <a:rPr lang="de-DE" sz="1200" dirty="0" smtClean="0">
                <a:hlinkClick r:id="rId12"/>
              </a:rPr>
              <a:t>http://www.mediafire.com</a:t>
            </a:r>
            <a:endParaRPr lang="de-DE" sz="1200" dirty="0" smtClean="0"/>
          </a:p>
          <a:p>
            <a:pPr marL="0" indent="0">
              <a:buNone/>
            </a:pPr>
            <a:endParaRPr lang="en-US" sz="1200" dirty="0"/>
          </a:p>
          <a:p>
            <a:pPr marL="228600" indent="-228600">
              <a:buFont typeface="Arial" pitchFamily="34" charset="0"/>
              <a:buAutoNum type="arabicPlain"/>
            </a:pPr>
            <a:endParaRPr lang="en-US" sz="1200"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21</a:t>
            </a:fld>
            <a:endParaRPr lang="en-US" dirty="0"/>
          </a:p>
        </p:txBody>
      </p:sp>
    </p:spTree>
    <p:extLst>
      <p:ext uri="{BB962C8B-B14F-4D97-AF65-F5344CB8AC3E}">
        <p14:creationId xmlns:p14="http://schemas.microsoft.com/office/powerpoint/2010/main" val="351544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Teaming Definitions</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pPr marL="400050" lvl="1" indent="0">
              <a:buNone/>
            </a:pPr>
            <a:r>
              <a:rPr lang="en-US" dirty="0" smtClean="0"/>
              <a:t>“</a:t>
            </a:r>
            <a:r>
              <a:rPr lang="en-US" dirty="0"/>
              <a:t>An array of activity where the overall goal </a:t>
            </a:r>
            <a:r>
              <a:rPr lang="en-US" dirty="0" smtClean="0"/>
              <a:t>is </a:t>
            </a:r>
            <a:r>
              <a:rPr lang="en-US" dirty="0"/>
              <a:t>to understand the adversaries </a:t>
            </a:r>
            <a:r>
              <a:rPr lang="en-US" dirty="0" smtClean="0"/>
              <a:t>perspective </a:t>
            </a:r>
            <a:r>
              <a:rPr lang="en-US" dirty="0"/>
              <a:t>in order to identify one's own vulnerabilities and challenge one 's own assumptions</a:t>
            </a:r>
            <a:r>
              <a:rPr lang="en-US" dirty="0" smtClean="0"/>
              <a:t>.”</a:t>
            </a:r>
            <a:r>
              <a:rPr lang="en-US" baseline="30000" dirty="0"/>
              <a:t>1</a:t>
            </a:r>
          </a:p>
          <a:p>
            <a:pPr marL="400050" lvl="1" indent="0">
              <a:buNone/>
            </a:pPr>
            <a:endParaRPr lang="en-US" dirty="0"/>
          </a:p>
          <a:p>
            <a:pPr marL="400050" lvl="1" indent="0">
              <a:buNone/>
            </a:pPr>
            <a:r>
              <a:rPr lang="en-US" dirty="0" smtClean="0"/>
              <a:t>“Authorized</a:t>
            </a:r>
            <a:r>
              <a:rPr lang="en-US" dirty="0"/>
              <a:t>, adversary-based assessment for defensive purposes</a:t>
            </a:r>
            <a:r>
              <a:rPr lang="en-US" dirty="0" smtClean="0"/>
              <a:t>.“</a:t>
            </a:r>
            <a:r>
              <a:rPr lang="en-US" baseline="30000" dirty="0"/>
              <a:t>2</a:t>
            </a:r>
          </a:p>
          <a:p>
            <a:pPr marL="400050" lvl="1" indent="0">
              <a:buNone/>
            </a:pPr>
            <a:endParaRPr lang="en-US" dirty="0"/>
          </a:p>
          <a:p>
            <a:pPr marL="400050" lvl="1" indent="0">
              <a:buNone/>
            </a:pPr>
            <a:r>
              <a:rPr lang="en-US" dirty="0" smtClean="0"/>
              <a:t>“</a:t>
            </a:r>
            <a:r>
              <a:rPr lang="en-US" dirty="0"/>
              <a:t>Review of control design and threat-based penetration testing to simulate actual attacks</a:t>
            </a:r>
            <a:r>
              <a:rPr lang="en-US" dirty="0" smtClean="0"/>
              <a:t>.”</a:t>
            </a:r>
            <a:r>
              <a:rPr lang="en-US" baseline="30000" dirty="0" smtClean="0"/>
              <a:t>3</a:t>
            </a:r>
          </a:p>
          <a:p>
            <a:endParaRPr lang="en-US" dirty="0"/>
          </a:p>
        </p:txBody>
      </p:sp>
      <p:sp>
        <p:nvSpPr>
          <p:cNvPr id="4" name="Date Placeholder 3"/>
          <p:cNvSpPr>
            <a:spLocks noGrp="1"/>
          </p:cNvSpPr>
          <p:nvPr>
            <p:ph type="dt" sz="half" idx="10"/>
          </p:nvPr>
        </p:nvSpPr>
        <p:spPr/>
        <p:txBody>
          <a:bodyPr/>
          <a:lstStyle/>
          <a:p>
            <a:r>
              <a:rPr lang="en-US" dirty="0" smtClean="0"/>
              <a:t>November 10th, 2011</a:t>
            </a:r>
            <a:endParaRPr lang="en-US" dirty="0"/>
          </a:p>
        </p:txBody>
      </p:sp>
      <p:sp>
        <p:nvSpPr>
          <p:cNvPr id="5" name="Footer Placeholder 4"/>
          <p:cNvSpPr>
            <a:spLocks noGrp="1"/>
          </p:cNvSpPr>
          <p:nvPr>
            <p:ph type="ftr" sz="quarter" idx="11"/>
          </p:nvPr>
        </p:nvSpPr>
        <p:spPr/>
        <p:txBody>
          <a:bodyPr/>
          <a:lstStyle/>
          <a:p>
            <a:r>
              <a:rPr lang="en-US" dirty="0"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3</a:t>
            </a:fld>
            <a:endParaRPr lang="en-US" dirty="0"/>
          </a:p>
        </p:txBody>
      </p:sp>
    </p:spTree>
    <p:extLst>
      <p:ext uri="{BB962C8B-B14F-4D97-AF65-F5344CB8AC3E}">
        <p14:creationId xmlns:p14="http://schemas.microsoft.com/office/powerpoint/2010/main" val="1283810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v. Full Spectrum</a:t>
            </a:r>
            <a:endParaRPr lang="en-US" dirty="0"/>
          </a:p>
        </p:txBody>
      </p:sp>
      <p:sp>
        <p:nvSpPr>
          <p:cNvPr id="8" name="Text Placeholder 7"/>
          <p:cNvSpPr>
            <a:spLocks noGrp="1"/>
          </p:cNvSpPr>
          <p:nvPr>
            <p:ph type="body" idx="1"/>
          </p:nvPr>
        </p:nvSpPr>
        <p:spPr>
          <a:xfrm>
            <a:off x="457200" y="2560638"/>
            <a:ext cx="4040188" cy="639762"/>
          </a:xfrm>
        </p:spPr>
        <p:txBody>
          <a:bodyPr/>
          <a:lstStyle/>
          <a:p>
            <a:r>
              <a:rPr lang="en-US" dirty="0" smtClean="0"/>
              <a:t>Commercial engagements	</a:t>
            </a:r>
            <a:endParaRPr lang="en-US" dirty="0"/>
          </a:p>
        </p:txBody>
      </p:sp>
      <p:sp>
        <p:nvSpPr>
          <p:cNvPr id="3" name="Content Placeholder 2"/>
          <p:cNvSpPr>
            <a:spLocks noGrp="1"/>
          </p:cNvSpPr>
          <p:nvPr>
            <p:ph sz="half" idx="2"/>
          </p:nvPr>
        </p:nvSpPr>
        <p:spPr>
          <a:xfrm>
            <a:off x="457200" y="3317875"/>
            <a:ext cx="4040188" cy="2701925"/>
          </a:xfrm>
        </p:spPr>
        <p:txBody>
          <a:bodyPr>
            <a:normAutofit fontScale="92500" lnSpcReduction="10000"/>
          </a:bodyPr>
          <a:lstStyle/>
          <a:p>
            <a:r>
              <a:rPr lang="en-US" dirty="0" smtClean="0"/>
              <a:t>Threat-based modeling</a:t>
            </a:r>
          </a:p>
          <a:p>
            <a:r>
              <a:rPr lang="en-US" dirty="0" smtClean="0"/>
              <a:t>Compliance mandates</a:t>
            </a:r>
          </a:p>
          <a:p>
            <a:r>
              <a:rPr lang="en-US" dirty="0" smtClean="0"/>
              <a:t>IT Audit adjunct testing</a:t>
            </a:r>
          </a:p>
          <a:p>
            <a:r>
              <a:rPr lang="en-US" dirty="0" smtClean="0"/>
              <a:t>Goal is quick penetration</a:t>
            </a:r>
          </a:p>
          <a:p>
            <a:r>
              <a:rPr lang="en-US" dirty="0" smtClean="0"/>
              <a:t>Cost and time driven</a:t>
            </a:r>
          </a:p>
          <a:p>
            <a:r>
              <a:rPr lang="en-US" dirty="0" smtClean="0"/>
              <a:t>Automation dependency</a:t>
            </a:r>
          </a:p>
          <a:p>
            <a:r>
              <a:rPr lang="en-US" dirty="0" smtClean="0"/>
              <a:t>Survey the known</a:t>
            </a:r>
          </a:p>
        </p:txBody>
      </p:sp>
      <p:sp>
        <p:nvSpPr>
          <p:cNvPr id="9" name="Text Placeholder 8"/>
          <p:cNvSpPr>
            <a:spLocks noGrp="1"/>
          </p:cNvSpPr>
          <p:nvPr>
            <p:ph type="body" sz="quarter" idx="3"/>
          </p:nvPr>
        </p:nvSpPr>
        <p:spPr>
          <a:xfrm>
            <a:off x="4645025" y="2560638"/>
            <a:ext cx="4194175" cy="639762"/>
          </a:xfrm>
        </p:spPr>
        <p:txBody>
          <a:bodyPr>
            <a:noAutofit/>
          </a:bodyPr>
          <a:lstStyle/>
          <a:p>
            <a:r>
              <a:rPr lang="en-US" dirty="0" smtClean="0"/>
              <a:t>Full-Spectrum engagements</a:t>
            </a:r>
            <a:endParaRPr lang="en-US" dirty="0"/>
          </a:p>
        </p:txBody>
      </p:sp>
      <p:sp>
        <p:nvSpPr>
          <p:cNvPr id="10" name="Content Placeholder 9"/>
          <p:cNvSpPr>
            <a:spLocks noGrp="1"/>
          </p:cNvSpPr>
          <p:nvPr>
            <p:ph sz="quarter" idx="4"/>
          </p:nvPr>
        </p:nvSpPr>
        <p:spPr>
          <a:xfrm>
            <a:off x="4645025" y="3352800"/>
            <a:ext cx="4041775" cy="2773362"/>
          </a:xfrm>
        </p:spPr>
        <p:txBody>
          <a:bodyPr>
            <a:normAutofit fontScale="92500" lnSpcReduction="20000"/>
          </a:bodyPr>
          <a:lstStyle/>
          <a:p>
            <a:r>
              <a:rPr lang="en-US" dirty="0" smtClean="0"/>
              <a:t>Capabilities-based or hybrid modeling</a:t>
            </a:r>
          </a:p>
          <a:p>
            <a:r>
              <a:rPr lang="en-US" dirty="0" smtClean="0"/>
              <a:t>Simulations</a:t>
            </a:r>
          </a:p>
          <a:p>
            <a:r>
              <a:rPr lang="en-US" dirty="0" smtClean="0"/>
              <a:t>Goal is understanding</a:t>
            </a:r>
          </a:p>
          <a:p>
            <a:r>
              <a:rPr lang="en-US" dirty="0" smtClean="0"/>
              <a:t>Risk analysis driven</a:t>
            </a:r>
          </a:p>
          <a:p>
            <a:r>
              <a:rPr lang="en-US" dirty="0" smtClean="0"/>
              <a:t>Human in the loop</a:t>
            </a:r>
          </a:p>
          <a:p>
            <a:r>
              <a:rPr lang="en-US" dirty="0" smtClean="0"/>
              <a:t>Expand the knowable by parsing the unknown</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4</a:t>
            </a:fld>
            <a:endParaRPr lang="en-US" dirty="0"/>
          </a:p>
        </p:txBody>
      </p:sp>
      <p:sp>
        <p:nvSpPr>
          <p:cNvPr id="11" name="Rectangle 10"/>
          <p:cNvSpPr/>
          <p:nvPr/>
        </p:nvSpPr>
        <p:spPr>
          <a:xfrm>
            <a:off x="457200" y="1459468"/>
            <a:ext cx="8229600" cy="1046440"/>
          </a:xfrm>
          <a:prstGeom prst="rect">
            <a:avLst/>
          </a:prstGeom>
        </p:spPr>
        <p:txBody>
          <a:bodyPr wrap="square">
            <a:spAutoFit/>
          </a:bodyPr>
          <a:lstStyle/>
          <a:p>
            <a:pPr algn="ctr"/>
            <a:r>
              <a:rPr lang="en-US" sz="3100" dirty="0">
                <a:latin typeface="Palatino Linotype" pitchFamily="18" charset="0"/>
              </a:rPr>
              <a:t>Lets </a:t>
            </a:r>
            <a:r>
              <a:rPr lang="en-US" sz="3100" dirty="0" smtClean="0">
                <a:latin typeface="Palatino Linotype" pitchFamily="18" charset="0"/>
              </a:rPr>
              <a:t>explore </a:t>
            </a:r>
            <a:r>
              <a:rPr lang="en-US" sz="3100" dirty="0">
                <a:latin typeface="Palatino Linotype" pitchFamily="18" charset="0"/>
              </a:rPr>
              <a:t>the motivating factors for commercial and full-spectrum red teams</a:t>
            </a:r>
          </a:p>
        </p:txBody>
      </p:sp>
    </p:spTree>
    <p:extLst>
      <p:ext uri="{BB962C8B-B14F-4D97-AF65-F5344CB8AC3E}">
        <p14:creationId xmlns:p14="http://schemas.microsoft.com/office/powerpoint/2010/main" val="3682330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Methodologies</a:t>
            </a:r>
            <a:endParaRPr lang="en-US" dirty="0"/>
          </a:p>
        </p:txBody>
      </p:sp>
      <p:sp>
        <p:nvSpPr>
          <p:cNvPr id="7" name="Date Placeholder 6"/>
          <p:cNvSpPr>
            <a:spLocks noGrp="1"/>
          </p:cNvSpPr>
          <p:nvPr>
            <p:ph type="dt" sz="half" idx="10"/>
          </p:nvPr>
        </p:nvSpPr>
        <p:spPr/>
        <p:txBody>
          <a:bodyPr/>
          <a:lstStyle/>
          <a:p>
            <a:r>
              <a:rPr lang="en-US" smtClean="0"/>
              <a:t>November 10th, 2011</a:t>
            </a:r>
            <a:endParaRPr lang="en-US" dirty="0"/>
          </a:p>
        </p:txBody>
      </p:sp>
      <p:sp>
        <p:nvSpPr>
          <p:cNvPr id="8" name="Footer Placeholder 7"/>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9" name="Slide Number Placeholder 8"/>
          <p:cNvSpPr>
            <a:spLocks noGrp="1"/>
          </p:cNvSpPr>
          <p:nvPr>
            <p:ph type="sldNum" sz="quarter" idx="12"/>
          </p:nvPr>
        </p:nvSpPr>
        <p:spPr/>
        <p:txBody>
          <a:bodyPr/>
          <a:lstStyle/>
          <a:p>
            <a:fld id="{96CA1F1B-7F82-4BF8-97C7-0FA00BEE889A}" type="slidenum">
              <a:rPr lang="en-US" smtClean="0"/>
              <a:t>5</a:t>
            </a:fld>
            <a:endParaRPr lang="en-US" dirty="0"/>
          </a:p>
        </p:txBody>
      </p:sp>
      <p:pic>
        <p:nvPicPr>
          <p:cNvPr id="11" name="Picture 10"/>
          <p:cNvPicPr/>
          <p:nvPr/>
        </p:nvPicPr>
        <p:blipFill>
          <a:blip r:embed="rId2">
            <a:lum/>
            <a:alphaModFix/>
          </a:blip>
          <a:srcRect/>
          <a:stretch>
            <a:fillRect/>
          </a:stretch>
        </p:blipFill>
        <p:spPr>
          <a:xfrm>
            <a:off x="3276600" y="1905000"/>
            <a:ext cx="5867400" cy="3042210"/>
          </a:xfrm>
          <a:prstGeom prst="rect">
            <a:avLst/>
          </a:prstGeom>
          <a:noFill/>
          <a:ln>
            <a:noFill/>
          </a:ln>
        </p:spPr>
      </p:pic>
      <p:sp>
        <p:nvSpPr>
          <p:cNvPr id="13" name="Rectangle 12"/>
          <p:cNvSpPr/>
          <p:nvPr/>
        </p:nvSpPr>
        <p:spPr>
          <a:xfrm>
            <a:off x="228600" y="4947210"/>
            <a:ext cx="1219200" cy="369332"/>
          </a:xfrm>
          <a:prstGeom prst="rect">
            <a:avLst/>
          </a:prstGeom>
        </p:spPr>
        <p:txBody>
          <a:bodyPr wrap="square">
            <a:spAutoFit/>
          </a:bodyPr>
          <a:lstStyle/>
          <a:p>
            <a:r>
              <a:rPr lang="en-US" dirty="0" smtClean="0">
                <a:latin typeface="Palatino Linotype" pitchFamily="18" charset="0"/>
              </a:rPr>
              <a:t>Targeting</a:t>
            </a:r>
            <a:endParaRPr lang="en-US" dirty="0">
              <a:latin typeface="Palatino Linotype" pitchFamily="18" charset="0"/>
            </a:endParaRPr>
          </a:p>
        </p:txBody>
      </p:sp>
      <p:sp>
        <p:nvSpPr>
          <p:cNvPr id="14" name="TextBox 13"/>
          <p:cNvSpPr txBox="1"/>
          <p:nvPr/>
        </p:nvSpPr>
        <p:spPr>
          <a:xfrm>
            <a:off x="744832" y="1828800"/>
            <a:ext cx="21507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Palatino Linotype" pitchFamily="18" charset="0"/>
              </a:rPr>
              <a:t>Client Engagement</a:t>
            </a:r>
            <a:endParaRPr lang="en-US" dirty="0">
              <a:latin typeface="Palatino Linotype" pitchFamily="18" charset="0"/>
            </a:endParaRPr>
          </a:p>
        </p:txBody>
      </p:sp>
      <p:sp>
        <p:nvSpPr>
          <p:cNvPr id="15" name="TextBox 14"/>
          <p:cNvSpPr txBox="1"/>
          <p:nvPr/>
        </p:nvSpPr>
        <p:spPr>
          <a:xfrm>
            <a:off x="744832" y="2161401"/>
            <a:ext cx="215076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Palatino Linotype" pitchFamily="18" charset="0"/>
              </a:rPr>
              <a:t>Master Service Agreement</a:t>
            </a:r>
            <a:endParaRPr lang="en-US" dirty="0">
              <a:latin typeface="Palatino Linotype" pitchFamily="18" charset="0"/>
            </a:endParaRPr>
          </a:p>
        </p:txBody>
      </p:sp>
      <p:sp>
        <p:nvSpPr>
          <p:cNvPr id="16" name="TextBox 15"/>
          <p:cNvSpPr txBox="1"/>
          <p:nvPr/>
        </p:nvSpPr>
        <p:spPr>
          <a:xfrm>
            <a:off x="744832" y="2807732"/>
            <a:ext cx="21507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Palatino Linotype" pitchFamily="18" charset="0"/>
              </a:rPr>
              <a:t>Statement of Work</a:t>
            </a:r>
            <a:endParaRPr lang="en-US" dirty="0">
              <a:latin typeface="Palatino Linotype" pitchFamily="18" charset="0"/>
            </a:endParaRPr>
          </a:p>
        </p:txBody>
      </p:sp>
      <p:sp>
        <p:nvSpPr>
          <p:cNvPr id="17" name="TextBox 16"/>
          <p:cNvSpPr txBox="1"/>
          <p:nvPr/>
        </p:nvSpPr>
        <p:spPr>
          <a:xfrm>
            <a:off x="744832" y="3152001"/>
            <a:ext cx="215076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Palatino Linotype" pitchFamily="18" charset="0"/>
              </a:rPr>
              <a:t>Rules of Engagement</a:t>
            </a:r>
            <a:endParaRPr lang="en-US" dirty="0">
              <a:latin typeface="Palatino Linotype" pitchFamily="18" charset="0"/>
            </a:endParaRPr>
          </a:p>
        </p:txBody>
      </p:sp>
      <p:sp>
        <p:nvSpPr>
          <p:cNvPr id="18" name="TextBox 17"/>
          <p:cNvSpPr txBox="1"/>
          <p:nvPr/>
        </p:nvSpPr>
        <p:spPr>
          <a:xfrm>
            <a:off x="744832" y="3804210"/>
            <a:ext cx="21507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Palatino Linotype" pitchFamily="18" charset="0"/>
              </a:rPr>
              <a:t>Bond of Indemnity</a:t>
            </a:r>
            <a:endParaRPr lang="en-US" dirty="0">
              <a:latin typeface="Palatino Linotype" pitchFamily="18" charset="0"/>
            </a:endParaRPr>
          </a:p>
        </p:txBody>
      </p:sp>
      <p:sp>
        <p:nvSpPr>
          <p:cNvPr id="19" name="TextBox 18"/>
          <p:cNvSpPr txBox="1"/>
          <p:nvPr/>
        </p:nvSpPr>
        <p:spPr>
          <a:xfrm>
            <a:off x="744832" y="4109010"/>
            <a:ext cx="21507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Palatino Linotype" pitchFamily="18" charset="0"/>
              </a:rPr>
              <a:t>Identify Scope</a:t>
            </a:r>
            <a:endParaRPr lang="en-US" dirty="0">
              <a:latin typeface="Palatino Linotype" pitchFamily="18" charset="0"/>
            </a:endParaRPr>
          </a:p>
        </p:txBody>
      </p:sp>
      <p:sp>
        <p:nvSpPr>
          <p:cNvPr id="20" name="TextBox 19"/>
          <p:cNvSpPr txBox="1"/>
          <p:nvPr/>
        </p:nvSpPr>
        <p:spPr>
          <a:xfrm>
            <a:off x="3728613" y="5412022"/>
            <a:ext cx="137678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smtClean="0"/>
              <a:t>Compromise</a:t>
            </a:r>
            <a:endParaRPr lang="en-US" dirty="0"/>
          </a:p>
        </p:txBody>
      </p:sp>
      <p:sp>
        <p:nvSpPr>
          <p:cNvPr id="21" name="TextBox 20"/>
          <p:cNvSpPr txBox="1"/>
          <p:nvPr/>
        </p:nvSpPr>
        <p:spPr>
          <a:xfrm>
            <a:off x="3728614" y="5773742"/>
            <a:ext cx="137678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Report</a:t>
            </a:r>
            <a:endParaRPr lang="en-US" dirty="0"/>
          </a:p>
        </p:txBody>
      </p:sp>
      <p:sp>
        <p:nvSpPr>
          <p:cNvPr id="27" name="TextBox 26"/>
          <p:cNvSpPr txBox="1"/>
          <p:nvPr/>
        </p:nvSpPr>
        <p:spPr>
          <a:xfrm>
            <a:off x="744832" y="4478342"/>
            <a:ext cx="21507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solidFill>
                  <a:schemeClr val="dk1"/>
                </a:solidFill>
                <a:latin typeface="Palatino Linotype" pitchFamily="18" charset="0"/>
              </a:rPr>
              <a:t>Reconnaissance</a:t>
            </a:r>
            <a:endParaRPr lang="en-US" dirty="0">
              <a:solidFill>
                <a:schemeClr val="dk1"/>
              </a:solidFill>
              <a:latin typeface="Palatino Linotype" pitchFamily="18" charset="0"/>
            </a:endParaRPr>
          </a:p>
        </p:txBody>
      </p:sp>
      <p:sp>
        <p:nvSpPr>
          <p:cNvPr id="24" name="Curved Right Arrow 23"/>
          <p:cNvSpPr/>
          <p:nvPr/>
        </p:nvSpPr>
        <p:spPr>
          <a:xfrm>
            <a:off x="228600" y="4554542"/>
            <a:ext cx="731520" cy="1216152"/>
          </a:xfrm>
          <a:prstGeom prst="curvedRightArrow">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a:off x="960121" y="5412022"/>
            <a:ext cx="1737358" cy="369332"/>
          </a:xfrm>
          <a:prstGeom prst="rect">
            <a:avLst/>
          </a:prstGeom>
        </p:spPr>
        <p:txBody>
          <a:bodyPr wrap="square">
            <a:spAutoFit/>
          </a:bodyPr>
          <a:lstStyle/>
          <a:p>
            <a:pPr algn="ctr"/>
            <a:r>
              <a:rPr lang="en-US" dirty="0" smtClean="0">
                <a:latin typeface="Palatino Linotype" pitchFamily="18" charset="0"/>
              </a:rPr>
              <a:t>Scan &amp; Attack</a:t>
            </a:r>
            <a:endParaRPr lang="en-US" dirty="0">
              <a:latin typeface="Palatino Linotype" pitchFamily="18" charset="0"/>
            </a:endParaRPr>
          </a:p>
        </p:txBody>
      </p:sp>
      <p:sp>
        <p:nvSpPr>
          <p:cNvPr id="29" name="Right Arrow 28"/>
          <p:cNvSpPr/>
          <p:nvPr/>
        </p:nvSpPr>
        <p:spPr>
          <a:xfrm>
            <a:off x="2697479" y="5449122"/>
            <a:ext cx="978408" cy="332232"/>
          </a:xfrm>
          <a:prstGeom prst="rightArrow">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0800000">
            <a:off x="2667001" y="4478342"/>
            <a:ext cx="731520" cy="1216152"/>
          </a:xfrm>
          <a:prstGeom prst="curvedRightArrow">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p:cNvSpPr/>
          <p:nvPr/>
        </p:nvSpPr>
        <p:spPr>
          <a:xfrm>
            <a:off x="2514600" y="4947210"/>
            <a:ext cx="914400" cy="369332"/>
          </a:xfrm>
          <a:prstGeom prst="rect">
            <a:avLst/>
          </a:prstGeom>
        </p:spPr>
        <p:txBody>
          <a:bodyPr wrap="square">
            <a:spAutoFit/>
          </a:bodyPr>
          <a:lstStyle/>
          <a:p>
            <a:r>
              <a:rPr lang="en-US" dirty="0" smtClean="0">
                <a:latin typeface="Palatino Linotype" pitchFamily="18" charset="0"/>
              </a:rPr>
              <a:t>Reload</a:t>
            </a:r>
            <a:endParaRPr lang="en-US" dirty="0">
              <a:latin typeface="Palatino Linotype" pitchFamily="18" charset="0"/>
            </a:endParaRPr>
          </a:p>
        </p:txBody>
      </p:sp>
      <p:sp>
        <p:nvSpPr>
          <p:cNvPr id="33" name="Text Placeholder 7"/>
          <p:cNvSpPr txBox="1">
            <a:spLocks/>
          </p:cNvSpPr>
          <p:nvPr/>
        </p:nvSpPr>
        <p:spPr>
          <a:xfrm>
            <a:off x="744832" y="1219200"/>
            <a:ext cx="2150768"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smtClean="0"/>
              <a:t>Commercial</a:t>
            </a:r>
            <a:endParaRPr lang="en-US" dirty="0"/>
          </a:p>
        </p:txBody>
      </p:sp>
      <p:sp>
        <p:nvSpPr>
          <p:cNvPr id="34" name="Text Placeholder 7"/>
          <p:cNvSpPr txBox="1">
            <a:spLocks/>
          </p:cNvSpPr>
          <p:nvPr/>
        </p:nvSpPr>
        <p:spPr>
          <a:xfrm>
            <a:off x="4657126" y="1259448"/>
            <a:ext cx="2505674" cy="6455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Full Spectrum	</a:t>
            </a:r>
          </a:p>
        </p:txBody>
      </p:sp>
      <p:sp>
        <p:nvSpPr>
          <p:cNvPr id="37" name="TextBox 36"/>
          <p:cNvSpPr txBox="1"/>
          <p:nvPr/>
        </p:nvSpPr>
        <p:spPr>
          <a:xfrm>
            <a:off x="5356953" y="4709174"/>
            <a:ext cx="3611694" cy="276999"/>
          </a:xfrm>
          <a:prstGeom prst="rect">
            <a:avLst/>
          </a:prstGeom>
          <a:noFill/>
        </p:spPr>
        <p:txBody>
          <a:bodyPr wrap="none" rtlCol="0">
            <a:spAutoFit/>
          </a:bodyPr>
          <a:lstStyle/>
          <a:p>
            <a:r>
              <a:rPr lang="en-US" sz="1200" dirty="0" smtClean="0">
                <a:latin typeface="Palatino Linotype" pitchFamily="18" charset="0"/>
              </a:rPr>
              <a:t>Source: Sandia National Laboratories IDART, 2011</a:t>
            </a:r>
            <a:endParaRPr lang="en-US" sz="1200" dirty="0">
              <a:latin typeface="Palatino Linotype" pitchFamily="18" charset="0"/>
            </a:endParaRPr>
          </a:p>
        </p:txBody>
      </p:sp>
    </p:spTree>
    <p:extLst>
      <p:ext uri="{BB962C8B-B14F-4D97-AF65-F5344CB8AC3E}">
        <p14:creationId xmlns:p14="http://schemas.microsoft.com/office/powerpoint/2010/main" val="2283879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Intelligence Process</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64208495"/>
              </p:ext>
            </p:extLst>
          </p:nvPr>
        </p:nvGraphicFramePr>
        <p:xfrm>
          <a:off x="457200" y="13716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967407" y="5971401"/>
            <a:ext cx="4396203" cy="276999"/>
          </a:xfrm>
          <a:prstGeom prst="rect">
            <a:avLst/>
          </a:prstGeom>
          <a:noFill/>
        </p:spPr>
        <p:txBody>
          <a:bodyPr wrap="none" rtlCol="0">
            <a:spAutoFit/>
          </a:bodyPr>
          <a:lstStyle/>
          <a:p>
            <a:r>
              <a:rPr lang="en-US" sz="1200" baseline="30000" dirty="0" smtClean="0">
                <a:latin typeface="Palatino Linotype" pitchFamily="18" charset="0"/>
              </a:rPr>
              <a:t>4</a:t>
            </a:r>
            <a:r>
              <a:rPr lang="en-US" sz="1200" dirty="0" smtClean="0">
                <a:latin typeface="Palatino Linotype" pitchFamily="18" charset="0"/>
              </a:rPr>
              <a:t> </a:t>
            </a:r>
            <a:r>
              <a:rPr lang="en-US" sz="1200" dirty="0" err="1" smtClean="0">
                <a:latin typeface="Palatino Linotype" pitchFamily="18" charset="0"/>
              </a:rPr>
              <a:t>Schudel</a:t>
            </a:r>
            <a:r>
              <a:rPr lang="en-US" sz="1200" dirty="0" smtClean="0">
                <a:latin typeface="Palatino Linotype" pitchFamily="18" charset="0"/>
              </a:rPr>
              <a:t>, G. and Wood, B.  </a:t>
            </a:r>
            <a:r>
              <a:rPr lang="en-US" sz="1200" dirty="0" smtClean="0">
                <a:latin typeface="Palatino Linotype" pitchFamily="18" charset="0"/>
              </a:rPr>
              <a:t>(RAND, SANDIA </a:t>
            </a:r>
            <a:r>
              <a:rPr lang="en-US" sz="1200" dirty="0" smtClean="0">
                <a:latin typeface="Palatino Linotype" pitchFamily="18" charset="0"/>
              </a:rPr>
              <a:t>&amp; </a:t>
            </a:r>
            <a:r>
              <a:rPr lang="en-US" sz="1200" dirty="0" smtClean="0">
                <a:latin typeface="Palatino Linotype" pitchFamily="18" charset="0"/>
              </a:rPr>
              <a:t>GTE: </a:t>
            </a:r>
            <a:r>
              <a:rPr lang="en-US" sz="1200" dirty="0" smtClean="0">
                <a:latin typeface="Palatino Linotype" pitchFamily="18" charset="0"/>
              </a:rPr>
              <a:t>2000) </a:t>
            </a:r>
            <a:endParaRPr lang="en-US" sz="1200" dirty="0">
              <a:latin typeface="Palatino Linotype" pitchFamily="18" charset="0"/>
            </a:endParaRPr>
          </a:p>
        </p:txBody>
      </p:sp>
    </p:spTree>
    <p:extLst>
      <p:ext uri="{BB962C8B-B14F-4D97-AF65-F5344CB8AC3E}">
        <p14:creationId xmlns:p14="http://schemas.microsoft.com/office/powerpoint/2010/main" val="3638115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Intelligence </a:t>
            </a:r>
            <a:r>
              <a:rPr lang="en-US" dirty="0" smtClean="0"/>
              <a:t>Cycle</a:t>
            </a:r>
            <a:endParaRPr lang="en-US" dirty="0"/>
          </a:p>
        </p:txBody>
      </p:sp>
      <p:sp>
        <p:nvSpPr>
          <p:cNvPr id="3" name="Content Placeholder 2"/>
          <p:cNvSpPr>
            <a:spLocks noGrp="1"/>
          </p:cNvSpPr>
          <p:nvPr>
            <p:ph idx="1"/>
          </p:nvPr>
        </p:nvSpPr>
        <p:spPr>
          <a:xfrm>
            <a:off x="541867" y="1371600"/>
            <a:ext cx="3877733" cy="4525963"/>
          </a:xfrm>
        </p:spPr>
        <p:txBody>
          <a:bodyPr>
            <a:normAutofit fontScale="77500" lnSpcReduction="20000"/>
          </a:bodyPr>
          <a:lstStyle/>
          <a:p>
            <a:pPr marL="0" indent="0">
              <a:buNone/>
            </a:pPr>
            <a:r>
              <a:rPr lang="en-US" dirty="0" smtClean="0"/>
              <a:t>A full-spectrum red team will focus upon </a:t>
            </a:r>
            <a:r>
              <a:rPr lang="en-US" dirty="0"/>
              <a:t>likely </a:t>
            </a:r>
            <a:r>
              <a:rPr lang="en-US" dirty="0" smtClean="0"/>
              <a:t>adversarial courses of </a:t>
            </a:r>
            <a:r>
              <a:rPr lang="en-US" dirty="0"/>
              <a:t>action as well </a:t>
            </a:r>
            <a:r>
              <a:rPr lang="en-US" dirty="0" smtClean="0"/>
              <a:t>as current </a:t>
            </a:r>
            <a:r>
              <a:rPr lang="en-US" dirty="0"/>
              <a:t>capabilities.</a:t>
            </a:r>
          </a:p>
          <a:p>
            <a:pPr marL="0" indent="0">
              <a:buNone/>
            </a:pPr>
            <a:endParaRPr lang="en-US" b="0" dirty="0" smtClean="0">
              <a:solidFill>
                <a:schemeClr val="tx1"/>
              </a:solidFill>
            </a:endParaRPr>
          </a:p>
          <a:p>
            <a:pPr marL="0" indent="0">
              <a:buNone/>
            </a:pPr>
            <a:r>
              <a:rPr lang="en-US" b="0" dirty="0" smtClean="0">
                <a:solidFill>
                  <a:schemeClr val="tx1"/>
                </a:solidFill>
              </a:rPr>
              <a:t>Internally to the team, a need exists to have common </a:t>
            </a:r>
            <a:r>
              <a:rPr lang="en-US" b="0" dirty="0" smtClean="0">
                <a:solidFill>
                  <a:schemeClr val="tx1"/>
                </a:solidFill>
              </a:rPr>
              <a:t>doctrinal understanding of </a:t>
            </a:r>
            <a:r>
              <a:rPr lang="en-US" dirty="0"/>
              <a:t>resource identification, intelligence collection, </a:t>
            </a:r>
            <a:r>
              <a:rPr lang="en-US" b="0" dirty="0" smtClean="0">
                <a:solidFill>
                  <a:schemeClr val="tx1"/>
                </a:solidFill>
              </a:rPr>
              <a:t>collection </a:t>
            </a:r>
            <a:r>
              <a:rPr lang="en-US" b="0" dirty="0" smtClean="0">
                <a:solidFill>
                  <a:schemeClr val="tx1"/>
                </a:solidFill>
              </a:rPr>
              <a:t>management, training, and </a:t>
            </a:r>
            <a:r>
              <a:rPr lang="en-US" b="0" dirty="0" smtClean="0">
                <a:solidFill>
                  <a:schemeClr val="tx1"/>
                </a:solidFill>
              </a:rPr>
              <a:t>leadership.</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7</a:t>
            </a:fld>
            <a:endParaRPr lang="en-US" dirty="0"/>
          </a:p>
        </p:txBody>
      </p:sp>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381" t="13106" r="2381" b="51"/>
          <a:stretch/>
        </p:blipFill>
        <p:spPr bwMode="auto">
          <a:xfrm>
            <a:off x="4334933" y="1828800"/>
            <a:ext cx="4504267" cy="318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12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438275"/>
            <a:ext cx="75342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Intel </a:t>
            </a:r>
            <a:r>
              <a:rPr lang="en-US" dirty="0" smtClean="0"/>
              <a:t>Fusion Approach</a:t>
            </a:r>
            <a:endParaRPr lang="en-US"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8</a:t>
            </a:fld>
            <a:endParaRPr lang="en-US" dirty="0"/>
          </a:p>
        </p:txBody>
      </p:sp>
      <p:sp>
        <p:nvSpPr>
          <p:cNvPr id="10" name="TextBox 9"/>
          <p:cNvSpPr txBox="1"/>
          <p:nvPr/>
        </p:nvSpPr>
        <p:spPr>
          <a:xfrm>
            <a:off x="4316204" y="5967304"/>
            <a:ext cx="4827796" cy="276999"/>
          </a:xfrm>
          <a:prstGeom prst="rect">
            <a:avLst/>
          </a:prstGeom>
          <a:noFill/>
        </p:spPr>
        <p:txBody>
          <a:bodyPr wrap="square" rtlCol="0">
            <a:spAutoFit/>
          </a:bodyPr>
          <a:lstStyle/>
          <a:p>
            <a:r>
              <a:rPr lang="en-US" sz="1200" baseline="30000" dirty="0" smtClean="0">
                <a:latin typeface="Palatino Linotype" pitchFamily="18" charset="0"/>
              </a:rPr>
              <a:t>5</a:t>
            </a:r>
            <a:r>
              <a:rPr lang="en-US" sz="1200" dirty="0" smtClean="0">
                <a:latin typeface="Palatino Linotype" pitchFamily="18" charset="0"/>
              </a:rPr>
              <a:t> </a:t>
            </a:r>
            <a:r>
              <a:rPr lang="en-US" sz="1200" dirty="0" smtClean="0">
                <a:latin typeface="Palatino Linotype" pitchFamily="18" charset="0"/>
              </a:rPr>
              <a:t>Adapted from Steele, Robert, D.  </a:t>
            </a:r>
            <a:r>
              <a:rPr lang="en-US" sz="1200" dirty="0" smtClean="0">
                <a:latin typeface="Palatino Linotype" pitchFamily="18" charset="0"/>
              </a:rPr>
              <a:t>(New </a:t>
            </a:r>
            <a:r>
              <a:rPr lang="en-US" sz="1200" dirty="0" smtClean="0">
                <a:latin typeface="Palatino Linotype" pitchFamily="18" charset="0"/>
              </a:rPr>
              <a:t>Craft of Intelligence: 2002</a:t>
            </a:r>
            <a:r>
              <a:rPr lang="en-US" sz="1200" dirty="0" smtClean="0">
                <a:latin typeface="Palatino Linotype" pitchFamily="18" charset="0"/>
              </a:rPr>
              <a:t>)</a:t>
            </a:r>
            <a:endParaRPr lang="en-US" sz="1200" dirty="0">
              <a:latin typeface="Palatino Linotype" pitchFamily="18" charset="0"/>
            </a:endParaRPr>
          </a:p>
        </p:txBody>
      </p:sp>
      <p:sp>
        <p:nvSpPr>
          <p:cNvPr id="8" name="Content Placeholder 2"/>
          <p:cNvSpPr>
            <a:spLocks noGrp="1"/>
          </p:cNvSpPr>
          <p:nvPr>
            <p:ph idx="1"/>
          </p:nvPr>
        </p:nvSpPr>
        <p:spPr>
          <a:xfrm>
            <a:off x="5715000" y="1371600"/>
            <a:ext cx="3048000" cy="3048000"/>
          </a:xfrm>
        </p:spPr>
        <p:txBody>
          <a:bodyPr>
            <a:normAutofit fontScale="77500" lnSpcReduction="20000"/>
          </a:bodyPr>
          <a:lstStyle/>
          <a:p>
            <a:pPr marL="0" indent="0">
              <a:buNone/>
            </a:pPr>
            <a:r>
              <a:rPr lang="en-US" dirty="0" smtClean="0"/>
              <a:t>A red team collects and produces intelligence at variable rates and differing fidelities.  The red team leader must be prepared for these eventualities.</a:t>
            </a:r>
            <a:endParaRPr lang="en-US" dirty="0"/>
          </a:p>
        </p:txBody>
      </p:sp>
    </p:spTree>
    <p:extLst>
      <p:ext uri="{BB962C8B-B14F-4D97-AF65-F5344CB8AC3E}">
        <p14:creationId xmlns:p14="http://schemas.microsoft.com/office/powerpoint/2010/main" val="253749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in the </a:t>
            </a:r>
            <a:r>
              <a:rPr lang="en-US" dirty="0" smtClean="0"/>
              <a:t>Intel </a:t>
            </a:r>
            <a:r>
              <a:rPr lang="en-US" dirty="0" smtClean="0"/>
              <a:t>process</a:t>
            </a:r>
            <a:endParaRPr lang="en-US" dirty="0"/>
          </a:p>
        </p:txBody>
      </p:sp>
      <p:sp>
        <p:nvSpPr>
          <p:cNvPr id="7" name="Text Placeholder 6"/>
          <p:cNvSpPr>
            <a:spLocks noGrp="1"/>
          </p:cNvSpPr>
          <p:nvPr>
            <p:ph type="body" idx="1"/>
          </p:nvPr>
        </p:nvSpPr>
        <p:spPr>
          <a:xfrm>
            <a:off x="457200" y="1219200"/>
            <a:ext cx="4040188" cy="392112"/>
          </a:xfrm>
        </p:spPr>
        <p:txBody>
          <a:bodyPr>
            <a:noAutofit/>
          </a:bodyPr>
          <a:lstStyle/>
          <a:p>
            <a:r>
              <a:rPr lang="en-US" sz="2000" dirty="0" smtClean="0"/>
              <a:t>Sources of cognitive error</a:t>
            </a:r>
            <a:endParaRPr lang="en-US" sz="2000" dirty="0"/>
          </a:p>
        </p:txBody>
      </p:sp>
      <p:sp>
        <p:nvSpPr>
          <p:cNvPr id="8" name="Content Placeholder 7"/>
          <p:cNvSpPr>
            <a:spLocks noGrp="1"/>
          </p:cNvSpPr>
          <p:nvPr>
            <p:ph sz="half" idx="2"/>
          </p:nvPr>
        </p:nvSpPr>
        <p:spPr>
          <a:xfrm>
            <a:off x="457200" y="1916112"/>
            <a:ext cx="4040188" cy="3951288"/>
          </a:xfrm>
        </p:spPr>
        <p:txBody>
          <a:bodyPr>
            <a:normAutofit fontScale="92500"/>
          </a:bodyPr>
          <a:lstStyle/>
          <a:p>
            <a:pPr marL="0" indent="0">
              <a:buNone/>
            </a:pPr>
            <a:r>
              <a:rPr lang="en-US" dirty="0" smtClean="0"/>
              <a:t>Sources </a:t>
            </a:r>
            <a:r>
              <a:rPr lang="en-US" dirty="0"/>
              <a:t>of cognitive error can be found in individual minds, the collective agreement of the team, team composition, and in the quality of support given to the effort.  Each individual team member carries both a cognitive bias as the known outsider pre-judged by their own past experiences, as well as the bias of their culture.</a:t>
            </a:r>
            <a:endParaRPr lang="en-US" dirty="0"/>
          </a:p>
        </p:txBody>
      </p:sp>
      <p:sp>
        <p:nvSpPr>
          <p:cNvPr id="9" name="Text Placeholder 8"/>
          <p:cNvSpPr>
            <a:spLocks noGrp="1"/>
          </p:cNvSpPr>
          <p:nvPr>
            <p:ph type="body" sz="quarter" idx="3"/>
          </p:nvPr>
        </p:nvSpPr>
        <p:spPr>
          <a:xfrm>
            <a:off x="4645025" y="1276350"/>
            <a:ext cx="4194175" cy="639762"/>
          </a:xfrm>
        </p:spPr>
        <p:txBody>
          <a:bodyPr>
            <a:noAutofit/>
          </a:bodyPr>
          <a:lstStyle/>
          <a:p>
            <a:r>
              <a:rPr lang="en-US" sz="2000" dirty="0"/>
              <a:t>Organizational and </a:t>
            </a:r>
            <a:r>
              <a:rPr lang="en-US" sz="2000" dirty="0" smtClean="0"/>
              <a:t>environmental bias indicators</a:t>
            </a:r>
            <a:endParaRPr lang="en-US" sz="2000" dirty="0"/>
          </a:p>
        </p:txBody>
      </p:sp>
      <p:sp>
        <p:nvSpPr>
          <p:cNvPr id="10" name="Content Placeholder 9"/>
          <p:cNvSpPr>
            <a:spLocks noGrp="1"/>
          </p:cNvSpPr>
          <p:nvPr>
            <p:ph sz="quarter" idx="4"/>
          </p:nvPr>
        </p:nvSpPr>
        <p:spPr>
          <a:xfrm>
            <a:off x="4645025" y="1916112"/>
            <a:ext cx="4041775" cy="4179888"/>
          </a:xfrm>
        </p:spPr>
        <p:txBody>
          <a:bodyPr>
            <a:noAutofit/>
          </a:bodyPr>
          <a:lstStyle/>
          <a:p>
            <a:pPr marL="0" indent="0">
              <a:buNone/>
            </a:pPr>
            <a:r>
              <a:rPr lang="en-US" sz="1200" dirty="0" smtClean="0"/>
              <a:t>The </a:t>
            </a:r>
            <a:r>
              <a:rPr lang="en-US" sz="1200" dirty="0"/>
              <a:t>assignment is not taken seriously</a:t>
            </a:r>
          </a:p>
          <a:p>
            <a:pPr marL="0" indent="0">
              <a:buNone/>
            </a:pPr>
            <a:r>
              <a:rPr lang="en-US" sz="1200" dirty="0" smtClean="0"/>
              <a:t>The </a:t>
            </a:r>
            <a:r>
              <a:rPr lang="en-US" sz="1200" dirty="0"/>
              <a:t>team or sponsor becomes too removed from the decision-making process</a:t>
            </a:r>
          </a:p>
          <a:p>
            <a:pPr marL="0" indent="0">
              <a:buNone/>
            </a:pPr>
            <a:r>
              <a:rPr lang="en-US" sz="1200" dirty="0" smtClean="0"/>
              <a:t>A </a:t>
            </a:r>
            <a:r>
              <a:rPr lang="en-US" sz="1200" dirty="0"/>
              <a:t>lack of interaction with the blue </a:t>
            </a:r>
            <a:r>
              <a:rPr lang="en-US" sz="1200" dirty="0" smtClean="0"/>
              <a:t>team</a:t>
            </a:r>
            <a:endParaRPr lang="en-US" sz="1200" dirty="0"/>
          </a:p>
          <a:p>
            <a:pPr marL="0" indent="0">
              <a:buNone/>
            </a:pPr>
            <a:r>
              <a:rPr lang="en-US" sz="1200" dirty="0" smtClean="0"/>
              <a:t>Insufficient </a:t>
            </a:r>
            <a:r>
              <a:rPr lang="en-US" sz="1200" dirty="0"/>
              <a:t>access to the details of the </a:t>
            </a:r>
            <a:r>
              <a:rPr lang="en-US" sz="1200" dirty="0" smtClean="0"/>
              <a:t>target</a:t>
            </a:r>
          </a:p>
          <a:p>
            <a:pPr marL="0" indent="0">
              <a:buNone/>
            </a:pPr>
            <a:r>
              <a:rPr lang="en-US" sz="1200" dirty="0" smtClean="0"/>
              <a:t>Loss </a:t>
            </a:r>
            <a:r>
              <a:rPr lang="en-US" sz="1200" dirty="0"/>
              <a:t>of team confidences </a:t>
            </a:r>
            <a:endParaRPr lang="en-US" sz="1200" dirty="0" smtClean="0"/>
          </a:p>
          <a:p>
            <a:pPr marL="0" indent="0">
              <a:buNone/>
            </a:pPr>
            <a:r>
              <a:rPr lang="en-US" sz="1200" dirty="0" smtClean="0"/>
              <a:t>The </a:t>
            </a:r>
            <a:r>
              <a:rPr lang="en-US" sz="1200" dirty="0"/>
              <a:t>team fails to capture the details of the adversary, and instead mirrors itself</a:t>
            </a:r>
          </a:p>
          <a:p>
            <a:pPr marL="0" indent="0">
              <a:buNone/>
            </a:pPr>
            <a:r>
              <a:rPr lang="en-US" sz="1200" dirty="0" smtClean="0"/>
              <a:t>The </a:t>
            </a:r>
            <a:r>
              <a:rPr lang="en-US" sz="1200" dirty="0"/>
              <a:t>red team </a:t>
            </a:r>
            <a:r>
              <a:rPr lang="en-US" sz="1200" dirty="0" smtClean="0"/>
              <a:t>does offers no challenge </a:t>
            </a:r>
            <a:r>
              <a:rPr lang="en-US" sz="1200" dirty="0"/>
              <a:t>to the blue team</a:t>
            </a:r>
          </a:p>
          <a:p>
            <a:pPr marL="0" indent="0">
              <a:buNone/>
            </a:pPr>
            <a:r>
              <a:rPr lang="en-US" sz="1200" dirty="0" smtClean="0"/>
              <a:t>Thin </a:t>
            </a:r>
            <a:r>
              <a:rPr lang="en-US" sz="1200" dirty="0"/>
              <a:t>top cover: the lack of a robust channel to act on findings in a timely manner, or consider findings with any seriousness.</a:t>
            </a:r>
          </a:p>
          <a:p>
            <a:pPr marL="0" indent="0">
              <a:buNone/>
            </a:pPr>
            <a:r>
              <a:rPr lang="en-US" sz="1200" dirty="0" smtClean="0"/>
              <a:t>Applied </a:t>
            </a:r>
            <a:r>
              <a:rPr lang="en-US" sz="1200" dirty="0"/>
              <a:t>post-event after many bodies already have been thrown at the problem</a:t>
            </a:r>
          </a:p>
          <a:p>
            <a:pPr marL="0" indent="0">
              <a:buNone/>
            </a:pPr>
            <a:r>
              <a:rPr lang="en-US" sz="1200" dirty="0" smtClean="0"/>
              <a:t>The </a:t>
            </a:r>
            <a:r>
              <a:rPr lang="en-US" sz="1200" dirty="0"/>
              <a:t>wrong team targeting the wrong problem (Threat-based team vs. a capabilities based problem)</a:t>
            </a:r>
          </a:p>
          <a:p>
            <a:pPr marL="0" indent="0">
              <a:buNone/>
            </a:pPr>
            <a:r>
              <a:rPr lang="en-US" sz="1200" dirty="0" smtClean="0"/>
              <a:t>A </a:t>
            </a:r>
            <a:r>
              <a:rPr lang="en-US" sz="1200" dirty="0"/>
              <a:t>lack of clarity on the urgency of issues at hand</a:t>
            </a:r>
          </a:p>
          <a:p>
            <a:pPr marL="0" indent="0">
              <a:buNone/>
            </a:pPr>
            <a:r>
              <a:rPr lang="en-US" sz="1200" dirty="0" smtClean="0"/>
              <a:t>The </a:t>
            </a:r>
            <a:r>
              <a:rPr lang="en-US" sz="1200" dirty="0"/>
              <a:t>red team approach is a one-time </a:t>
            </a:r>
            <a:r>
              <a:rPr lang="en-US" sz="1200" dirty="0" smtClean="0"/>
              <a:t>activity</a:t>
            </a:r>
            <a:endParaRPr lang="en-US" sz="1200" dirty="0"/>
          </a:p>
        </p:txBody>
      </p:sp>
      <p:sp>
        <p:nvSpPr>
          <p:cNvPr id="4" name="Date Placeholder 3"/>
          <p:cNvSpPr>
            <a:spLocks noGrp="1"/>
          </p:cNvSpPr>
          <p:nvPr>
            <p:ph type="dt" sz="half" idx="10"/>
          </p:nvPr>
        </p:nvSpPr>
        <p:spPr/>
        <p:txBody>
          <a:bodyPr/>
          <a:lstStyle/>
          <a:p>
            <a:r>
              <a:rPr lang="en-US" smtClean="0"/>
              <a:t>November 10th, 2011</a:t>
            </a:r>
            <a:endParaRPr lang="en-US" dirty="0"/>
          </a:p>
        </p:txBody>
      </p:sp>
      <p:sp>
        <p:nvSpPr>
          <p:cNvPr id="5" name="Footer Placeholder 4"/>
          <p:cNvSpPr>
            <a:spLocks noGrp="1"/>
          </p:cNvSpPr>
          <p:nvPr>
            <p:ph type="ftr" sz="quarter" idx="11"/>
          </p:nvPr>
        </p:nvSpPr>
        <p:spPr/>
        <p:txBody>
          <a:bodyPr/>
          <a:lstStyle/>
          <a:p>
            <a:r>
              <a:rPr lang="en-US" smtClean="0"/>
              <a:t>Red Teaming Approaches, Rationales,  Engagement Risks and Methodologies</a:t>
            </a:r>
            <a:endParaRPr lang="en-US" dirty="0"/>
          </a:p>
        </p:txBody>
      </p:sp>
      <p:sp>
        <p:nvSpPr>
          <p:cNvPr id="6" name="Slide Number Placeholder 5"/>
          <p:cNvSpPr>
            <a:spLocks noGrp="1"/>
          </p:cNvSpPr>
          <p:nvPr>
            <p:ph type="sldNum" sz="quarter" idx="12"/>
          </p:nvPr>
        </p:nvSpPr>
        <p:spPr/>
        <p:txBody>
          <a:bodyPr/>
          <a:lstStyle/>
          <a:p>
            <a:fld id="{96CA1F1B-7F82-4BF8-97C7-0FA00BEE889A}" type="slidenum">
              <a:rPr lang="en-US" smtClean="0"/>
              <a:t>9</a:t>
            </a:fld>
            <a:endParaRPr lang="en-US" dirty="0"/>
          </a:p>
        </p:txBody>
      </p:sp>
      <p:sp>
        <p:nvSpPr>
          <p:cNvPr id="11" name="TextBox 10"/>
          <p:cNvSpPr txBox="1"/>
          <p:nvPr/>
        </p:nvSpPr>
        <p:spPr>
          <a:xfrm>
            <a:off x="2057400" y="5971401"/>
            <a:ext cx="7091300" cy="276999"/>
          </a:xfrm>
          <a:prstGeom prst="rect">
            <a:avLst/>
          </a:prstGeom>
          <a:noFill/>
        </p:spPr>
        <p:txBody>
          <a:bodyPr wrap="none" rtlCol="0">
            <a:spAutoFit/>
          </a:bodyPr>
          <a:lstStyle/>
          <a:p>
            <a:r>
              <a:rPr lang="en-US" sz="1200" baseline="30000" dirty="0" smtClean="0">
                <a:latin typeface="Palatino Linotype" pitchFamily="18" charset="0"/>
              </a:rPr>
              <a:t>6</a:t>
            </a:r>
            <a:r>
              <a:rPr lang="en-US" sz="1200" dirty="0" smtClean="0">
                <a:latin typeface="Palatino Linotype" pitchFamily="18" charset="0"/>
              </a:rPr>
              <a:t> Defense </a:t>
            </a:r>
            <a:r>
              <a:rPr lang="en-US" sz="1200" dirty="0">
                <a:latin typeface="Palatino Linotype" pitchFamily="18" charset="0"/>
              </a:rPr>
              <a:t>Science Board. </a:t>
            </a:r>
            <a:r>
              <a:rPr lang="en-US" sz="1200" i="1" dirty="0">
                <a:latin typeface="Palatino Linotype" pitchFamily="18" charset="0"/>
              </a:rPr>
              <a:t> Task Force Report on The Role and Status of Red Teaming </a:t>
            </a:r>
            <a:r>
              <a:rPr lang="en-US" sz="1200" i="1" dirty="0" smtClean="0">
                <a:latin typeface="Palatino Linotype" pitchFamily="18" charset="0"/>
              </a:rPr>
              <a:t>Activities</a:t>
            </a:r>
            <a:r>
              <a:rPr lang="en-US" sz="1200" dirty="0" smtClean="0">
                <a:latin typeface="Palatino Linotype" pitchFamily="18" charset="0"/>
              </a:rPr>
              <a:t>: (</a:t>
            </a:r>
            <a:r>
              <a:rPr lang="en-US" sz="1200" dirty="0" err="1" smtClean="0">
                <a:latin typeface="Palatino Linotype" pitchFamily="18" charset="0"/>
              </a:rPr>
              <a:t>DoD</a:t>
            </a:r>
            <a:r>
              <a:rPr lang="en-US" sz="1200" dirty="0" smtClean="0">
                <a:latin typeface="Palatino Linotype" pitchFamily="18" charset="0"/>
              </a:rPr>
              <a:t>: 2003</a:t>
            </a:r>
            <a:r>
              <a:rPr lang="en-US" sz="1200" dirty="0" smtClean="0"/>
              <a:t>) </a:t>
            </a:r>
            <a:endParaRPr lang="en-US" sz="1200" dirty="0">
              <a:latin typeface="Palatino Linotype" pitchFamily="18" charset="0"/>
            </a:endParaRPr>
          </a:p>
        </p:txBody>
      </p:sp>
    </p:spTree>
    <p:extLst>
      <p:ext uri="{BB962C8B-B14F-4D97-AF65-F5344CB8AC3E}">
        <p14:creationId xmlns:p14="http://schemas.microsoft.com/office/powerpoint/2010/main" val="382801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1355</Words>
  <Application>Microsoft Office PowerPoint</Application>
  <PresentationFormat>On-screen Show (4:3)</PresentationFormat>
  <Paragraphs>216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Red Teaming Approaches, Rationales,  Engagement Risks and Methodologies </vt:lpstr>
      <vt:lpstr>Goals for today</vt:lpstr>
      <vt:lpstr>Red Teaming Definitions</vt:lpstr>
      <vt:lpstr>Commercial v. Full Spectrum</vt:lpstr>
      <vt:lpstr>Methodologies</vt:lpstr>
      <vt:lpstr>The Intelligence Process</vt:lpstr>
      <vt:lpstr>Intelligence Cycle</vt:lpstr>
      <vt:lpstr>Intel Fusion Approach</vt:lpstr>
      <vt:lpstr>Bias in the Intel process</vt:lpstr>
      <vt:lpstr>Role play the Adversary</vt:lpstr>
      <vt:lpstr>Adversarial Modeling </vt:lpstr>
      <vt:lpstr>Adversarial Prototyping </vt:lpstr>
      <vt:lpstr>Threat Profiling</vt:lpstr>
      <vt:lpstr>Attack Trees</vt:lpstr>
      <vt:lpstr>Smart Grid Attack Diagram</vt:lpstr>
      <vt:lpstr>Smart Grid Attack Tree</vt:lpstr>
      <vt:lpstr>When to Use Red Teaming</vt:lpstr>
      <vt:lpstr>PowerPoint Presentation</vt:lpstr>
      <vt:lpstr>PowerPoint Presentation</vt:lpstr>
      <vt:lpstr>Use your powers for the greater good, not evil.</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sysoper</dc:creator>
  <cp:lastModifiedBy>sysoper</cp:lastModifiedBy>
  <cp:revision>132</cp:revision>
  <dcterms:created xsi:type="dcterms:W3CDTF">2011-11-08T23:09:23Z</dcterms:created>
  <dcterms:modified xsi:type="dcterms:W3CDTF">2011-11-09T20:11:37Z</dcterms:modified>
</cp:coreProperties>
</file>