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6" r:id="rId2"/>
    <p:sldId id="295" r:id="rId3"/>
    <p:sldId id="257" r:id="rId4"/>
    <p:sldId id="258" r:id="rId5"/>
    <p:sldId id="259" r:id="rId6"/>
    <p:sldId id="260" r:id="rId7"/>
    <p:sldId id="261" r:id="rId8"/>
    <p:sldId id="262" r:id="rId9"/>
    <p:sldId id="290" r:id="rId10"/>
    <p:sldId id="267" r:id="rId11"/>
    <p:sldId id="263" r:id="rId12"/>
    <p:sldId id="291" r:id="rId13"/>
    <p:sldId id="264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78" r:id="rId28"/>
    <p:sldId id="280" r:id="rId29"/>
    <p:sldId id="282" r:id="rId30"/>
    <p:sldId id="281" r:id="rId31"/>
    <p:sldId id="292" r:id="rId32"/>
    <p:sldId id="283" r:id="rId33"/>
    <p:sldId id="284" r:id="rId34"/>
    <p:sldId id="285" r:id="rId35"/>
    <p:sldId id="294" r:id="rId36"/>
    <p:sldId id="293" r:id="rId37"/>
    <p:sldId id="287" r:id="rId38"/>
    <p:sldId id="288" r:id="rId39"/>
    <p:sldId id="286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2" autoAdjust="0"/>
    <p:restoredTop sz="94660"/>
  </p:normalViewPr>
  <p:slideViewPr>
    <p:cSldViewPr snapToGrid="0">
      <p:cViewPr varScale="1">
        <p:scale>
          <a:sx n="76" d="100"/>
          <a:sy n="7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9D8E-BB6D-469E-8E7E-305AC48EFA5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9609804-9E0D-49C8-8924-98D01139C02F}">
      <dgm:prSet phldrT="[Text]"/>
      <dgm:spPr/>
      <dgm:t>
        <a:bodyPr/>
        <a:lstStyle/>
        <a:p>
          <a:r>
            <a:rPr lang="en-US" dirty="0" smtClean="0"/>
            <a:t>Get</a:t>
          </a:r>
          <a:endParaRPr lang="en-US" dirty="0"/>
        </a:p>
      </dgm:t>
    </dgm:pt>
    <dgm:pt modelId="{02F3F01F-AE9D-4D48-9C0A-6F3ED595D77A}" type="parTrans" cxnId="{03682334-E52A-443C-B68A-5A70220065A3}">
      <dgm:prSet/>
      <dgm:spPr/>
      <dgm:t>
        <a:bodyPr/>
        <a:lstStyle/>
        <a:p>
          <a:endParaRPr lang="en-US"/>
        </a:p>
      </dgm:t>
    </dgm:pt>
    <dgm:pt modelId="{90A6B74E-4238-433A-B7E5-AE779BF2D259}" type="sibTrans" cxnId="{03682334-E52A-443C-B68A-5A70220065A3}">
      <dgm:prSet/>
      <dgm:spPr/>
      <dgm:t>
        <a:bodyPr/>
        <a:lstStyle/>
        <a:p>
          <a:endParaRPr lang="en-US"/>
        </a:p>
      </dgm:t>
    </dgm:pt>
    <dgm:pt modelId="{765641FF-B950-4135-B917-C360A726A02B}">
      <dgm:prSet phldrT="[Text]"/>
      <dgm:spPr/>
      <dgm:t>
        <a:bodyPr/>
        <a:lstStyle/>
        <a:p>
          <a:r>
            <a:rPr lang="en-US" dirty="0" smtClean="0"/>
            <a:t>On</a:t>
          </a:r>
          <a:endParaRPr lang="en-US" dirty="0"/>
        </a:p>
      </dgm:t>
    </dgm:pt>
    <dgm:pt modelId="{42E8753B-E52C-4F2C-8B37-F7DE33A6D37F}" type="parTrans" cxnId="{01E18BD3-AD10-4F38-B365-214C86423413}">
      <dgm:prSet/>
      <dgm:spPr/>
      <dgm:t>
        <a:bodyPr/>
        <a:lstStyle/>
        <a:p>
          <a:endParaRPr lang="en-US"/>
        </a:p>
      </dgm:t>
    </dgm:pt>
    <dgm:pt modelId="{3168C1B6-24E5-42DE-B6F0-A80052B82118}" type="sibTrans" cxnId="{01E18BD3-AD10-4F38-B365-214C86423413}">
      <dgm:prSet/>
      <dgm:spPr/>
      <dgm:t>
        <a:bodyPr/>
        <a:lstStyle/>
        <a:p>
          <a:endParaRPr lang="en-US"/>
        </a:p>
      </dgm:t>
    </dgm:pt>
    <dgm:pt modelId="{8660D82C-C495-4205-B99C-CF029961CDF2}">
      <dgm:prSet phldrT="[Text]"/>
      <dgm:spPr/>
      <dgm:t>
        <a:bodyPr/>
        <a:lstStyle/>
        <a:p>
          <a:r>
            <a:rPr lang="en-US" dirty="0" smtClean="0"/>
            <a:t>With</a:t>
          </a:r>
          <a:endParaRPr lang="en-US" dirty="0"/>
        </a:p>
      </dgm:t>
    </dgm:pt>
    <dgm:pt modelId="{8107C8D0-333C-4DA4-A0D1-AF2DD1A62B05}" type="parTrans" cxnId="{A4A63E82-0695-48B4-9436-1F96ADE445A6}">
      <dgm:prSet/>
      <dgm:spPr/>
      <dgm:t>
        <a:bodyPr/>
        <a:lstStyle/>
        <a:p>
          <a:endParaRPr lang="en-US"/>
        </a:p>
      </dgm:t>
    </dgm:pt>
    <dgm:pt modelId="{E88BEAB5-8A98-4F9F-ACEB-9A4DCC253F3A}" type="sibTrans" cxnId="{A4A63E82-0695-48B4-9436-1F96ADE445A6}">
      <dgm:prSet/>
      <dgm:spPr/>
      <dgm:t>
        <a:bodyPr/>
        <a:lstStyle/>
        <a:p>
          <a:endParaRPr lang="en-US"/>
        </a:p>
      </dgm:t>
    </dgm:pt>
    <dgm:pt modelId="{C00C6217-3F95-47C7-B14F-B4D9C1AE167E}">
      <dgm:prSet phldrT="[Text]"/>
      <dgm:spPr/>
      <dgm:t>
        <a:bodyPr/>
        <a:lstStyle/>
        <a:p>
          <a:r>
            <a:rPr lang="en-US" dirty="0" smtClean="0"/>
            <a:t>It!</a:t>
          </a:r>
          <a:endParaRPr lang="en-US" dirty="0"/>
        </a:p>
      </dgm:t>
    </dgm:pt>
    <dgm:pt modelId="{22859665-A3F8-4CDB-96EC-89E5EA0EDC4A}" type="parTrans" cxnId="{99F7548B-8C9E-449C-93E8-9D5FD4E9499D}">
      <dgm:prSet/>
      <dgm:spPr/>
      <dgm:t>
        <a:bodyPr/>
        <a:lstStyle/>
        <a:p>
          <a:endParaRPr lang="en-US"/>
        </a:p>
      </dgm:t>
    </dgm:pt>
    <dgm:pt modelId="{85746DD1-82D3-4C49-A99F-63818EF00EC9}" type="sibTrans" cxnId="{99F7548B-8C9E-449C-93E8-9D5FD4E9499D}">
      <dgm:prSet/>
      <dgm:spPr/>
      <dgm:t>
        <a:bodyPr/>
        <a:lstStyle/>
        <a:p>
          <a:endParaRPr lang="en-US"/>
        </a:p>
      </dgm:t>
    </dgm:pt>
    <dgm:pt modelId="{2CFF4EF3-FD5E-4E33-9697-DE1C0EE4B9E0}" type="pres">
      <dgm:prSet presAssocID="{BD9C9D8E-BB6D-469E-8E7E-305AC48EFA58}" presName="Name0" presStyleCnt="0">
        <dgm:presLayoutVars>
          <dgm:dir/>
          <dgm:animLvl val="lvl"/>
          <dgm:resizeHandles val="exact"/>
        </dgm:presLayoutVars>
      </dgm:prSet>
      <dgm:spPr/>
    </dgm:pt>
    <dgm:pt modelId="{EAEECBD7-A257-4FF3-AE68-B0A1D1E8CE4A}" type="pres">
      <dgm:prSet presAssocID="{E9609804-9E0D-49C8-8924-98D01139C02F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F8CC9E-FC2B-45CD-9238-AC5375909A4A}" type="pres">
      <dgm:prSet presAssocID="{90A6B74E-4238-433A-B7E5-AE779BF2D259}" presName="parTxOnlySpace" presStyleCnt="0"/>
      <dgm:spPr/>
    </dgm:pt>
    <dgm:pt modelId="{6CA46E8D-DE95-4C2F-BA7B-447BDA2FBD7B}" type="pres">
      <dgm:prSet presAssocID="{765641FF-B950-4135-B917-C360A726A02B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601BFC-66F2-4B4A-9994-2BC99B77B1A7}" type="pres">
      <dgm:prSet presAssocID="{3168C1B6-24E5-42DE-B6F0-A80052B82118}" presName="parTxOnlySpace" presStyleCnt="0"/>
      <dgm:spPr/>
    </dgm:pt>
    <dgm:pt modelId="{A1BDDF22-DE02-4733-BAED-4B0784F5A1F1}" type="pres">
      <dgm:prSet presAssocID="{8660D82C-C495-4205-B99C-CF029961CDF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9B5DDA-E8DE-4682-A4C3-380249ECC6A0}" type="pres">
      <dgm:prSet presAssocID="{E88BEAB5-8A98-4F9F-ACEB-9A4DCC253F3A}" presName="parTxOnlySpace" presStyleCnt="0"/>
      <dgm:spPr/>
    </dgm:pt>
    <dgm:pt modelId="{D8C2E952-F452-4186-9BC0-FE49093FA36B}" type="pres">
      <dgm:prSet presAssocID="{C00C6217-3F95-47C7-B14F-B4D9C1AE167E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4A63E82-0695-48B4-9436-1F96ADE445A6}" srcId="{BD9C9D8E-BB6D-469E-8E7E-305AC48EFA58}" destId="{8660D82C-C495-4205-B99C-CF029961CDF2}" srcOrd="2" destOrd="0" parTransId="{8107C8D0-333C-4DA4-A0D1-AF2DD1A62B05}" sibTransId="{E88BEAB5-8A98-4F9F-ACEB-9A4DCC253F3A}"/>
    <dgm:cxn modelId="{FC8BAC04-B668-4211-800A-6C740742F26B}" type="presOf" srcId="{8660D82C-C495-4205-B99C-CF029961CDF2}" destId="{A1BDDF22-DE02-4733-BAED-4B0784F5A1F1}" srcOrd="0" destOrd="0" presId="urn:microsoft.com/office/officeart/2005/8/layout/chevron1"/>
    <dgm:cxn modelId="{F69FEBD1-0C2B-4824-939D-2AE888FAAD1B}" type="presOf" srcId="{BD9C9D8E-BB6D-469E-8E7E-305AC48EFA58}" destId="{2CFF4EF3-FD5E-4E33-9697-DE1C0EE4B9E0}" srcOrd="0" destOrd="0" presId="urn:microsoft.com/office/officeart/2005/8/layout/chevron1"/>
    <dgm:cxn modelId="{E6E08172-3E97-4359-9887-34B7645D1F5B}" type="presOf" srcId="{E9609804-9E0D-49C8-8924-98D01139C02F}" destId="{EAEECBD7-A257-4FF3-AE68-B0A1D1E8CE4A}" srcOrd="0" destOrd="0" presId="urn:microsoft.com/office/officeart/2005/8/layout/chevron1"/>
    <dgm:cxn modelId="{03682334-E52A-443C-B68A-5A70220065A3}" srcId="{BD9C9D8E-BB6D-469E-8E7E-305AC48EFA58}" destId="{E9609804-9E0D-49C8-8924-98D01139C02F}" srcOrd="0" destOrd="0" parTransId="{02F3F01F-AE9D-4D48-9C0A-6F3ED595D77A}" sibTransId="{90A6B74E-4238-433A-B7E5-AE779BF2D259}"/>
    <dgm:cxn modelId="{7F351AFE-99D2-4357-82FB-7C5390B6EDBB}" type="presOf" srcId="{C00C6217-3F95-47C7-B14F-B4D9C1AE167E}" destId="{D8C2E952-F452-4186-9BC0-FE49093FA36B}" srcOrd="0" destOrd="0" presId="urn:microsoft.com/office/officeart/2005/8/layout/chevron1"/>
    <dgm:cxn modelId="{99F7548B-8C9E-449C-93E8-9D5FD4E9499D}" srcId="{BD9C9D8E-BB6D-469E-8E7E-305AC48EFA58}" destId="{C00C6217-3F95-47C7-B14F-B4D9C1AE167E}" srcOrd="3" destOrd="0" parTransId="{22859665-A3F8-4CDB-96EC-89E5EA0EDC4A}" sibTransId="{85746DD1-82D3-4C49-A99F-63818EF00EC9}"/>
    <dgm:cxn modelId="{7D53554F-8BCC-433D-BDA8-974CEB7F7B33}" type="presOf" srcId="{765641FF-B950-4135-B917-C360A726A02B}" destId="{6CA46E8D-DE95-4C2F-BA7B-447BDA2FBD7B}" srcOrd="0" destOrd="0" presId="urn:microsoft.com/office/officeart/2005/8/layout/chevron1"/>
    <dgm:cxn modelId="{01E18BD3-AD10-4F38-B365-214C86423413}" srcId="{BD9C9D8E-BB6D-469E-8E7E-305AC48EFA58}" destId="{765641FF-B950-4135-B917-C360A726A02B}" srcOrd="1" destOrd="0" parTransId="{42E8753B-E52C-4F2C-8B37-F7DE33A6D37F}" sibTransId="{3168C1B6-24E5-42DE-B6F0-A80052B82118}"/>
    <dgm:cxn modelId="{BF352EEB-9BF6-4721-9953-238AE76B4DD9}" type="presParOf" srcId="{2CFF4EF3-FD5E-4E33-9697-DE1C0EE4B9E0}" destId="{EAEECBD7-A257-4FF3-AE68-B0A1D1E8CE4A}" srcOrd="0" destOrd="0" presId="urn:microsoft.com/office/officeart/2005/8/layout/chevron1"/>
    <dgm:cxn modelId="{41B1F276-5B61-4F19-840E-AD931B663FAB}" type="presParOf" srcId="{2CFF4EF3-FD5E-4E33-9697-DE1C0EE4B9E0}" destId="{4DF8CC9E-FC2B-45CD-9238-AC5375909A4A}" srcOrd="1" destOrd="0" presId="urn:microsoft.com/office/officeart/2005/8/layout/chevron1"/>
    <dgm:cxn modelId="{07BDEBAE-E840-470C-9E77-DBC1A6222ACB}" type="presParOf" srcId="{2CFF4EF3-FD5E-4E33-9697-DE1C0EE4B9E0}" destId="{6CA46E8D-DE95-4C2F-BA7B-447BDA2FBD7B}" srcOrd="2" destOrd="0" presId="urn:microsoft.com/office/officeart/2005/8/layout/chevron1"/>
    <dgm:cxn modelId="{76354182-38DD-499C-98EA-41F55A2A6B6A}" type="presParOf" srcId="{2CFF4EF3-FD5E-4E33-9697-DE1C0EE4B9E0}" destId="{9A601BFC-66F2-4B4A-9994-2BC99B77B1A7}" srcOrd="3" destOrd="0" presId="urn:microsoft.com/office/officeart/2005/8/layout/chevron1"/>
    <dgm:cxn modelId="{FAF6D617-8E7D-47D3-8C20-713D7303D79E}" type="presParOf" srcId="{2CFF4EF3-FD5E-4E33-9697-DE1C0EE4B9E0}" destId="{A1BDDF22-DE02-4733-BAED-4B0784F5A1F1}" srcOrd="4" destOrd="0" presId="urn:microsoft.com/office/officeart/2005/8/layout/chevron1"/>
    <dgm:cxn modelId="{99551B45-2593-404C-8FDE-BEDC3E1185F5}" type="presParOf" srcId="{2CFF4EF3-FD5E-4E33-9697-DE1C0EE4B9E0}" destId="{A19B5DDA-E8DE-4682-A4C3-380249ECC6A0}" srcOrd="5" destOrd="0" presId="urn:microsoft.com/office/officeart/2005/8/layout/chevron1"/>
    <dgm:cxn modelId="{99AE2B0B-6040-4B23-9669-26DA2122F369}" type="presParOf" srcId="{2CFF4EF3-FD5E-4E33-9697-DE1C0EE4B9E0}" destId="{D8C2E952-F452-4186-9BC0-FE49093FA36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DD8FFF-21EB-4435-8DDA-81A63CC786F5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F997E-8EF1-4840-9707-12E0A176BF33}">
      <dgm:prSet phldrT="[Text]"/>
      <dgm:spPr/>
      <dgm:t>
        <a:bodyPr/>
        <a:lstStyle/>
        <a:p>
          <a:r>
            <a:rPr lang="en-US" dirty="0" smtClean="0"/>
            <a:t>Week 1</a:t>
          </a:r>
          <a:endParaRPr lang="en-US" dirty="0"/>
        </a:p>
      </dgm:t>
    </dgm:pt>
    <dgm:pt modelId="{DF6508C9-1CF0-4AD7-97CC-AB8CE66DC88A}" type="parTrans" cxnId="{490D7FF2-F413-447A-8C53-89BEA4BC02CE}">
      <dgm:prSet/>
      <dgm:spPr/>
      <dgm:t>
        <a:bodyPr/>
        <a:lstStyle/>
        <a:p>
          <a:endParaRPr lang="en-US"/>
        </a:p>
      </dgm:t>
    </dgm:pt>
    <dgm:pt modelId="{C87541C4-6101-4F93-9C2A-9598F51BAF15}" type="sibTrans" cxnId="{490D7FF2-F413-447A-8C53-89BEA4BC02CE}">
      <dgm:prSet/>
      <dgm:spPr/>
      <dgm:t>
        <a:bodyPr/>
        <a:lstStyle/>
        <a:p>
          <a:endParaRPr lang="en-US"/>
        </a:p>
      </dgm:t>
    </dgm:pt>
    <dgm:pt modelId="{C5A745CE-3EBC-489E-8DE8-065D9E9BF0E7}">
      <dgm:prSet phldrT="[Text]"/>
      <dgm:spPr/>
      <dgm:t>
        <a:bodyPr/>
        <a:lstStyle/>
        <a:p>
          <a:r>
            <a:rPr lang="en-US" dirty="0" smtClean="0"/>
            <a:t>Approximately one weeks worth of time spent across the month before the test</a:t>
          </a:r>
          <a:endParaRPr lang="en-US" dirty="0"/>
        </a:p>
      </dgm:t>
    </dgm:pt>
    <dgm:pt modelId="{E90DA65E-2A1E-4C3B-A66F-B780E095B8B8}" type="parTrans" cxnId="{CF29B234-4A23-4E63-9371-FD00DB28FCCA}">
      <dgm:prSet/>
      <dgm:spPr/>
      <dgm:t>
        <a:bodyPr/>
        <a:lstStyle/>
        <a:p>
          <a:endParaRPr lang="en-US"/>
        </a:p>
      </dgm:t>
    </dgm:pt>
    <dgm:pt modelId="{C544EC7F-2A7D-4DE9-8252-6F3CBDAC4008}" type="sibTrans" cxnId="{CF29B234-4A23-4E63-9371-FD00DB28FCCA}">
      <dgm:prSet/>
      <dgm:spPr/>
      <dgm:t>
        <a:bodyPr/>
        <a:lstStyle/>
        <a:p>
          <a:endParaRPr lang="en-US"/>
        </a:p>
      </dgm:t>
    </dgm:pt>
    <dgm:pt modelId="{92475181-0E92-4140-8C65-81AA55C09368}">
      <dgm:prSet phldrT="[Text]"/>
      <dgm:spPr/>
      <dgm:t>
        <a:bodyPr/>
        <a:lstStyle/>
        <a:p>
          <a:r>
            <a:rPr lang="en-US" dirty="0" smtClean="0"/>
            <a:t>Build scope, write plan, GET PERMISSION, setup tools</a:t>
          </a:r>
          <a:endParaRPr lang="en-US" dirty="0"/>
        </a:p>
      </dgm:t>
    </dgm:pt>
    <dgm:pt modelId="{CDF4279B-8D97-4F55-BD65-94D64608C213}" type="parTrans" cxnId="{157DF729-09CC-42AB-B8C1-15BD7F9E9946}">
      <dgm:prSet/>
      <dgm:spPr/>
      <dgm:t>
        <a:bodyPr/>
        <a:lstStyle/>
        <a:p>
          <a:endParaRPr lang="en-US"/>
        </a:p>
      </dgm:t>
    </dgm:pt>
    <dgm:pt modelId="{05E30FE3-A63A-4469-B47C-E185222D4FEF}" type="sibTrans" cxnId="{157DF729-09CC-42AB-B8C1-15BD7F9E9946}">
      <dgm:prSet/>
      <dgm:spPr/>
      <dgm:t>
        <a:bodyPr/>
        <a:lstStyle/>
        <a:p>
          <a:endParaRPr lang="en-US"/>
        </a:p>
      </dgm:t>
    </dgm:pt>
    <dgm:pt modelId="{16B5943E-0AF9-4FFB-BE92-3F682AE26CFD}">
      <dgm:prSet phldrT="[Text]"/>
      <dgm:spPr/>
      <dgm:t>
        <a:bodyPr/>
        <a:lstStyle/>
        <a:p>
          <a:r>
            <a:rPr lang="en-US" dirty="0" smtClean="0"/>
            <a:t>Week 2</a:t>
          </a:r>
          <a:endParaRPr lang="en-US" dirty="0"/>
        </a:p>
      </dgm:t>
    </dgm:pt>
    <dgm:pt modelId="{46478C6E-CB12-4564-9E60-E81E54C8A78F}" type="parTrans" cxnId="{9D1E34D5-9DFB-4644-A7FC-FD6D321CFE1E}">
      <dgm:prSet/>
      <dgm:spPr/>
      <dgm:t>
        <a:bodyPr/>
        <a:lstStyle/>
        <a:p>
          <a:endParaRPr lang="en-US"/>
        </a:p>
      </dgm:t>
    </dgm:pt>
    <dgm:pt modelId="{AAEB65B9-B175-4770-A1EE-65F18822D4AD}" type="sibTrans" cxnId="{9D1E34D5-9DFB-4644-A7FC-FD6D321CFE1E}">
      <dgm:prSet/>
      <dgm:spPr/>
      <dgm:t>
        <a:bodyPr/>
        <a:lstStyle/>
        <a:p>
          <a:endParaRPr lang="en-US"/>
        </a:p>
      </dgm:t>
    </dgm:pt>
    <dgm:pt modelId="{6F3D8037-585B-4E80-9D9B-FA1D6DA87ADA}">
      <dgm:prSet phldrT="[Text]"/>
      <dgm:spPr/>
      <dgm:t>
        <a:bodyPr/>
        <a:lstStyle/>
        <a:p>
          <a:r>
            <a:rPr lang="en-US" dirty="0" smtClean="0"/>
            <a:t>Pentest week – Stake out a conference room and hide for the week</a:t>
          </a:r>
          <a:endParaRPr lang="en-US" dirty="0"/>
        </a:p>
      </dgm:t>
    </dgm:pt>
    <dgm:pt modelId="{0E1A5C16-0260-4D2A-ADC0-7C4A90B8AFB0}" type="parTrans" cxnId="{7DA11E61-4DEC-4ED3-AD3E-E4174C3D5423}">
      <dgm:prSet/>
      <dgm:spPr/>
      <dgm:t>
        <a:bodyPr/>
        <a:lstStyle/>
        <a:p>
          <a:endParaRPr lang="en-US"/>
        </a:p>
      </dgm:t>
    </dgm:pt>
    <dgm:pt modelId="{23D680C2-3F5E-4D24-854F-BA09B2AB9D04}" type="sibTrans" cxnId="{7DA11E61-4DEC-4ED3-AD3E-E4174C3D5423}">
      <dgm:prSet/>
      <dgm:spPr/>
      <dgm:t>
        <a:bodyPr/>
        <a:lstStyle/>
        <a:p>
          <a:endParaRPr lang="en-US"/>
        </a:p>
      </dgm:t>
    </dgm:pt>
    <dgm:pt modelId="{0576F56F-F8FB-4EAC-923C-206702FEEA32}">
      <dgm:prSet phldrT="[Text]"/>
      <dgm:spPr/>
      <dgm:t>
        <a:bodyPr/>
        <a:lstStyle/>
        <a:p>
          <a:r>
            <a:rPr lang="en-US" dirty="0" smtClean="0"/>
            <a:t>Actively Testing</a:t>
          </a:r>
          <a:endParaRPr lang="en-US" dirty="0"/>
        </a:p>
      </dgm:t>
    </dgm:pt>
    <dgm:pt modelId="{565F3BD8-E957-4FEE-B134-938B4FE407E8}" type="parTrans" cxnId="{59A7E85B-9712-47A4-8399-53501ACCCAB2}">
      <dgm:prSet/>
      <dgm:spPr/>
      <dgm:t>
        <a:bodyPr/>
        <a:lstStyle/>
        <a:p>
          <a:endParaRPr lang="en-US"/>
        </a:p>
      </dgm:t>
    </dgm:pt>
    <dgm:pt modelId="{87E2DFD2-13D1-4311-AC10-6851925D4232}" type="sibTrans" cxnId="{59A7E85B-9712-47A4-8399-53501ACCCAB2}">
      <dgm:prSet/>
      <dgm:spPr/>
      <dgm:t>
        <a:bodyPr/>
        <a:lstStyle/>
        <a:p>
          <a:endParaRPr lang="en-US"/>
        </a:p>
      </dgm:t>
    </dgm:pt>
    <dgm:pt modelId="{BC7D818F-4964-4796-A19B-E7288E27BFD9}">
      <dgm:prSet phldrT="[Text]"/>
      <dgm:spPr/>
      <dgm:t>
        <a:bodyPr/>
        <a:lstStyle/>
        <a:p>
          <a:r>
            <a:rPr lang="en-US" dirty="0" smtClean="0"/>
            <a:t>Week 3</a:t>
          </a:r>
          <a:endParaRPr lang="en-US" dirty="0"/>
        </a:p>
      </dgm:t>
    </dgm:pt>
    <dgm:pt modelId="{947275E2-9EC3-4A67-ABC7-196726976275}" type="parTrans" cxnId="{2FC3146D-B5C3-434E-B1EA-4BB9B9683064}">
      <dgm:prSet/>
      <dgm:spPr/>
      <dgm:t>
        <a:bodyPr/>
        <a:lstStyle/>
        <a:p>
          <a:endParaRPr lang="en-US"/>
        </a:p>
      </dgm:t>
    </dgm:pt>
    <dgm:pt modelId="{33976486-D3FB-4130-85F2-9B7A29E65636}" type="sibTrans" cxnId="{2FC3146D-B5C3-434E-B1EA-4BB9B9683064}">
      <dgm:prSet/>
      <dgm:spPr/>
      <dgm:t>
        <a:bodyPr/>
        <a:lstStyle/>
        <a:p>
          <a:endParaRPr lang="en-US"/>
        </a:p>
      </dgm:t>
    </dgm:pt>
    <dgm:pt modelId="{986770C5-127A-4B07-89B2-E897EF5CB642}">
      <dgm:prSet phldrT="[Text]"/>
      <dgm:spPr/>
      <dgm:t>
        <a:bodyPr/>
        <a:lstStyle/>
        <a:p>
          <a:r>
            <a:rPr lang="en-US" dirty="0" smtClean="0"/>
            <a:t>You will forget what you learned if you don’t immediately write it down</a:t>
          </a:r>
          <a:endParaRPr lang="en-US" dirty="0"/>
        </a:p>
      </dgm:t>
    </dgm:pt>
    <dgm:pt modelId="{511C5CC2-97B0-44A3-98D8-C8ABB8C41A88}" type="parTrans" cxnId="{19D5E81A-9ACC-4183-A5F3-9C3141473FEC}">
      <dgm:prSet/>
      <dgm:spPr/>
      <dgm:t>
        <a:bodyPr/>
        <a:lstStyle/>
        <a:p>
          <a:endParaRPr lang="en-US"/>
        </a:p>
      </dgm:t>
    </dgm:pt>
    <dgm:pt modelId="{8876289D-4C6D-42FE-B552-4652255CD3CC}" type="sibTrans" cxnId="{19D5E81A-9ACC-4183-A5F3-9C3141473FEC}">
      <dgm:prSet/>
      <dgm:spPr/>
      <dgm:t>
        <a:bodyPr/>
        <a:lstStyle/>
        <a:p>
          <a:endParaRPr lang="en-US"/>
        </a:p>
      </dgm:t>
    </dgm:pt>
    <dgm:pt modelId="{EA43494C-C1D8-462C-A6FE-7961A8F89CDA}">
      <dgm:prSet phldrT="[Text]"/>
      <dgm:spPr/>
      <dgm:t>
        <a:bodyPr/>
        <a:lstStyle/>
        <a:p>
          <a:r>
            <a:rPr lang="en-US" dirty="0" smtClean="0"/>
            <a:t>Take a full day or two to properly document the test results</a:t>
          </a:r>
          <a:endParaRPr lang="en-US" dirty="0"/>
        </a:p>
      </dgm:t>
    </dgm:pt>
    <dgm:pt modelId="{DC34994D-F9B4-4B8B-BEDA-5698CFCB2C01}" type="parTrans" cxnId="{326EECBE-F54B-489D-A770-83C03851E544}">
      <dgm:prSet/>
      <dgm:spPr/>
      <dgm:t>
        <a:bodyPr/>
        <a:lstStyle/>
        <a:p>
          <a:endParaRPr lang="en-US"/>
        </a:p>
      </dgm:t>
    </dgm:pt>
    <dgm:pt modelId="{ABAAA022-64A6-4856-85E2-3500A92A1BC3}" type="sibTrans" cxnId="{326EECBE-F54B-489D-A770-83C03851E544}">
      <dgm:prSet/>
      <dgm:spPr/>
      <dgm:t>
        <a:bodyPr/>
        <a:lstStyle/>
        <a:p>
          <a:endParaRPr lang="en-US"/>
        </a:p>
      </dgm:t>
    </dgm:pt>
    <dgm:pt modelId="{949AEEC8-A9D4-4433-88CC-71811A0500E3}" type="pres">
      <dgm:prSet presAssocID="{3ADD8FFF-21EB-4435-8DDA-81A63CC786F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07183E6-05E0-426F-8940-CB4A8C95CA10}" type="pres">
      <dgm:prSet presAssocID="{A45F997E-8EF1-4840-9707-12E0A176BF33}" presName="composite" presStyleCnt="0"/>
      <dgm:spPr/>
    </dgm:pt>
    <dgm:pt modelId="{D033B561-18D7-4A7F-821D-5490E4E75015}" type="pres">
      <dgm:prSet presAssocID="{A45F997E-8EF1-4840-9707-12E0A176BF33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C8A19B-5A63-4477-9A97-B9C7FCAE2A7C}" type="pres">
      <dgm:prSet presAssocID="{A45F997E-8EF1-4840-9707-12E0A176BF33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481022-CC67-4F2B-9B24-BA3B872DB9D3}" type="pres">
      <dgm:prSet presAssocID="{C87541C4-6101-4F93-9C2A-9598F51BAF15}" presName="sp" presStyleCnt="0"/>
      <dgm:spPr/>
    </dgm:pt>
    <dgm:pt modelId="{ADECFD98-C56A-440F-A690-2EB98ACC0915}" type="pres">
      <dgm:prSet presAssocID="{16B5943E-0AF9-4FFB-BE92-3F682AE26CFD}" presName="composite" presStyleCnt="0"/>
      <dgm:spPr/>
    </dgm:pt>
    <dgm:pt modelId="{D784A7AC-C4FA-454E-A98B-0E5BF66DBAC6}" type="pres">
      <dgm:prSet presAssocID="{16B5943E-0AF9-4FFB-BE92-3F682AE26CF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6D201-4B01-4525-BF39-FBD830FB1AFD}" type="pres">
      <dgm:prSet presAssocID="{16B5943E-0AF9-4FFB-BE92-3F682AE26CF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CB914-8D6A-4266-997C-6AC60E67C655}" type="pres">
      <dgm:prSet presAssocID="{AAEB65B9-B175-4770-A1EE-65F18822D4AD}" presName="sp" presStyleCnt="0"/>
      <dgm:spPr/>
    </dgm:pt>
    <dgm:pt modelId="{E464C2D6-3933-4617-8FF8-6F72336BF7A5}" type="pres">
      <dgm:prSet presAssocID="{BC7D818F-4964-4796-A19B-E7288E27BFD9}" presName="composite" presStyleCnt="0"/>
      <dgm:spPr/>
    </dgm:pt>
    <dgm:pt modelId="{761B0F63-3C3D-4CAA-97E9-805FFD08A3AE}" type="pres">
      <dgm:prSet presAssocID="{BC7D818F-4964-4796-A19B-E7288E27BFD9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E7F44D-6C8A-42BB-9CFF-B7DC07E209E7}" type="pres">
      <dgm:prSet presAssocID="{BC7D818F-4964-4796-A19B-E7288E27BFD9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B33601-44AE-456D-99F0-B1C9318C3EFA}" type="presOf" srcId="{0576F56F-F8FB-4EAC-923C-206702FEEA32}" destId="{4F16D201-4B01-4525-BF39-FBD830FB1AFD}" srcOrd="0" destOrd="1" presId="urn:microsoft.com/office/officeart/2005/8/layout/chevron2"/>
    <dgm:cxn modelId="{2FC3146D-B5C3-434E-B1EA-4BB9B9683064}" srcId="{3ADD8FFF-21EB-4435-8DDA-81A63CC786F5}" destId="{BC7D818F-4964-4796-A19B-E7288E27BFD9}" srcOrd="2" destOrd="0" parTransId="{947275E2-9EC3-4A67-ABC7-196726976275}" sibTransId="{33976486-D3FB-4130-85F2-9B7A29E65636}"/>
    <dgm:cxn modelId="{121378B5-210E-4F44-8CCC-74C0B3E45255}" type="presOf" srcId="{BC7D818F-4964-4796-A19B-E7288E27BFD9}" destId="{761B0F63-3C3D-4CAA-97E9-805FFD08A3AE}" srcOrd="0" destOrd="0" presId="urn:microsoft.com/office/officeart/2005/8/layout/chevron2"/>
    <dgm:cxn modelId="{754A2D02-26A5-4BA2-9072-809B668F1E04}" type="presOf" srcId="{92475181-0E92-4140-8C65-81AA55C09368}" destId="{66C8A19B-5A63-4477-9A97-B9C7FCAE2A7C}" srcOrd="0" destOrd="1" presId="urn:microsoft.com/office/officeart/2005/8/layout/chevron2"/>
    <dgm:cxn modelId="{9D1E34D5-9DFB-4644-A7FC-FD6D321CFE1E}" srcId="{3ADD8FFF-21EB-4435-8DDA-81A63CC786F5}" destId="{16B5943E-0AF9-4FFB-BE92-3F682AE26CFD}" srcOrd="1" destOrd="0" parTransId="{46478C6E-CB12-4564-9E60-E81E54C8A78F}" sibTransId="{AAEB65B9-B175-4770-A1EE-65F18822D4AD}"/>
    <dgm:cxn modelId="{D52B6A75-9D55-4436-AA8D-1BBD65C77597}" type="presOf" srcId="{C5A745CE-3EBC-489E-8DE8-065D9E9BF0E7}" destId="{66C8A19B-5A63-4477-9A97-B9C7FCAE2A7C}" srcOrd="0" destOrd="0" presId="urn:microsoft.com/office/officeart/2005/8/layout/chevron2"/>
    <dgm:cxn modelId="{157DF729-09CC-42AB-B8C1-15BD7F9E9946}" srcId="{A45F997E-8EF1-4840-9707-12E0A176BF33}" destId="{92475181-0E92-4140-8C65-81AA55C09368}" srcOrd="1" destOrd="0" parTransId="{CDF4279B-8D97-4F55-BD65-94D64608C213}" sibTransId="{05E30FE3-A63A-4469-B47C-E185222D4FEF}"/>
    <dgm:cxn modelId="{CF29B234-4A23-4E63-9371-FD00DB28FCCA}" srcId="{A45F997E-8EF1-4840-9707-12E0A176BF33}" destId="{C5A745CE-3EBC-489E-8DE8-065D9E9BF0E7}" srcOrd="0" destOrd="0" parTransId="{E90DA65E-2A1E-4C3B-A66F-B780E095B8B8}" sibTransId="{C544EC7F-2A7D-4DE9-8252-6F3CBDAC4008}"/>
    <dgm:cxn modelId="{59A7E85B-9712-47A4-8399-53501ACCCAB2}" srcId="{16B5943E-0AF9-4FFB-BE92-3F682AE26CFD}" destId="{0576F56F-F8FB-4EAC-923C-206702FEEA32}" srcOrd="1" destOrd="0" parTransId="{565F3BD8-E957-4FEE-B134-938B4FE407E8}" sibTransId="{87E2DFD2-13D1-4311-AC10-6851925D4232}"/>
    <dgm:cxn modelId="{490D7FF2-F413-447A-8C53-89BEA4BC02CE}" srcId="{3ADD8FFF-21EB-4435-8DDA-81A63CC786F5}" destId="{A45F997E-8EF1-4840-9707-12E0A176BF33}" srcOrd="0" destOrd="0" parTransId="{DF6508C9-1CF0-4AD7-97CC-AB8CE66DC88A}" sibTransId="{C87541C4-6101-4F93-9C2A-9598F51BAF15}"/>
    <dgm:cxn modelId="{26B9A424-E465-4BCC-84B4-C8B7EB816166}" type="presOf" srcId="{A45F997E-8EF1-4840-9707-12E0A176BF33}" destId="{D033B561-18D7-4A7F-821D-5490E4E75015}" srcOrd="0" destOrd="0" presId="urn:microsoft.com/office/officeart/2005/8/layout/chevron2"/>
    <dgm:cxn modelId="{326EECBE-F54B-489D-A770-83C03851E544}" srcId="{BC7D818F-4964-4796-A19B-E7288E27BFD9}" destId="{EA43494C-C1D8-462C-A6FE-7961A8F89CDA}" srcOrd="1" destOrd="0" parTransId="{DC34994D-F9B4-4B8B-BEDA-5698CFCB2C01}" sibTransId="{ABAAA022-64A6-4856-85E2-3500A92A1BC3}"/>
    <dgm:cxn modelId="{7F46701E-1B9D-48E8-8D9B-B308E2007028}" type="presOf" srcId="{986770C5-127A-4B07-89B2-E897EF5CB642}" destId="{6EE7F44D-6C8A-42BB-9CFF-B7DC07E209E7}" srcOrd="0" destOrd="0" presId="urn:microsoft.com/office/officeart/2005/8/layout/chevron2"/>
    <dgm:cxn modelId="{1CB537E6-0176-46CA-8725-8E39A695C61F}" type="presOf" srcId="{6F3D8037-585B-4E80-9D9B-FA1D6DA87ADA}" destId="{4F16D201-4B01-4525-BF39-FBD830FB1AFD}" srcOrd="0" destOrd="0" presId="urn:microsoft.com/office/officeart/2005/8/layout/chevron2"/>
    <dgm:cxn modelId="{FDA3DBC7-C3C4-444C-81BF-E96641C5704B}" type="presOf" srcId="{16B5943E-0AF9-4FFB-BE92-3F682AE26CFD}" destId="{D784A7AC-C4FA-454E-A98B-0E5BF66DBAC6}" srcOrd="0" destOrd="0" presId="urn:microsoft.com/office/officeart/2005/8/layout/chevron2"/>
    <dgm:cxn modelId="{BBEE9BBD-74C1-49AA-B880-EC36F2EB39FF}" type="presOf" srcId="{3ADD8FFF-21EB-4435-8DDA-81A63CC786F5}" destId="{949AEEC8-A9D4-4433-88CC-71811A0500E3}" srcOrd="0" destOrd="0" presId="urn:microsoft.com/office/officeart/2005/8/layout/chevron2"/>
    <dgm:cxn modelId="{7DA11E61-4DEC-4ED3-AD3E-E4174C3D5423}" srcId="{16B5943E-0AF9-4FFB-BE92-3F682AE26CFD}" destId="{6F3D8037-585B-4E80-9D9B-FA1D6DA87ADA}" srcOrd="0" destOrd="0" parTransId="{0E1A5C16-0260-4D2A-ADC0-7C4A90B8AFB0}" sibTransId="{23D680C2-3F5E-4D24-854F-BA09B2AB9D04}"/>
    <dgm:cxn modelId="{FA6BD7EA-4B7E-4815-A22D-3F5A0AD4FBBA}" type="presOf" srcId="{EA43494C-C1D8-462C-A6FE-7961A8F89CDA}" destId="{6EE7F44D-6C8A-42BB-9CFF-B7DC07E209E7}" srcOrd="0" destOrd="1" presId="urn:microsoft.com/office/officeart/2005/8/layout/chevron2"/>
    <dgm:cxn modelId="{19D5E81A-9ACC-4183-A5F3-9C3141473FEC}" srcId="{BC7D818F-4964-4796-A19B-E7288E27BFD9}" destId="{986770C5-127A-4B07-89B2-E897EF5CB642}" srcOrd="0" destOrd="0" parTransId="{511C5CC2-97B0-44A3-98D8-C8ABB8C41A88}" sibTransId="{8876289D-4C6D-42FE-B552-4652255CD3CC}"/>
    <dgm:cxn modelId="{739105C0-AD32-4DEF-AF65-3744BE7DBEA0}" type="presParOf" srcId="{949AEEC8-A9D4-4433-88CC-71811A0500E3}" destId="{507183E6-05E0-426F-8940-CB4A8C95CA10}" srcOrd="0" destOrd="0" presId="urn:microsoft.com/office/officeart/2005/8/layout/chevron2"/>
    <dgm:cxn modelId="{4BF48A06-A7E5-4A96-B948-4644ED319E7A}" type="presParOf" srcId="{507183E6-05E0-426F-8940-CB4A8C95CA10}" destId="{D033B561-18D7-4A7F-821D-5490E4E75015}" srcOrd="0" destOrd="0" presId="urn:microsoft.com/office/officeart/2005/8/layout/chevron2"/>
    <dgm:cxn modelId="{9AF7923F-CCF7-4732-83C2-C18622F9F5CE}" type="presParOf" srcId="{507183E6-05E0-426F-8940-CB4A8C95CA10}" destId="{66C8A19B-5A63-4477-9A97-B9C7FCAE2A7C}" srcOrd="1" destOrd="0" presId="urn:microsoft.com/office/officeart/2005/8/layout/chevron2"/>
    <dgm:cxn modelId="{BF1D923D-A6DD-4224-93AC-9B32FA27A391}" type="presParOf" srcId="{949AEEC8-A9D4-4433-88CC-71811A0500E3}" destId="{9A481022-CC67-4F2B-9B24-BA3B872DB9D3}" srcOrd="1" destOrd="0" presId="urn:microsoft.com/office/officeart/2005/8/layout/chevron2"/>
    <dgm:cxn modelId="{AA3DEBAC-0332-4BA6-886E-F0D751409384}" type="presParOf" srcId="{949AEEC8-A9D4-4433-88CC-71811A0500E3}" destId="{ADECFD98-C56A-440F-A690-2EB98ACC0915}" srcOrd="2" destOrd="0" presId="urn:microsoft.com/office/officeart/2005/8/layout/chevron2"/>
    <dgm:cxn modelId="{82F63B7C-7877-436B-B8F6-18671D9C52CD}" type="presParOf" srcId="{ADECFD98-C56A-440F-A690-2EB98ACC0915}" destId="{D784A7AC-C4FA-454E-A98B-0E5BF66DBAC6}" srcOrd="0" destOrd="0" presId="urn:microsoft.com/office/officeart/2005/8/layout/chevron2"/>
    <dgm:cxn modelId="{4B1517E1-5736-461E-A815-BD1C179815A2}" type="presParOf" srcId="{ADECFD98-C56A-440F-A690-2EB98ACC0915}" destId="{4F16D201-4B01-4525-BF39-FBD830FB1AFD}" srcOrd="1" destOrd="0" presId="urn:microsoft.com/office/officeart/2005/8/layout/chevron2"/>
    <dgm:cxn modelId="{638EC7F9-7B2C-4D9D-BF92-9624053FD85E}" type="presParOf" srcId="{949AEEC8-A9D4-4433-88CC-71811A0500E3}" destId="{FFFCB914-8D6A-4266-997C-6AC60E67C655}" srcOrd="3" destOrd="0" presId="urn:microsoft.com/office/officeart/2005/8/layout/chevron2"/>
    <dgm:cxn modelId="{A519D00D-9C47-4813-A943-59E8675C2A7F}" type="presParOf" srcId="{949AEEC8-A9D4-4433-88CC-71811A0500E3}" destId="{E464C2D6-3933-4617-8FF8-6F72336BF7A5}" srcOrd="4" destOrd="0" presId="urn:microsoft.com/office/officeart/2005/8/layout/chevron2"/>
    <dgm:cxn modelId="{42B5B79A-DED4-4B04-8C32-129C39733660}" type="presParOf" srcId="{E464C2D6-3933-4617-8FF8-6F72336BF7A5}" destId="{761B0F63-3C3D-4CAA-97E9-805FFD08A3AE}" srcOrd="0" destOrd="0" presId="urn:microsoft.com/office/officeart/2005/8/layout/chevron2"/>
    <dgm:cxn modelId="{435A31F0-6DEE-42CC-971E-84A75DA32533}" type="presParOf" srcId="{E464C2D6-3933-4617-8FF8-6F72336BF7A5}" destId="{6EE7F44D-6C8A-42BB-9CFF-B7DC07E209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ECBD7-A257-4FF3-AE68-B0A1D1E8CE4A}">
      <dsp:nvSpPr>
        <dsp:cNvPr id="0" name=""/>
        <dsp:cNvSpPr/>
      </dsp:nvSpPr>
      <dsp:spPr>
        <a:xfrm>
          <a:off x="4164" y="339328"/>
          <a:ext cx="2423999" cy="96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Get</a:t>
          </a:r>
          <a:endParaRPr lang="en-US" sz="4600" kern="1200" dirty="0"/>
        </a:p>
      </dsp:txBody>
      <dsp:txXfrm>
        <a:off x="488964" y="339328"/>
        <a:ext cx="1454400" cy="969599"/>
      </dsp:txXfrm>
    </dsp:sp>
    <dsp:sp modelId="{6CA46E8D-DE95-4C2F-BA7B-447BDA2FBD7B}">
      <dsp:nvSpPr>
        <dsp:cNvPr id="0" name=""/>
        <dsp:cNvSpPr/>
      </dsp:nvSpPr>
      <dsp:spPr>
        <a:xfrm>
          <a:off x="2185763" y="339328"/>
          <a:ext cx="2423999" cy="96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On</a:t>
          </a:r>
          <a:endParaRPr lang="en-US" sz="4600" kern="1200" dirty="0"/>
        </a:p>
      </dsp:txBody>
      <dsp:txXfrm>
        <a:off x="2670563" y="339328"/>
        <a:ext cx="1454400" cy="969599"/>
      </dsp:txXfrm>
    </dsp:sp>
    <dsp:sp modelId="{A1BDDF22-DE02-4733-BAED-4B0784F5A1F1}">
      <dsp:nvSpPr>
        <dsp:cNvPr id="0" name=""/>
        <dsp:cNvSpPr/>
      </dsp:nvSpPr>
      <dsp:spPr>
        <a:xfrm>
          <a:off x="4367362" y="339328"/>
          <a:ext cx="2423999" cy="96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With</a:t>
          </a:r>
          <a:endParaRPr lang="en-US" sz="4600" kern="1200" dirty="0"/>
        </a:p>
      </dsp:txBody>
      <dsp:txXfrm>
        <a:off x="4852162" y="339328"/>
        <a:ext cx="1454400" cy="969599"/>
      </dsp:txXfrm>
    </dsp:sp>
    <dsp:sp modelId="{D8C2E952-F452-4186-9BC0-FE49093FA36B}">
      <dsp:nvSpPr>
        <dsp:cNvPr id="0" name=""/>
        <dsp:cNvSpPr/>
      </dsp:nvSpPr>
      <dsp:spPr>
        <a:xfrm>
          <a:off x="6548961" y="339328"/>
          <a:ext cx="2423999" cy="9695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023" tIns="61341" rIns="61341" bIns="61341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It!</a:t>
          </a:r>
          <a:endParaRPr lang="en-US" sz="4600" kern="1200" dirty="0"/>
        </a:p>
      </dsp:txBody>
      <dsp:txXfrm>
        <a:off x="7033761" y="339328"/>
        <a:ext cx="1454400" cy="969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3B561-18D7-4A7F-821D-5490E4E75015}">
      <dsp:nvSpPr>
        <dsp:cNvPr id="0" name=""/>
        <dsp:cNvSpPr/>
      </dsp:nvSpPr>
      <dsp:spPr>
        <a:xfrm rot="5400000">
          <a:off x="-213497" y="215670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Week 1</a:t>
          </a:r>
          <a:endParaRPr lang="en-US" sz="2300" kern="1200" dirty="0"/>
        </a:p>
      </dsp:txBody>
      <dsp:txXfrm rot="-5400000">
        <a:off x="2" y="500334"/>
        <a:ext cx="996323" cy="426996"/>
      </dsp:txXfrm>
    </dsp:sp>
    <dsp:sp modelId="{66C8A19B-5A63-4477-9A97-B9C7FCAE2A7C}">
      <dsp:nvSpPr>
        <dsp:cNvPr id="0" name=""/>
        <dsp:cNvSpPr/>
      </dsp:nvSpPr>
      <dsp:spPr>
        <a:xfrm rot="5400000">
          <a:off x="4333738" y="-3335242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Approximately one weeks worth of time spent across the month before the test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Build scope, write plan, GET PERMISSION, setup tools</a:t>
          </a:r>
          <a:endParaRPr lang="en-US" sz="1900" kern="1200" dirty="0"/>
        </a:p>
      </dsp:txBody>
      <dsp:txXfrm rot="-5400000">
        <a:off x="996323" y="47335"/>
        <a:ext cx="7554826" cy="834833"/>
      </dsp:txXfrm>
    </dsp:sp>
    <dsp:sp modelId="{D784A7AC-C4FA-454E-A98B-0E5BF66DBAC6}">
      <dsp:nvSpPr>
        <dsp:cNvPr id="0" name=""/>
        <dsp:cNvSpPr/>
      </dsp:nvSpPr>
      <dsp:spPr>
        <a:xfrm rot="5400000">
          <a:off x="-213497" y="1442556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Week 2</a:t>
          </a:r>
          <a:endParaRPr lang="en-US" sz="2300" kern="1200" dirty="0"/>
        </a:p>
      </dsp:txBody>
      <dsp:txXfrm rot="-5400000">
        <a:off x="2" y="1727220"/>
        <a:ext cx="996323" cy="426996"/>
      </dsp:txXfrm>
    </dsp:sp>
    <dsp:sp modelId="{4F16D201-4B01-4525-BF39-FBD830FB1AFD}">
      <dsp:nvSpPr>
        <dsp:cNvPr id="0" name=""/>
        <dsp:cNvSpPr/>
      </dsp:nvSpPr>
      <dsp:spPr>
        <a:xfrm rot="5400000">
          <a:off x="4333738" y="-2108356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Pentest week – Stake out a conference room and hide for the week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Actively Testing</a:t>
          </a:r>
          <a:endParaRPr lang="en-US" sz="1900" kern="1200" dirty="0"/>
        </a:p>
      </dsp:txBody>
      <dsp:txXfrm rot="-5400000">
        <a:off x="996323" y="1274221"/>
        <a:ext cx="7554826" cy="834833"/>
      </dsp:txXfrm>
    </dsp:sp>
    <dsp:sp modelId="{761B0F63-3C3D-4CAA-97E9-805FFD08A3AE}">
      <dsp:nvSpPr>
        <dsp:cNvPr id="0" name=""/>
        <dsp:cNvSpPr/>
      </dsp:nvSpPr>
      <dsp:spPr>
        <a:xfrm rot="5400000">
          <a:off x="-213497" y="2669443"/>
          <a:ext cx="1423319" cy="99632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Week 3</a:t>
          </a:r>
          <a:endParaRPr lang="en-US" sz="2300" kern="1200" dirty="0"/>
        </a:p>
      </dsp:txBody>
      <dsp:txXfrm rot="-5400000">
        <a:off x="2" y="2954107"/>
        <a:ext cx="996323" cy="426996"/>
      </dsp:txXfrm>
    </dsp:sp>
    <dsp:sp modelId="{6EE7F44D-6C8A-42BB-9CFF-B7DC07E209E7}">
      <dsp:nvSpPr>
        <dsp:cNvPr id="0" name=""/>
        <dsp:cNvSpPr/>
      </dsp:nvSpPr>
      <dsp:spPr>
        <a:xfrm rot="5400000">
          <a:off x="4333738" y="-881470"/>
          <a:ext cx="925157" cy="759998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You will forget what you learned if you don’t immediately write it down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/>
            <a:t>Take a full day or two to properly document the test results</a:t>
          </a:r>
          <a:endParaRPr lang="en-US" sz="1900" kern="1200" dirty="0"/>
        </a:p>
      </dsp:txBody>
      <dsp:txXfrm rot="-5400000">
        <a:off x="996323" y="2501107"/>
        <a:ext cx="7554826" cy="8348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C493B-1A7A-4DE9-928D-B9DB8B6420C4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ACD18-31E5-4995-A19E-C7AB5C302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BACD18-31E5-4995-A19E-C7AB5C302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59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199" y="3412272"/>
            <a:ext cx="4415883" cy="2832409"/>
          </a:xfrm>
        </p:spPr>
        <p:txBody>
          <a:bodyPr>
            <a:noAutofit/>
          </a:bodyPr>
          <a:lstStyle/>
          <a:p>
            <a:r>
              <a:rPr lang="en-US" sz="3600" dirty="0" smtClean="0"/>
              <a:t>Presented @ </a:t>
            </a:r>
            <a:r>
              <a:rPr lang="en-US" sz="6000" dirty="0" err="1" smtClean="0">
                <a:solidFill>
                  <a:schemeClr val="accent1">
                    <a:lumMod val="75000"/>
                  </a:schemeClr>
                </a:solidFill>
                <a:latin typeface="OCR A Extended" panose="02010509020102010303" pitchFamily="50" charset="0"/>
              </a:rPr>
              <a:t>RVA</a:t>
            </a:r>
            <a:r>
              <a:rPr lang="en-US" sz="60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Sec</a:t>
            </a:r>
            <a:endParaRPr lang="en-US" sz="6000" dirty="0" smtClean="0">
              <a:solidFill>
                <a:schemeClr val="accent2">
                  <a:lumMod val="60000"/>
                  <a:lumOff val="40000"/>
                </a:schemeClr>
              </a:solidFill>
              <a:latin typeface="OCR A Extended" panose="02010509020102010303" pitchFamily="50" charset="0"/>
            </a:endParaRPr>
          </a:p>
          <a:p>
            <a:r>
              <a:rPr lang="en-US" sz="3600" dirty="0" smtClean="0"/>
              <a:t>Grayson Walters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142" y="69915"/>
            <a:ext cx="4432393" cy="466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external tests are bad?</a:t>
            </a:r>
            <a:endParaRPr lang="en-US" dirty="0"/>
          </a:p>
        </p:txBody>
      </p:sp>
      <p:pic>
        <p:nvPicPr>
          <p:cNvPr id="4" name="Picture 3" descr="Image 1- Extrinsic and intrinsic street signs (Oct 23, 2011)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798" y="1930400"/>
            <a:ext cx="5801739" cy="327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09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the battle begin!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Pushback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It’s just too expensive to hire a firm to do a </a:t>
            </a:r>
            <a:r>
              <a:rPr lang="en-US" dirty="0" err="1" smtClean="0"/>
              <a:t>pentest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It’s still going to cost money, and time we don’t have</a:t>
            </a:r>
          </a:p>
          <a:p>
            <a:r>
              <a:rPr lang="en-US" dirty="0" smtClean="0"/>
              <a:t>We’ve got all of these projects that we never get to work on, and this is just one more.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I agree, we can do it ourselves much cheaper.</a:t>
            </a:r>
          </a:p>
          <a:p>
            <a:r>
              <a:rPr lang="en-US" dirty="0" smtClean="0"/>
              <a:t>Not as much as you think, I saw a presentation where we can do it by repurposing a couple of old laptops and under a week of effort.</a:t>
            </a:r>
          </a:p>
          <a:p>
            <a:r>
              <a:rPr lang="en-US" dirty="0" smtClean="0"/>
              <a:t>This is a small one, that gets us the data we need to know which others should be priorities.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33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Gather your team!</a:t>
            </a:r>
            <a:endParaRPr lang="en-US" dirty="0"/>
          </a:p>
        </p:txBody>
      </p:sp>
      <p:pic>
        <p:nvPicPr>
          <p:cNvPr id="4" name="Content Placeholder 3" descr="Welcome to Genealogy By Ginger!: June 20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956" y="2220119"/>
            <a:ext cx="6334125" cy="3762375"/>
          </a:xfrm>
        </p:spPr>
      </p:pic>
    </p:spTree>
    <p:extLst>
      <p:ext uri="{BB962C8B-B14F-4D97-AF65-F5344CB8AC3E}">
        <p14:creationId xmlns:p14="http://schemas.microsoft.com/office/powerpoint/2010/main" val="39445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 you mean like a red team?”</a:t>
            </a:r>
            <a:endParaRPr lang="en-US" dirty="0"/>
          </a:p>
        </p:txBody>
      </p:sp>
      <p:pic>
        <p:nvPicPr>
          <p:cNvPr id="8" name="Content Placeholder 7" descr="Choosing A Platform For Your Organizational Blog – Step 2 To 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85" y="1270000"/>
            <a:ext cx="8452190" cy="5500319"/>
          </a:xfrm>
        </p:spPr>
      </p:pic>
    </p:spTree>
    <p:extLst>
      <p:ext uri="{BB962C8B-B14F-4D97-AF65-F5344CB8AC3E}">
        <p14:creationId xmlns:p14="http://schemas.microsoft.com/office/powerpoint/2010/main" val="82954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Pirates Vs Ninjas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426">
            <a:off x="4111113" y="1665356"/>
            <a:ext cx="6062388" cy="6062388"/>
          </a:xfrm>
        </p:spPr>
      </p:pic>
      <p:sp>
        <p:nvSpPr>
          <p:cNvPr id="5" name="TextBox 4"/>
          <p:cNvSpPr txBox="1"/>
          <p:nvPr/>
        </p:nvSpPr>
        <p:spPr>
          <a:xfrm>
            <a:off x="5504568" y="6488668"/>
            <a:ext cx="3584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Attribution: Sarah Thomas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769165"/>
            <a:ext cx="4676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Both have benefits, today we are talking pirates.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4936435"/>
            <a:ext cx="4192840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Check out Kirk Hayes’</a:t>
            </a:r>
          </a:p>
          <a:p>
            <a:r>
              <a:rPr lang="en-US" i="1" dirty="0" smtClean="0"/>
              <a:t>“Penetration </a:t>
            </a:r>
            <a:r>
              <a:rPr lang="en-US" i="1" dirty="0"/>
              <a:t>Test vs. Red Team Assessment: The Age Old Debate of Pirates vs. Ninjas </a:t>
            </a:r>
            <a:r>
              <a:rPr lang="en-US" i="1" dirty="0" smtClean="0"/>
              <a:t>Continues’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3707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Yeah, yeah, I get it.  Pentests are good.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5629430"/>
              </p:ext>
            </p:extLst>
          </p:nvPr>
        </p:nvGraphicFramePr>
        <p:xfrm>
          <a:off x="677334" y="1588575"/>
          <a:ext cx="8977125" cy="164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91153" y="3518115"/>
            <a:ext cx="8382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quick thing…</a:t>
            </a:r>
          </a:p>
          <a:p>
            <a:r>
              <a:rPr lang="en-US" dirty="0"/>
              <a:t>	</a:t>
            </a:r>
            <a:r>
              <a:rPr lang="en-US" dirty="0" smtClean="0"/>
              <a:t>There are several standards for </a:t>
            </a:r>
            <a:r>
              <a:rPr lang="en-US" dirty="0" err="1" smtClean="0"/>
              <a:t>pentests</a:t>
            </a:r>
            <a:r>
              <a:rPr lang="en-US" dirty="0" smtClean="0"/>
              <a:t> available online.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Penetration Testing Execution Standard,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ISECOM’s Open Source Security Testing Methodology Manual,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 NIST has a version, but most of these are a little dated.  </a:t>
            </a:r>
          </a:p>
          <a:p>
            <a:endParaRPr lang="en-US" dirty="0"/>
          </a:p>
          <a:p>
            <a:r>
              <a:rPr lang="en-US" dirty="0" smtClean="0"/>
              <a:t>Review them, have a look and decide if they are right for you.  Do some homework online.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9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Basics: Level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495149" cy="576262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8495149" cy="3304117"/>
          </a:xfrm>
        </p:spPr>
        <p:txBody>
          <a:bodyPr/>
          <a:lstStyle/>
          <a:p>
            <a:r>
              <a:rPr lang="en-US" dirty="0" smtClean="0"/>
              <a:t>You have permission to work on this “In your spare time”</a:t>
            </a:r>
          </a:p>
          <a:p>
            <a:r>
              <a:rPr lang="en-US" dirty="0" smtClean="0"/>
              <a:t>No Hardware Purchase</a:t>
            </a:r>
          </a:p>
          <a:p>
            <a:r>
              <a:rPr lang="en-US" dirty="0" smtClean="0"/>
              <a:t>No Software Purchase</a:t>
            </a:r>
          </a:p>
          <a:p>
            <a:r>
              <a:rPr lang="en-US" dirty="0" smtClean="0"/>
              <a:t>You can download the stuff you need to do this on your normal work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6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have permission to work on this in your spare time…</a:t>
            </a:r>
            <a:endParaRPr lang="en-US" dirty="0"/>
          </a:p>
        </p:txBody>
      </p:sp>
      <p:pic>
        <p:nvPicPr>
          <p:cNvPr id="10" name="Picture Placeholder 9" descr="The soul of a happy man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2" b="5272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400" dirty="0" smtClean="0">
                <a:solidFill>
                  <a:schemeClr val="accent5">
                    <a:lumMod val="75000"/>
                  </a:schemeClr>
                </a:solidFill>
              </a:rPr>
              <a:t>Is that in writing?</a:t>
            </a:r>
            <a:endParaRPr lang="en-US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1105" y="6146435"/>
            <a:ext cx="796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https://www.owasp.org/index.php/Authorization_form</a:t>
            </a:r>
          </a:p>
        </p:txBody>
      </p:sp>
    </p:spTree>
    <p:extLst>
      <p:ext uri="{BB962C8B-B14F-4D97-AF65-F5344CB8AC3E}">
        <p14:creationId xmlns:p14="http://schemas.microsoft.com/office/powerpoint/2010/main" val="3629176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No, Seriously, without it you are just an Insider Threat…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704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GET 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PERMISSION 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IN 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chemeClr val="accent2">
                    <a:lumMod val="50000"/>
                  </a:schemeClr>
                </a:solidFill>
              </a:rPr>
              <a:t>WRITING!</a:t>
            </a:r>
            <a:endParaRPr 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Non-Shopping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 smtClean="0"/>
              <a:t>VirtualBox</a:t>
            </a:r>
            <a:r>
              <a:rPr lang="en-US" dirty="0"/>
              <a:t> Software - https://www.virtualbox.org/wiki/VirtualBox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Kali Linux - https://www.kali.org/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Pentest permission slip – Don’t play Mom &amp; Dad against each other, get ink!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Pentest Documentation / Plan /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17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60400" y="2159000"/>
            <a:ext cx="8613603" cy="1891836"/>
          </a:xfrm>
        </p:spPr>
        <p:txBody>
          <a:bodyPr/>
          <a:lstStyle/>
          <a:p>
            <a:pPr algn="ctr"/>
            <a:r>
              <a:rPr lang="en-US" dirty="0" smtClean="0"/>
              <a:t>You can just go hack yourself!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77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 smtClean="0"/>
              <a:t>What are we going to test, and how do we know if it was successful?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249100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Golden Tickets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598256" cy="576262"/>
          </a:xfrm>
        </p:spPr>
        <p:txBody>
          <a:bodyPr/>
          <a:lstStyle/>
          <a:p>
            <a:pPr algn="ctr"/>
            <a:r>
              <a:rPr lang="en-US" dirty="0"/>
              <a:t>These are your “Game Over” moments.  Some examples are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Key personnel login credentials with successful login.</a:t>
            </a:r>
          </a:p>
          <a:p>
            <a:r>
              <a:rPr lang="en-US" dirty="0" smtClean="0"/>
              <a:t>Laying hands on the contents of a key sensitive database.</a:t>
            </a:r>
          </a:p>
          <a:p>
            <a:r>
              <a:rPr lang="en-US" dirty="0" smtClean="0"/>
              <a:t>Root / Local Admin / Domain Admin access</a:t>
            </a:r>
          </a:p>
          <a:p>
            <a:r>
              <a:rPr lang="en-US" dirty="0" smtClean="0"/>
              <a:t>Data from point of sale system</a:t>
            </a:r>
          </a:p>
          <a:p>
            <a:r>
              <a:rPr lang="en-US" dirty="0"/>
              <a:t>Stolen Laptop with data extraction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938" y="2748433"/>
            <a:ext cx="4186237" cy="3282009"/>
          </a:xfrm>
        </p:spPr>
      </p:pic>
    </p:spTree>
    <p:extLst>
      <p:ext uri="{BB962C8B-B14F-4D97-AF65-F5344CB8AC3E}">
        <p14:creationId xmlns:p14="http://schemas.microsoft.com/office/powerpoint/2010/main" val="366803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Pentest with the basics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Kali Linux on a VM under </a:t>
            </a:r>
            <a:r>
              <a:rPr lang="en-US" dirty="0" err="1" smtClean="0"/>
              <a:t>virtualbox</a:t>
            </a:r>
            <a:endParaRPr lang="en-US" dirty="0" smtClean="0"/>
          </a:p>
          <a:p>
            <a:r>
              <a:rPr lang="en-US" dirty="0" smtClean="0"/>
              <a:t>Doing an external </a:t>
            </a:r>
            <a:r>
              <a:rPr lang="en-US" dirty="0" err="1" smtClean="0"/>
              <a:t>pentest</a:t>
            </a:r>
            <a:r>
              <a:rPr lang="en-US" dirty="0" smtClean="0"/>
              <a:t> to include</a:t>
            </a:r>
          </a:p>
          <a:p>
            <a:pPr lvl="1"/>
            <a:r>
              <a:rPr lang="en-US" dirty="0" smtClean="0"/>
              <a:t>Can we get in through phishing?</a:t>
            </a:r>
          </a:p>
          <a:p>
            <a:pPr lvl="1"/>
            <a:r>
              <a:rPr lang="en-US" dirty="0" smtClean="0"/>
              <a:t>Can we get in through the network?</a:t>
            </a:r>
          </a:p>
          <a:p>
            <a:pPr lvl="1"/>
            <a:r>
              <a:rPr lang="en-US" dirty="0" smtClean="0"/>
              <a:t>Can we get in through Outlook Web Access?</a:t>
            </a:r>
          </a:p>
          <a:p>
            <a:pPr lvl="1"/>
            <a:r>
              <a:rPr lang="en-US" dirty="0" smtClean="0"/>
              <a:t>Can we get in through the </a:t>
            </a:r>
            <a:r>
              <a:rPr lang="en-US" dirty="0" err="1" smtClean="0"/>
              <a:t>webapps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Even if we can’t get into the network can we get the golden ticket from the web?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8580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Remember that this isn’t a Kali deep dive…</a:t>
            </a:r>
            <a:endParaRPr lang="en-US" sz="3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theHarvester</a:t>
            </a:r>
            <a:endParaRPr lang="en-US" dirty="0" smtClean="0"/>
          </a:p>
          <a:p>
            <a:r>
              <a:rPr lang="en-US" dirty="0" err="1" smtClean="0"/>
              <a:t>MetaGooFil</a:t>
            </a:r>
            <a:endParaRPr lang="en-US" dirty="0" smtClean="0"/>
          </a:p>
          <a:p>
            <a:r>
              <a:rPr lang="en-US" dirty="0" smtClean="0"/>
              <a:t>Social Engineering Toolkit</a:t>
            </a:r>
          </a:p>
          <a:p>
            <a:r>
              <a:rPr lang="en-US" dirty="0" smtClean="0"/>
              <a:t>NMAP / SQL Map</a:t>
            </a:r>
          </a:p>
          <a:p>
            <a:r>
              <a:rPr lang="en-US" dirty="0" err="1" smtClean="0"/>
              <a:t>Metasploit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What we are doing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215539" y="2737245"/>
            <a:ext cx="6462793" cy="3304117"/>
          </a:xfrm>
        </p:spPr>
        <p:txBody>
          <a:bodyPr/>
          <a:lstStyle/>
          <a:p>
            <a:r>
              <a:rPr lang="en-US" dirty="0" smtClean="0"/>
              <a:t>Publicly available email addresses / websites</a:t>
            </a:r>
          </a:p>
          <a:p>
            <a:r>
              <a:rPr lang="en-US" dirty="0" err="1" smtClean="0"/>
              <a:t>MetaData</a:t>
            </a:r>
            <a:r>
              <a:rPr lang="en-US" dirty="0" smtClean="0"/>
              <a:t> in Word, Excel, PDF files on the public website</a:t>
            </a:r>
          </a:p>
          <a:p>
            <a:r>
              <a:rPr lang="en-US" dirty="0" smtClean="0"/>
              <a:t>Phishing exercise</a:t>
            </a:r>
          </a:p>
          <a:p>
            <a:r>
              <a:rPr lang="en-US" dirty="0" smtClean="0"/>
              <a:t>Network devices and DB if possible</a:t>
            </a:r>
          </a:p>
          <a:p>
            <a:r>
              <a:rPr lang="en-US" dirty="0" smtClean="0"/>
              <a:t>Launching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666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Ok, one cool trick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77334" y="1301859"/>
            <a:ext cx="8596668" cy="4739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Black Hills Information Security – </a:t>
            </a:r>
            <a:r>
              <a:rPr lang="en-US" i="1" dirty="0" smtClean="0"/>
              <a:t>Password Spraying Outlook Web Access</a:t>
            </a:r>
          </a:p>
          <a:p>
            <a:pPr marL="0" indent="0">
              <a:buNone/>
            </a:pPr>
            <a:r>
              <a:rPr lang="en-US" i="1" dirty="0" err="1" smtClean="0"/>
              <a:t>SilentBreak</a:t>
            </a:r>
            <a:r>
              <a:rPr lang="en-US" i="1" dirty="0" smtClean="0"/>
              <a:t> Security – Malicious Outlook Rules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 smtClean="0"/>
              <a:t>In a nutshell:</a:t>
            </a:r>
          </a:p>
          <a:p>
            <a:r>
              <a:rPr lang="en-US" dirty="0" smtClean="0"/>
              <a:t>Get a list of usernames / email addresses using </a:t>
            </a:r>
            <a:r>
              <a:rPr lang="en-US" dirty="0" err="1" smtClean="0"/>
              <a:t>theHarvester</a:t>
            </a:r>
            <a:endParaRPr lang="en-US" dirty="0" smtClean="0"/>
          </a:p>
          <a:p>
            <a:r>
              <a:rPr lang="en-US" dirty="0" smtClean="0"/>
              <a:t>Script to try 1 common password against EVERY account, think Summer2017!</a:t>
            </a:r>
          </a:p>
          <a:p>
            <a:r>
              <a:rPr lang="en-US" dirty="0" smtClean="0"/>
              <a:t>With OWA access you have access to the Rules Engine for Desktop version of Outlook</a:t>
            </a:r>
          </a:p>
          <a:p>
            <a:r>
              <a:rPr lang="en-US" dirty="0" smtClean="0"/>
              <a:t>Create new rule in outlook that runs an application when you receive an email from a specific address, say an Empire shell maybe? </a:t>
            </a:r>
          </a:p>
          <a:p>
            <a:pPr lvl="1"/>
            <a:r>
              <a:rPr lang="en-US" dirty="0" smtClean="0"/>
              <a:t>Or, how about a command to turn the box into your own personal WIFI-Access Point?</a:t>
            </a:r>
          </a:p>
          <a:p>
            <a:pPr marL="457200" lvl="1" indent="0">
              <a:buNone/>
            </a:pPr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 smtClean="0"/>
              <a:t>wlan</a:t>
            </a:r>
            <a:r>
              <a:rPr lang="en-US" dirty="0" smtClean="0"/>
              <a:t> set </a:t>
            </a:r>
            <a:r>
              <a:rPr lang="en-US" dirty="0" err="1" smtClean="0"/>
              <a:t>hostednetwork</a:t>
            </a:r>
            <a:r>
              <a:rPr lang="en-US" dirty="0" smtClean="0"/>
              <a:t> mode=allow </a:t>
            </a:r>
            <a:r>
              <a:rPr lang="en-US" dirty="0" err="1" smtClean="0"/>
              <a:t>ssid</a:t>
            </a:r>
            <a:r>
              <a:rPr lang="en-US" dirty="0" smtClean="0"/>
              <a:t>=</a:t>
            </a:r>
            <a:r>
              <a:rPr lang="en-US" dirty="0" err="1" smtClean="0"/>
              <a:t>totallynotabackdoor</a:t>
            </a:r>
            <a:r>
              <a:rPr lang="en-US" dirty="0" smtClean="0"/>
              <a:t> key=Summer2017! &amp;&amp; </a:t>
            </a:r>
            <a:r>
              <a:rPr lang="en-US" dirty="0" err="1" smtClean="0"/>
              <a:t>netsh</a:t>
            </a:r>
            <a:r>
              <a:rPr lang="en-US" dirty="0" smtClean="0"/>
              <a:t> </a:t>
            </a:r>
            <a:r>
              <a:rPr lang="en-US" dirty="0" err="1" smtClean="0"/>
              <a:t>wlan</a:t>
            </a:r>
            <a:r>
              <a:rPr lang="en-US" dirty="0" smtClean="0"/>
              <a:t> start </a:t>
            </a:r>
            <a:r>
              <a:rPr lang="en-US" dirty="0" err="1" smtClean="0"/>
              <a:t>hostednetwork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27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Once it is built, you can run it at leisure.  </a:t>
            </a:r>
          </a:p>
          <a:p>
            <a:pPr marL="0" indent="0" algn="ctr">
              <a:buNone/>
            </a:pPr>
            <a:endParaRPr lang="en-US" sz="1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Run your password spraying script once a day, hopefully you never catch anything but if you know that the helpdesk uses </a:t>
            </a:r>
            <a:r>
              <a:rPr lang="en-US" dirty="0" err="1" smtClean="0"/>
              <a:t>Letmein</a:t>
            </a:r>
            <a:r>
              <a:rPr lang="en-US" dirty="0" smtClean="0"/>
              <a:t>! …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509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495149" cy="576262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8495149" cy="3304117"/>
          </a:xfrm>
        </p:spPr>
        <p:txBody>
          <a:bodyPr/>
          <a:lstStyle/>
          <a:p>
            <a:r>
              <a:rPr lang="en-US" dirty="0" smtClean="0"/>
              <a:t>You have permission to work on this “In your spare time”</a:t>
            </a:r>
          </a:p>
          <a:p>
            <a:r>
              <a:rPr lang="en-US" dirty="0" smtClean="0"/>
              <a:t>$250 petty cash for stuff</a:t>
            </a:r>
          </a:p>
          <a:p>
            <a:r>
              <a:rPr lang="en-US" dirty="0" smtClean="0"/>
              <a:t>You can download the stuff you need to do this on your normal work computer, or even better a spare laptop laying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35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Hak5 – </a:t>
            </a:r>
            <a:r>
              <a:rPr lang="en-US" dirty="0" err="1" smtClean="0"/>
              <a:t>Hakshop</a:t>
            </a:r>
            <a:endParaRPr lang="en-US" dirty="0" smtClean="0"/>
          </a:p>
          <a:p>
            <a:pPr lvl="1"/>
            <a:r>
              <a:rPr lang="en-US" dirty="0" smtClean="0"/>
              <a:t>1 – </a:t>
            </a:r>
            <a:r>
              <a:rPr lang="en-US" dirty="0" err="1" smtClean="0"/>
              <a:t>BashBunny</a:t>
            </a:r>
            <a:r>
              <a:rPr lang="en-US" dirty="0" smtClean="0"/>
              <a:t> - $99</a:t>
            </a:r>
          </a:p>
          <a:p>
            <a:pPr lvl="1"/>
            <a:r>
              <a:rPr lang="en-US" dirty="0" smtClean="0"/>
              <a:t>1 – Rubber Ducky - $45</a:t>
            </a:r>
          </a:p>
          <a:p>
            <a:r>
              <a:rPr lang="en-US" dirty="0" smtClean="0"/>
              <a:t>Cloud VM (optional) – about $20 for a month</a:t>
            </a:r>
          </a:p>
          <a:p>
            <a:r>
              <a:rPr lang="en-US" dirty="0" smtClean="0"/>
              <a:t>Other source</a:t>
            </a:r>
          </a:p>
          <a:p>
            <a:pPr lvl="1"/>
            <a:r>
              <a:rPr lang="en-US" dirty="0" smtClean="0"/>
              <a:t>2 – Raspberry Pi with </a:t>
            </a:r>
            <a:r>
              <a:rPr lang="en-US" dirty="0" err="1" smtClean="0"/>
              <a:t>sd</a:t>
            </a:r>
            <a:r>
              <a:rPr lang="en-US" dirty="0" smtClean="0"/>
              <a:t> card /cases / power – varies</a:t>
            </a:r>
          </a:p>
          <a:p>
            <a:pPr lvl="1"/>
            <a:r>
              <a:rPr lang="en-US" dirty="0" smtClean="0"/>
              <a:t>1 - High gain </a:t>
            </a:r>
            <a:r>
              <a:rPr lang="en-US" dirty="0" err="1" smtClean="0"/>
              <a:t>wifi</a:t>
            </a:r>
            <a:r>
              <a:rPr lang="en-US" dirty="0" smtClean="0"/>
              <a:t> USB adapter - $30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4400" dirty="0" smtClean="0"/>
              <a:t>All in, should be under $250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63888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Pentest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Kali Linux on a VM under </a:t>
            </a:r>
            <a:r>
              <a:rPr lang="en-US" dirty="0" err="1" smtClean="0"/>
              <a:t>virtualbox</a:t>
            </a:r>
            <a:r>
              <a:rPr lang="en-US" dirty="0" smtClean="0"/>
              <a:t>, in the cloud, and on the Raspberry Pi</a:t>
            </a:r>
            <a:endParaRPr lang="en-US" dirty="0"/>
          </a:p>
          <a:p>
            <a:r>
              <a:rPr lang="en-US" dirty="0"/>
              <a:t>Doing an external </a:t>
            </a:r>
            <a:r>
              <a:rPr lang="en-US" dirty="0" err="1"/>
              <a:t>pentest</a:t>
            </a:r>
            <a:r>
              <a:rPr lang="en-US" dirty="0"/>
              <a:t> to </a:t>
            </a:r>
            <a:r>
              <a:rPr lang="en-US" dirty="0" smtClean="0"/>
              <a:t>include everything from the basic scenario</a:t>
            </a:r>
            <a:endParaRPr lang="en-US" dirty="0"/>
          </a:p>
          <a:p>
            <a:r>
              <a:rPr lang="en-US" dirty="0" smtClean="0"/>
              <a:t>Doing an internal </a:t>
            </a:r>
            <a:r>
              <a:rPr lang="en-US" dirty="0" err="1" smtClean="0"/>
              <a:t>pentest</a:t>
            </a:r>
            <a:r>
              <a:rPr lang="en-US" dirty="0" smtClean="0"/>
              <a:t> to include</a:t>
            </a:r>
          </a:p>
          <a:p>
            <a:pPr lvl="1"/>
            <a:r>
              <a:rPr lang="en-US" dirty="0" smtClean="0"/>
              <a:t>What happens if someone drops a malicious box on the network (Pi)</a:t>
            </a:r>
          </a:p>
          <a:p>
            <a:pPr lvl="2"/>
            <a:r>
              <a:rPr lang="en-US" dirty="0" smtClean="0"/>
              <a:t>This can be a golden ticket – Social engineering options</a:t>
            </a:r>
          </a:p>
          <a:p>
            <a:pPr lvl="1"/>
            <a:r>
              <a:rPr lang="en-US" dirty="0" smtClean="0"/>
              <a:t>What can a normal user do that they shouldn’t be able to?</a:t>
            </a:r>
          </a:p>
          <a:p>
            <a:pPr lvl="1"/>
            <a:r>
              <a:rPr lang="en-US" dirty="0" smtClean="0"/>
              <a:t>What about a person with no user account, just access to a network port?</a:t>
            </a:r>
          </a:p>
          <a:p>
            <a:pPr lvl="1"/>
            <a:r>
              <a:rPr lang="en-US" dirty="0" smtClean="0"/>
              <a:t>What about access to another user’s computer?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99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their uses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677334" y="2967827"/>
            <a:ext cx="4184035" cy="3073533"/>
          </a:xfrm>
        </p:spPr>
        <p:txBody>
          <a:bodyPr/>
          <a:lstStyle/>
          <a:p>
            <a:r>
              <a:rPr lang="en-US" dirty="0" smtClean="0"/>
              <a:t>Super quick keyboard emulator</a:t>
            </a:r>
          </a:p>
          <a:p>
            <a:r>
              <a:rPr lang="en-US" dirty="0" smtClean="0"/>
              <a:t>No Drivers needed</a:t>
            </a:r>
          </a:p>
          <a:p>
            <a:r>
              <a:rPr lang="en-US" dirty="0" smtClean="0"/>
              <a:t>Writes your payload on the fly</a:t>
            </a:r>
          </a:p>
          <a:p>
            <a:r>
              <a:rPr lang="en-US" dirty="0" smtClean="0"/>
              <a:t>~20 seconds to take over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131" y="2160588"/>
            <a:ext cx="3881437" cy="3881437"/>
          </a:xfrm>
        </p:spPr>
      </p:pic>
      <p:sp>
        <p:nvSpPr>
          <p:cNvPr id="6" name="Text Placeholder 4"/>
          <p:cNvSpPr txBox="1">
            <a:spLocks/>
          </p:cNvSpPr>
          <p:nvPr/>
        </p:nvSpPr>
        <p:spPr>
          <a:xfrm>
            <a:off x="675745" y="2160983"/>
            <a:ext cx="4185623" cy="5762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Is that a keyboard in your pocket?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925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/>
              <a:t>And you are?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Grayson Walters - </a:t>
            </a:r>
            <a:r>
              <a:rPr lang="en-US" sz="3200" dirty="0">
                <a:solidFill>
                  <a:srgbClr val="FFC000"/>
                </a:solidFill>
                <a:latin typeface="Consolas" panose="020B0609020204030204" pitchFamily="49" charset="0"/>
              </a:rPr>
              <a:t>@</a:t>
            </a:r>
            <a:r>
              <a:rPr lang="en-US" sz="3200" dirty="0" err="1" smtClean="0">
                <a:solidFill>
                  <a:srgbClr val="FFC000"/>
                </a:solidFill>
                <a:latin typeface="Consolas" panose="020B0609020204030204" pitchFamily="49" charset="0"/>
              </a:rPr>
              <a:t>GrandomThoughts</a:t>
            </a:r>
            <a:endParaRPr lang="en-US" sz="3200" dirty="0" smtClean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r>
              <a:rPr lang="en-US" dirty="0" smtClean="0"/>
              <a:t>I've </a:t>
            </a:r>
            <a:r>
              <a:rPr lang="en-US" dirty="0"/>
              <a:t>got a day job, it lends to my experience, but has nothing to do with this presentation.  You know, the whole views and opinions expressed are my own and have </a:t>
            </a:r>
            <a:r>
              <a:rPr lang="en-US" dirty="0" smtClean="0"/>
              <a:t>no </a:t>
            </a:r>
            <a:r>
              <a:rPr lang="en-US" dirty="0"/>
              <a:t>relation to where I work</a:t>
            </a:r>
            <a:r>
              <a:rPr lang="en-US" dirty="0" smtClean="0"/>
              <a:t>.</a:t>
            </a:r>
          </a:p>
          <a:p>
            <a:r>
              <a:rPr lang="en-US" dirty="0" smtClean="0"/>
              <a:t>I’ve been a </a:t>
            </a:r>
            <a:r>
              <a:rPr lang="en-US" dirty="0" err="1" smtClean="0"/>
              <a:t>Pentester</a:t>
            </a:r>
            <a:r>
              <a:rPr lang="en-US" dirty="0"/>
              <a:t>, </a:t>
            </a:r>
            <a:r>
              <a:rPr lang="en-US" dirty="0" smtClean="0"/>
              <a:t>Vulnerability analyst, Social </a:t>
            </a:r>
            <a:r>
              <a:rPr lang="en-US" dirty="0"/>
              <a:t>Engineer, </a:t>
            </a:r>
            <a:r>
              <a:rPr lang="en-US" dirty="0" smtClean="0"/>
              <a:t>IT generalist </a:t>
            </a:r>
            <a:br>
              <a:rPr lang="en-US" dirty="0" smtClean="0"/>
            </a:br>
            <a:r>
              <a:rPr lang="en-US" dirty="0" smtClean="0"/>
              <a:t>Now I argue business cases for security implementations</a:t>
            </a:r>
          </a:p>
          <a:p>
            <a:r>
              <a:rPr lang="en-US" dirty="0"/>
              <a:t>Navy, HLS, Sec. </a:t>
            </a:r>
            <a:r>
              <a:rPr lang="en-US" dirty="0" smtClean="0"/>
              <a:t>Consulting, Commonwealth </a:t>
            </a:r>
            <a:r>
              <a:rPr lang="en-US" dirty="0"/>
              <a:t>of Virginia</a:t>
            </a:r>
          </a:p>
        </p:txBody>
      </p:sp>
    </p:spTree>
    <p:extLst>
      <p:ext uri="{BB962C8B-B14F-4D97-AF65-F5344CB8AC3E}">
        <p14:creationId xmlns:p14="http://schemas.microsoft.com/office/powerpoint/2010/main" val="90048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their uses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Like a Swiss Army Knife for </a:t>
            </a:r>
            <a:r>
              <a:rPr lang="en-US" dirty="0" err="1" smtClean="0"/>
              <a:t>pentests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Emulate a keyboard</a:t>
            </a:r>
          </a:p>
          <a:p>
            <a:r>
              <a:rPr lang="en-US" dirty="0" smtClean="0"/>
              <a:t>Emulate a network</a:t>
            </a:r>
          </a:p>
          <a:p>
            <a:r>
              <a:rPr lang="en-US" dirty="0" smtClean="0"/>
              <a:t>Steal credentials from a LOCKED windows PC</a:t>
            </a:r>
          </a:p>
          <a:p>
            <a:r>
              <a:rPr lang="en-US" dirty="0" smtClean="0"/>
              <a:t>Does everything the rubber ducky can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3877">
            <a:off x="5528469" y="2736850"/>
            <a:ext cx="3305175" cy="3305175"/>
          </a:xfrm>
        </p:spPr>
      </p:pic>
    </p:spTree>
    <p:extLst>
      <p:ext uri="{BB962C8B-B14F-4D97-AF65-F5344CB8AC3E}">
        <p14:creationId xmlns:p14="http://schemas.microsoft.com/office/powerpoint/2010/main" val="5878284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their uses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1398983"/>
            <a:ext cx="4185623" cy="576262"/>
          </a:xfrm>
        </p:spPr>
        <p:txBody>
          <a:bodyPr/>
          <a:lstStyle/>
          <a:p>
            <a:r>
              <a:rPr lang="en-US" dirty="0" err="1" smtClean="0"/>
              <a:t>Mmm</a:t>
            </a:r>
            <a:r>
              <a:rPr lang="en-US" dirty="0" smtClean="0"/>
              <a:t>, Pi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102245"/>
            <a:ext cx="4185623" cy="3304117"/>
          </a:xfrm>
        </p:spPr>
        <p:txBody>
          <a:bodyPr/>
          <a:lstStyle/>
          <a:p>
            <a:r>
              <a:rPr lang="en-US" dirty="0" smtClean="0"/>
              <a:t>Pentest drop box</a:t>
            </a:r>
          </a:p>
          <a:p>
            <a:r>
              <a:rPr lang="en-US" dirty="0" smtClean="0"/>
              <a:t>Runs Kali</a:t>
            </a:r>
          </a:p>
          <a:p>
            <a:r>
              <a:rPr lang="en-US" dirty="0" smtClean="0"/>
              <a:t>Primary use is running </a:t>
            </a:r>
            <a:br>
              <a:rPr lang="en-US" dirty="0" smtClean="0"/>
            </a:br>
            <a:r>
              <a:rPr lang="en-US" dirty="0" smtClean="0"/>
              <a:t>Responder</a:t>
            </a:r>
          </a:p>
          <a:p>
            <a:r>
              <a:rPr lang="en-US" dirty="0" smtClean="0"/>
              <a:t>Collecting credentials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399" y="2764628"/>
            <a:ext cx="5207001" cy="3471333"/>
          </a:xfrm>
        </p:spPr>
      </p:pic>
    </p:spTree>
    <p:extLst>
      <p:ext uri="{BB962C8B-B14F-4D97-AF65-F5344CB8AC3E}">
        <p14:creationId xmlns:p14="http://schemas.microsoft.com/office/powerpoint/2010/main" val="397941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8495149" cy="576262"/>
          </a:xfrm>
        </p:spPr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8495149" cy="3304117"/>
          </a:xfrm>
        </p:spPr>
        <p:txBody>
          <a:bodyPr/>
          <a:lstStyle/>
          <a:p>
            <a:r>
              <a:rPr lang="en-US" dirty="0" smtClean="0"/>
              <a:t>You have permission to work on this using dedicated time.</a:t>
            </a:r>
          </a:p>
          <a:p>
            <a:r>
              <a:rPr lang="en-US" dirty="0" smtClean="0"/>
              <a:t>$1,000 Dollars in the budget</a:t>
            </a:r>
          </a:p>
          <a:p>
            <a:r>
              <a:rPr lang="en-US" dirty="0" smtClean="0"/>
              <a:t>You can download the stuff you need to do this on your normal work computer, or even better a spare laptop laying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49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Shopping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 Shopping List - $250</a:t>
            </a:r>
          </a:p>
          <a:p>
            <a:r>
              <a:rPr lang="en-US" dirty="0" smtClean="0"/>
              <a:t>Burp Suite Pro - $349</a:t>
            </a:r>
          </a:p>
          <a:p>
            <a:r>
              <a:rPr lang="en-US" dirty="0"/>
              <a:t>Hak5 – </a:t>
            </a:r>
            <a:r>
              <a:rPr lang="en-US" dirty="0" err="1" smtClean="0"/>
              <a:t>Hakshop</a:t>
            </a:r>
            <a:r>
              <a:rPr lang="en-US" dirty="0" smtClean="0"/>
              <a:t> (in addition to Lvl2)</a:t>
            </a:r>
            <a:endParaRPr lang="en-US" dirty="0"/>
          </a:p>
          <a:p>
            <a:pPr lvl="1"/>
            <a:r>
              <a:rPr lang="en-US" dirty="0" smtClean="0"/>
              <a:t>Hak5 Elite Field Kit - $399</a:t>
            </a:r>
          </a:p>
          <a:p>
            <a:pPr lvl="2"/>
            <a:r>
              <a:rPr lang="en-US" dirty="0" smtClean="0"/>
              <a:t>Includes an extra bunny &amp; ducky, accessories and adds a pineapple and a turtle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4400" dirty="0" smtClean="0"/>
              <a:t>All in, should be under $1,000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8369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Pentest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Kali Linux on a VM under </a:t>
            </a:r>
            <a:r>
              <a:rPr lang="en-US" dirty="0" err="1" smtClean="0"/>
              <a:t>virtualbox</a:t>
            </a:r>
            <a:r>
              <a:rPr lang="en-US" dirty="0" smtClean="0"/>
              <a:t>, in the cloud, and on the Raspberry Pi</a:t>
            </a:r>
            <a:endParaRPr lang="en-US" dirty="0"/>
          </a:p>
          <a:p>
            <a:r>
              <a:rPr lang="en-US" dirty="0"/>
              <a:t>Doing an external </a:t>
            </a:r>
            <a:r>
              <a:rPr lang="en-US" dirty="0" err="1"/>
              <a:t>pentest</a:t>
            </a:r>
            <a:r>
              <a:rPr lang="en-US" dirty="0"/>
              <a:t> to </a:t>
            </a:r>
            <a:r>
              <a:rPr lang="en-US" dirty="0" smtClean="0"/>
              <a:t>include everything from the basic scenario</a:t>
            </a:r>
            <a:endParaRPr lang="en-US" dirty="0"/>
          </a:p>
          <a:p>
            <a:r>
              <a:rPr lang="en-US" dirty="0" smtClean="0"/>
              <a:t>Doing an internal </a:t>
            </a:r>
            <a:r>
              <a:rPr lang="en-US" dirty="0" err="1" smtClean="0"/>
              <a:t>pentest</a:t>
            </a:r>
            <a:r>
              <a:rPr lang="en-US" dirty="0" smtClean="0"/>
              <a:t> to include everything from the level 2 scenario</a:t>
            </a:r>
          </a:p>
          <a:p>
            <a:r>
              <a:rPr lang="en-US" dirty="0" smtClean="0"/>
              <a:t>Adding advanced </a:t>
            </a:r>
            <a:r>
              <a:rPr lang="en-US" dirty="0" err="1" smtClean="0"/>
              <a:t>webapp</a:t>
            </a:r>
            <a:r>
              <a:rPr lang="en-US" dirty="0" smtClean="0"/>
              <a:t> testing using Burp Suite Pro</a:t>
            </a:r>
          </a:p>
          <a:p>
            <a:pPr lvl="1"/>
            <a:r>
              <a:rPr lang="en-US" dirty="0" smtClean="0"/>
              <a:t>easier scans, deeper checks</a:t>
            </a:r>
          </a:p>
          <a:p>
            <a:r>
              <a:rPr lang="en-US" dirty="0" smtClean="0"/>
              <a:t>Adding advanced </a:t>
            </a:r>
            <a:r>
              <a:rPr lang="en-US" dirty="0" err="1" smtClean="0"/>
              <a:t>wifi</a:t>
            </a:r>
            <a:r>
              <a:rPr lang="en-US" dirty="0" smtClean="0"/>
              <a:t> testing and the ability to man in the middle </a:t>
            </a:r>
            <a:r>
              <a:rPr lang="en-US" dirty="0" err="1" smtClean="0"/>
              <a:t>wifi</a:t>
            </a:r>
            <a:r>
              <a:rPr lang="en-US" dirty="0" smtClean="0"/>
              <a:t> devices easily with the pineapple</a:t>
            </a:r>
          </a:p>
        </p:txBody>
      </p:sp>
    </p:spTree>
    <p:extLst>
      <p:ext uri="{BB962C8B-B14F-4D97-AF65-F5344CB8AC3E}">
        <p14:creationId xmlns:p14="http://schemas.microsoft.com/office/powerpoint/2010/main" val="431768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their uses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It’s a turtle!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USB Ethernet adapter</a:t>
            </a:r>
          </a:p>
          <a:p>
            <a:r>
              <a:rPr lang="en-US" dirty="0" smtClean="0"/>
              <a:t>Forces traffic to your network</a:t>
            </a:r>
          </a:p>
          <a:p>
            <a:r>
              <a:rPr lang="en-US" dirty="0" smtClean="0"/>
              <a:t>Think hardware </a:t>
            </a:r>
            <a:r>
              <a:rPr lang="en-US" dirty="0" err="1" smtClean="0"/>
              <a:t>lan</a:t>
            </a:r>
            <a:r>
              <a:rPr lang="en-US" dirty="0" smtClean="0"/>
              <a:t> tap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2528">
            <a:off x="3831214" y="1365491"/>
            <a:ext cx="4856788" cy="4856788"/>
          </a:xfrm>
        </p:spPr>
      </p:pic>
    </p:spTree>
    <p:extLst>
      <p:ext uri="{BB962C8B-B14F-4D97-AF65-F5344CB8AC3E}">
        <p14:creationId xmlns:p14="http://schemas.microsoft.com/office/powerpoint/2010/main" val="1610766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their uses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Who lives in a pineapple…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Simple Man in the Middle for WIFI</a:t>
            </a:r>
          </a:p>
          <a:p>
            <a:r>
              <a:rPr lang="en-US" dirty="0" smtClean="0"/>
              <a:t>Bridges networks</a:t>
            </a:r>
          </a:p>
          <a:p>
            <a:r>
              <a:rPr lang="en-US" dirty="0" smtClean="0"/>
              <a:t>Allows site spoofing</a:t>
            </a:r>
          </a:p>
          <a:p>
            <a:r>
              <a:rPr lang="en-US" dirty="0" smtClean="0"/>
              <a:t>Collect credentials</a:t>
            </a:r>
          </a:p>
          <a:p>
            <a:r>
              <a:rPr lang="en-US" dirty="0" smtClean="0"/>
              <a:t>Simply listen to the traffic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368" y="990600"/>
            <a:ext cx="4568825" cy="4568825"/>
          </a:xfrm>
        </p:spPr>
      </p:pic>
    </p:spTree>
    <p:extLst>
      <p:ext uri="{BB962C8B-B14F-4D97-AF65-F5344CB8AC3E}">
        <p14:creationId xmlns:p14="http://schemas.microsoft.com/office/powerpoint/2010/main" val="308027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out your schedule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37437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75403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 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After the test, choose 3 findings that can be fixed.</a:t>
            </a:r>
          </a:p>
          <a:p>
            <a:r>
              <a:rPr lang="en-US" sz="4000" dirty="0" smtClean="0"/>
              <a:t>The most critical issue</a:t>
            </a:r>
          </a:p>
          <a:p>
            <a:r>
              <a:rPr lang="en-US" sz="4000" dirty="0" smtClean="0"/>
              <a:t>The easiest non-trivial issue to fix</a:t>
            </a:r>
          </a:p>
          <a:p>
            <a:r>
              <a:rPr lang="en-US" sz="4000" dirty="0" smtClean="0"/>
              <a:t>The most visible issue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18846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bottom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These are things you can do in your spare time to directly and significantly improve the security of your systems.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04855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Level setting </a:t>
            </a:r>
            <a:r>
              <a:rPr lang="en-US" sz="5400" dirty="0" smtClean="0"/>
              <a:t>expectations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What </a:t>
            </a:r>
            <a:r>
              <a:rPr lang="en-US" sz="2800" dirty="0"/>
              <a:t>this talk </a:t>
            </a:r>
            <a:r>
              <a:rPr lang="en-US" sz="2800" dirty="0" smtClean="0"/>
              <a:t>isn’t</a:t>
            </a:r>
            <a:endParaRPr lang="en-US" sz="2800" dirty="0"/>
          </a:p>
          <a:p>
            <a:r>
              <a:rPr lang="en-US" sz="2800" dirty="0"/>
              <a:t>What this talk </a:t>
            </a:r>
            <a:r>
              <a:rPr lang="en-US" sz="2800" dirty="0" smtClean="0"/>
              <a:t>is</a:t>
            </a:r>
            <a:endParaRPr lang="en-US" sz="2800" dirty="0"/>
          </a:p>
          <a:p>
            <a:r>
              <a:rPr lang="en-US" sz="2800" dirty="0"/>
              <a:t>What you should take away</a:t>
            </a:r>
          </a:p>
          <a:p>
            <a:r>
              <a:rPr lang="en-US" sz="2800" dirty="0"/>
              <a:t>How this will help in your day job</a:t>
            </a:r>
          </a:p>
        </p:txBody>
      </p:sp>
    </p:spTree>
    <p:extLst>
      <p:ext uri="{BB962C8B-B14F-4D97-AF65-F5344CB8AC3E}">
        <p14:creationId xmlns:p14="http://schemas.microsoft.com/office/powerpoint/2010/main" val="41861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 descr="Imagen: &lt;strong&gt;Confused&lt;/strong&gt;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160588"/>
            <a:ext cx="5819314" cy="3881437"/>
          </a:xfrm>
        </p:spPr>
      </p:pic>
    </p:spTree>
    <p:extLst>
      <p:ext uri="{BB962C8B-B14F-4D97-AF65-F5344CB8AC3E}">
        <p14:creationId xmlns:p14="http://schemas.microsoft.com/office/powerpoint/2010/main" val="3009700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What are you trying to accomplish?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PENTEST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Specific goal</a:t>
            </a:r>
            <a:br>
              <a:rPr lang="en-US" dirty="0" smtClean="0"/>
            </a:br>
            <a:r>
              <a:rPr lang="en-US" dirty="0" smtClean="0"/>
              <a:t>- Get a copy of the customer  	 	database</a:t>
            </a:r>
          </a:p>
          <a:p>
            <a:r>
              <a:rPr lang="en-US" dirty="0" smtClean="0"/>
              <a:t>Find a way to meet that goal within your parameters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VULNERABILITY SCAN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Exhaustive catalog of possible issues</a:t>
            </a:r>
          </a:p>
          <a:p>
            <a:r>
              <a:rPr lang="en-US" dirty="0" smtClean="0"/>
              <a:t>Ranked by criticality</a:t>
            </a:r>
          </a:p>
          <a:p>
            <a:r>
              <a:rPr lang="en-US" dirty="0" smtClean="0"/>
              <a:t>Manually reviewed if you are lucky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380" y="4526183"/>
            <a:ext cx="7649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know what</a:t>
            </a:r>
            <a:r>
              <a:rPr lang="en-US" sz="2400" dirty="0"/>
              <a:t>, just go </a:t>
            </a:r>
            <a:r>
              <a:rPr lang="en-US" sz="2400" dirty="0" smtClean="0"/>
              <a:t>read @</a:t>
            </a:r>
            <a:r>
              <a:rPr lang="en-US" sz="2400" dirty="0" err="1" smtClean="0"/>
              <a:t>DanielMiessler</a:t>
            </a:r>
            <a:endParaRPr lang="en-US" sz="2400" dirty="0"/>
          </a:p>
          <a:p>
            <a:r>
              <a:rPr lang="en-US" sz="2400" i="1" dirty="0" smtClean="0"/>
              <a:t>“The </a:t>
            </a:r>
            <a:r>
              <a:rPr lang="en-US" sz="2400" i="1" dirty="0"/>
              <a:t>Difference Between a Vulnerability Assessment and a Penetration </a:t>
            </a:r>
            <a:r>
              <a:rPr lang="en-US" sz="2400" i="1" dirty="0" smtClean="0"/>
              <a:t>Test”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7902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Get your priorities straight!</a:t>
            </a:r>
            <a:endParaRPr lang="en-US" sz="48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you know what software is installed on your systems?</a:t>
            </a:r>
          </a:p>
          <a:p>
            <a:r>
              <a:rPr lang="en-US" dirty="0" smtClean="0"/>
              <a:t>Do you know what versions of software they are?</a:t>
            </a:r>
          </a:p>
          <a:p>
            <a:r>
              <a:rPr lang="en-US" dirty="0" smtClean="0"/>
              <a:t>Are those software installations patched?</a:t>
            </a:r>
          </a:p>
          <a:p>
            <a:endParaRPr lang="en-US" dirty="0"/>
          </a:p>
          <a:p>
            <a:pPr algn="r"/>
            <a:r>
              <a:rPr lang="en-US" dirty="0" smtClean="0"/>
              <a:t>If you are answering no, you probably need to do a Vulnerability Scan.</a:t>
            </a:r>
          </a:p>
          <a:p>
            <a:pPr marL="0" indent="0" algn="r">
              <a:buNone/>
            </a:pPr>
            <a:r>
              <a:rPr lang="en-US" dirty="0" smtClean="0"/>
              <a:t>Or talk to Jake about </a:t>
            </a:r>
            <a:r>
              <a:rPr lang="en-US" dirty="0" err="1" smtClean="0"/>
              <a:t>VulnDB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/>
              <a:t>Does that Mean I shouldn’t be talking about a </a:t>
            </a:r>
            <a:r>
              <a:rPr lang="en-US" sz="2400" dirty="0" err="1" smtClean="0"/>
              <a:t>pentest</a:t>
            </a:r>
            <a:r>
              <a:rPr lang="en-US" sz="2400" dirty="0" smtClean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8470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Probably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I mean seriously, you have way too much work to be doing.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8140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let’s do it anyway, and here’s why…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 smtClean="0"/>
              <a:t>NOTHING</a:t>
            </a:r>
            <a:r>
              <a:rPr lang="en-US" dirty="0" smtClean="0"/>
              <a:t> SAYS YOU NEED TO LET ME UPGRADE THAT DEVICE LIKE THE PHRASE: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 smtClean="0"/>
              <a:t>“We got to your SSN from the Internet because… ”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4698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this DIY </a:t>
            </a:r>
            <a:r>
              <a:rPr lang="en-US" dirty="0" err="1" smtClean="0"/>
              <a:t>pentest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Shouldn’t we just get a firm to come do this for us?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14763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771</TotalTime>
  <Words>1576</Words>
  <Application>Microsoft Office PowerPoint</Application>
  <PresentationFormat>Widescreen</PresentationFormat>
  <Paragraphs>227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OCR A Extended</vt:lpstr>
      <vt:lpstr>Trebuchet MS</vt:lpstr>
      <vt:lpstr>Wingdings</vt:lpstr>
      <vt:lpstr>Wingdings 3</vt:lpstr>
      <vt:lpstr>Facet</vt:lpstr>
      <vt:lpstr>PowerPoint Presentation</vt:lpstr>
      <vt:lpstr>You can just go hack yourself!</vt:lpstr>
      <vt:lpstr>And you are?</vt:lpstr>
      <vt:lpstr>Level setting expectations</vt:lpstr>
      <vt:lpstr>What are you trying to accomplish?</vt:lpstr>
      <vt:lpstr>Get your priorities straight!</vt:lpstr>
      <vt:lpstr>Probably</vt:lpstr>
      <vt:lpstr>But let’s do it anyway, and here’s why…</vt:lpstr>
      <vt:lpstr>So why this DIY pentest?</vt:lpstr>
      <vt:lpstr>So external tests are bad?</vt:lpstr>
      <vt:lpstr>Let the battle begin!</vt:lpstr>
      <vt:lpstr>Gather your team!</vt:lpstr>
      <vt:lpstr>“So you mean like a red team?”</vt:lpstr>
      <vt:lpstr>Pirates Vs Ninjas</vt:lpstr>
      <vt:lpstr>Yeah, yeah, I get it.  Pentests are good.</vt:lpstr>
      <vt:lpstr>Basics: Level 1</vt:lpstr>
      <vt:lpstr>You have permission to work on this in your spare time…</vt:lpstr>
      <vt:lpstr>No, Seriously, without it you are just an Insider Threat…</vt:lpstr>
      <vt:lpstr>Non-Shopping list</vt:lpstr>
      <vt:lpstr>Scoping and Goals</vt:lpstr>
      <vt:lpstr>Golden Tickets</vt:lpstr>
      <vt:lpstr>Example Pentest with the basics</vt:lpstr>
      <vt:lpstr>Remember that this isn’t a Kali deep dive…</vt:lpstr>
      <vt:lpstr>Ok, one cool trick</vt:lpstr>
      <vt:lpstr>Basics</vt:lpstr>
      <vt:lpstr>Level 2</vt:lpstr>
      <vt:lpstr>Shopping list</vt:lpstr>
      <vt:lpstr>Pentest Scenario</vt:lpstr>
      <vt:lpstr>Tools and their uses</vt:lpstr>
      <vt:lpstr>Tools and their uses</vt:lpstr>
      <vt:lpstr>Tools and their uses</vt:lpstr>
      <vt:lpstr>Level 3</vt:lpstr>
      <vt:lpstr>Shopping list</vt:lpstr>
      <vt:lpstr>Pentest Scenario</vt:lpstr>
      <vt:lpstr>Tools and their uses</vt:lpstr>
      <vt:lpstr>Tools and their uses</vt:lpstr>
      <vt:lpstr>Building out your schedule</vt:lpstr>
      <vt:lpstr>Rule 31</vt:lpstr>
      <vt:lpstr>The bottom line</vt:lpstr>
      <vt:lpstr>Questions</vt:lpstr>
    </vt:vector>
  </TitlesOfParts>
  <Company>Tax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Grayson Walters</dc:creator>
  <cp:lastModifiedBy>Grayson Walters</cp:lastModifiedBy>
  <cp:revision>48</cp:revision>
  <dcterms:created xsi:type="dcterms:W3CDTF">2017-05-25T00:41:08Z</dcterms:created>
  <dcterms:modified xsi:type="dcterms:W3CDTF">2017-06-03T03:10:29Z</dcterms:modified>
</cp:coreProperties>
</file>