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some exercises, Cyber is just a component</a:t>
            </a:r>
          </a:p>
          <a:p>
            <a:pPr/>
            <a:r>
              <a:t>In other exercises, Cyber is the focus</a:t>
            </a:r>
          </a:p>
          <a:p>
            <a:pPr/>
            <a:r>
              <a:t>Challenge to educate non-technical leaders on value of Cyber</a:t>
            </a:r>
          </a:p>
          <a:p>
            <a:pPr/>
            <a:r>
              <a:t>Challenge to educate Cyber professionals on how to achieve commanders' goals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 Team can rarely fight back, simply block aggressors</a:t>
            </a:r>
          </a:p>
          <a:p>
            <a:pPr/>
            <a:r>
              <a:t>Black cell is optional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 Team has a disadvantage. Imagine someone tells you to pick up your office and operate it without much of your supporting infrastructure for a 2 week exercise.</a:t>
            </a:r>
          </a:p>
          <a:p>
            <a:pPr/>
          </a:p>
          <a:p>
            <a:pPr/>
            <a:r>
              <a:t>On an air gapped network, security updates are difficult</a:t>
            </a:r>
          </a:p>
          <a:p>
            <a:pPr/>
          </a:p>
          <a:p>
            <a:pPr/>
            <a:r>
              <a:t>** These are problems military units regularly face.</a:t>
            </a:r>
          </a:p>
          <a:p>
            <a:pPr/>
          </a:p>
          <a:p>
            <a:pPr/>
            <a:r>
              <a:t>Red Team often needs help gaining ground. Getting in is hard. People are paranoid during an exercise.</a:t>
            </a:r>
          </a:p>
          <a:p>
            <a:pPr/>
          </a:p>
          <a:p>
            <a:pPr/>
            <a:r>
              <a:t>ORSA = operations research/systems analysis, math and analysis geeks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42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>
              <a:spcBef>
                <a:spcPts val="42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>
              <a:spcBef>
                <a:spcPts val="42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>
              <a:spcBef>
                <a:spcPts val="42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>
              <a:spcBef>
                <a:spcPts val="4200"/>
              </a:spcBef>
              <a:buClrTx/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mmunity.rapid7.com/community/infosec/blog/2016/06/23/penetration-testing-vs-red-teaming-the-age-old-debate-of-pirates-vs-ninja-continues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Cyber Exercises</a:t>
            </a:r>
          </a:p>
        </p:txBody>
      </p:sp>
      <p:sp>
        <p:nvSpPr>
          <p:cNvPr id="143" name="Shape 14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Military Perspective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 Team Tools of the Trade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1231994" y="2889250"/>
          <a:ext cx="9682858" cy="571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38002"/>
                <a:gridCol w="3214138"/>
                <a:gridCol w="2389183"/>
                <a:gridCol w="2899487"/>
              </a:tblGrid>
              <a:tr h="71278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Scanning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Malicious Traffic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Traffic Analysis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278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nmap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Scapy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hping3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Wireshark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2787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Frameworks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278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Metasploit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Powershell Empire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Cobalt Strike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Core Impact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2787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Scripting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278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Python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Ruby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Powershell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Bash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2787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414141"/>
                          </a:solidFill>
                        </a:rPr>
                        <a:t>Other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278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sqlmap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Burp Suite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AirCrack-NG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Kali Linux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/>
            </a:lvl1pPr>
          </a:lstStyle>
          <a:p>
            <a:pPr/>
            <a:r>
              <a:t>Red Teaming vs. Penetration Testing</a:t>
            </a:r>
          </a:p>
        </p:txBody>
      </p:sp>
      <p:sp>
        <p:nvSpPr>
          <p:cNvPr id="182" name="Shape 182"/>
          <p:cNvSpPr/>
          <p:nvPr>
            <p:ph type="body" sz="half" idx="1"/>
          </p:nvPr>
        </p:nvSpPr>
        <p:spPr>
          <a:xfrm>
            <a:off x="508000" y="2324099"/>
            <a:ext cx="5816600" cy="6350001"/>
          </a:xfrm>
          <a:prstGeom prst="rect">
            <a:avLst/>
          </a:prstGeom>
        </p:spPr>
        <p:txBody>
          <a:bodyPr anchor="t"/>
          <a:lstStyle/>
          <a:p>
            <a:pPr marL="0" indent="0" algn="ctr" defTabSz="549148">
              <a:spcBef>
                <a:spcPts val="1600"/>
              </a:spcBef>
              <a:buClrTx/>
              <a:buSzTx/>
              <a:buFontTx/>
              <a:buNone/>
              <a:defRPr b="1" sz="2820"/>
            </a:pPr>
            <a:r>
              <a:t>Red Team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t>Objective-driven</a:t>
            </a:r>
          </a:p>
          <a:p>
            <a:pPr lvl="1" marL="740155" indent="-370077" defTabSz="549148">
              <a:spcBef>
                <a:spcPts val="1600"/>
              </a:spcBef>
              <a:defRPr sz="2820"/>
            </a:pPr>
            <a:r>
              <a:t>“Disrupt ability to launch counterattack”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t>Evasion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t>Often on air-gapped networks, can degrade and disable Blue Team systems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t>Often integrates social engineering and physical security</a:t>
            </a:r>
          </a:p>
        </p:txBody>
      </p:sp>
      <p:sp>
        <p:nvSpPr>
          <p:cNvPr id="183" name="Shape 183"/>
          <p:cNvSpPr/>
          <p:nvPr/>
        </p:nvSpPr>
        <p:spPr>
          <a:xfrm>
            <a:off x="6705600" y="2324099"/>
            <a:ext cx="5816601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1800"/>
              </a:spcBef>
              <a:defRPr b="1" sz="3000"/>
            </a:pPr>
            <a:r>
              <a:t>Penetration Testing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Designed to find vulnerabilities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Loud, scan the most devices in the shortest amount of time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Don’t damage production systems</a:t>
            </a:r>
          </a:p>
        </p:txBody>
      </p:sp>
      <p:sp>
        <p:nvSpPr>
          <p:cNvPr id="184" name="Shape 184"/>
          <p:cNvSpPr/>
          <p:nvPr/>
        </p:nvSpPr>
        <p:spPr>
          <a:xfrm>
            <a:off x="193953" y="8420940"/>
            <a:ext cx="126168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200"/>
            </a:pPr>
            <a:r>
              <a:t>See Rapid7 Pirates vs. Ninjas discussion</a:t>
            </a:r>
          </a:p>
          <a:p>
            <a:pPr>
              <a:defRPr sz="1900"/>
            </a:pPr>
            <a:r>
              <a:rPr u="sng">
                <a:hlinkClick r:id="rId2" invalidUrl="" action="" tgtFrame="" tooltip="" history="1" highlightClick="0" endSnd="0"/>
              </a:rPr>
              <a:t>https://community.rapid7.com/community/infosec/blog/2016/06/23/penetration-testing-vs-red-teaming-the-age-old-debate-of-pirates-vs-ninja-continues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xfrm>
            <a:off x="-2442050" y="9009173"/>
            <a:ext cx="7200901" cy="508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473922" y="119185"/>
            <a:ext cx="13952645" cy="6606054"/>
          </a:xfrm>
          <a:prstGeom prst="rect">
            <a:avLst/>
          </a:prstGeom>
        </p:spPr>
      </p:pic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Black Cell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Vulnerability Assessments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Longer Time Period</a:t>
            </a:r>
          </a:p>
          <a:p>
            <a:pPr>
              <a:defRPr sz="4500"/>
            </a:pPr>
            <a:r>
              <a:t>System/Product focused</a:t>
            </a:r>
          </a:p>
          <a:p>
            <a:pPr>
              <a:defRPr sz="4500"/>
            </a:pPr>
            <a:r>
              <a:t>White/Gray/Black Box Testing</a:t>
            </a:r>
          </a:p>
          <a:p>
            <a:pPr>
              <a:defRPr sz="4500"/>
            </a:pPr>
            <a:r>
              <a:t>Rules of Engagement &amp; Written Agreements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Attacker TTPs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123" indent="-357123" defTabSz="443991">
              <a:spcBef>
                <a:spcPts val="1800"/>
              </a:spcBef>
              <a:defRPr sz="3420"/>
            </a:pPr>
            <a:r>
              <a:t>The majority of hacks start with an email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Weakest link is user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Advanced Persistent Threats (APTs)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After exploitation, goal is to maintain access and escalate privileges (root)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Reverse shells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Command and Control nets</a:t>
            </a:r>
          </a:p>
          <a:p>
            <a:pPr marL="357123" indent="-357123" defTabSz="443991">
              <a:spcBef>
                <a:spcPts val="1800"/>
              </a:spcBef>
              <a:defRPr sz="3420"/>
            </a:pPr>
            <a:r>
              <a:t>Covering your tracks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Offensive Security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Penetration Testing / Red Teaming</a:t>
            </a:r>
          </a:p>
          <a:p>
            <a:pPr>
              <a:defRPr sz="4500"/>
            </a:pPr>
            <a:r>
              <a:t>Vulnerability Assessment</a:t>
            </a:r>
          </a:p>
          <a:p>
            <a:pPr>
              <a:defRPr sz="4500"/>
            </a:pPr>
            <a:r>
              <a:t>Exploit Research</a:t>
            </a:r>
          </a:p>
          <a:p>
            <a:pPr>
              <a:defRPr sz="4500"/>
            </a:pPr>
            <a:r>
              <a:t>Tools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Exploit Research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2541" indent="-272541" defTabSz="338835">
              <a:spcBef>
                <a:spcPts val="1300"/>
              </a:spcBef>
              <a:defRPr sz="2609"/>
            </a:pPr>
            <a:r>
              <a:t>Local</a:t>
            </a:r>
          </a:p>
          <a:p>
            <a:pPr lvl="1" marL="545083" indent="-272541" defTabSz="338835">
              <a:spcBef>
                <a:spcPts val="1300"/>
              </a:spcBef>
              <a:defRPr sz="2609"/>
            </a:pPr>
            <a:r>
              <a:t>Desktop, mobile or similar applications</a:t>
            </a:r>
          </a:p>
          <a:p>
            <a:pPr lvl="1" marL="545083" indent="-272541" defTabSz="338835">
              <a:spcBef>
                <a:spcPts val="1300"/>
              </a:spcBef>
              <a:defRPr sz="2609"/>
            </a:pPr>
            <a:r>
              <a:t>Often exploits poor memory management</a:t>
            </a:r>
          </a:p>
          <a:p>
            <a:pPr lvl="1" marL="545083" indent="-272541" defTabSz="338835">
              <a:spcBef>
                <a:spcPts val="1300"/>
              </a:spcBef>
              <a:defRPr sz="2609"/>
            </a:pPr>
            <a:r>
              <a:t>You’re going to learn assembler</a:t>
            </a:r>
          </a:p>
          <a:p>
            <a:pPr marL="272541" indent="-272541" defTabSz="338835">
              <a:spcBef>
                <a:spcPts val="1300"/>
              </a:spcBef>
              <a:defRPr sz="2609"/>
            </a:pPr>
            <a:r>
              <a:t>Remote</a:t>
            </a:r>
          </a:p>
          <a:p>
            <a:pPr lvl="1" marL="545083" indent="-272541" defTabSz="338835">
              <a:spcBef>
                <a:spcPts val="1300"/>
              </a:spcBef>
              <a:defRPr sz="2609"/>
            </a:pPr>
            <a:r>
              <a:t>Exploits network/server applications</a:t>
            </a:r>
          </a:p>
          <a:p>
            <a:pPr lvl="1" marL="545083" indent="-272541" defTabSz="338835">
              <a:spcBef>
                <a:spcPts val="1300"/>
              </a:spcBef>
              <a:defRPr sz="2609"/>
            </a:pPr>
            <a:r>
              <a:t>SQL Injections, Shell Injects, Cross Site Scripting (XSS), etc.</a:t>
            </a:r>
          </a:p>
          <a:p>
            <a:pPr marL="272541" indent="-272541" defTabSz="338835">
              <a:spcBef>
                <a:spcPts val="1300"/>
              </a:spcBef>
              <a:defRPr sz="2609"/>
            </a:pPr>
            <a:r>
              <a:t>Bug Bounties</a:t>
            </a:r>
          </a:p>
          <a:p>
            <a:pPr marL="272541" indent="-272541" defTabSz="338835">
              <a:spcBef>
                <a:spcPts val="1300"/>
              </a:spcBef>
              <a:defRPr sz="2609"/>
            </a:pPr>
            <a:r>
              <a:t>Contract Gigs</a:t>
            </a:r>
          </a:p>
          <a:p>
            <a:pPr marL="272541" indent="-272541" defTabSz="338835">
              <a:spcBef>
                <a:spcPts val="1300"/>
              </a:spcBef>
              <a:defRPr sz="2609"/>
            </a:pPr>
            <a:r>
              <a:t>CVEs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Exploit Dev</a:t>
            </a:r>
          </a:p>
        </p:txBody>
      </p:sp>
      <p:sp>
        <p:nvSpPr>
          <p:cNvPr id="203" name="Shape 203"/>
          <p:cNvSpPr/>
          <p:nvPr/>
        </p:nvSpPr>
        <p:spPr>
          <a:xfrm>
            <a:off x="1270000" y="2794000"/>
            <a:ext cx="221133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</a:t>
            </a:r>
          </a:p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Memory</a:t>
            </a:r>
          </a:p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Vulnerability</a:t>
            </a:r>
          </a:p>
        </p:txBody>
      </p:sp>
      <p:sp>
        <p:nvSpPr>
          <p:cNvPr id="204" name="Shape 204"/>
          <p:cNvSpPr/>
          <p:nvPr/>
        </p:nvSpPr>
        <p:spPr>
          <a:xfrm>
            <a:off x="4953000" y="2794000"/>
            <a:ext cx="221133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Gain Control of EIP</a:t>
            </a:r>
          </a:p>
        </p:txBody>
      </p:sp>
      <p:sp>
        <p:nvSpPr>
          <p:cNvPr id="205" name="Shape 205"/>
          <p:cNvSpPr/>
          <p:nvPr/>
        </p:nvSpPr>
        <p:spPr>
          <a:xfrm>
            <a:off x="8940800" y="2794000"/>
            <a:ext cx="221133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Develop Payload</a:t>
            </a:r>
          </a:p>
        </p:txBody>
      </p:sp>
      <p:sp>
        <p:nvSpPr>
          <p:cNvPr id="206" name="Shape 206"/>
          <p:cNvSpPr/>
          <p:nvPr/>
        </p:nvSpPr>
        <p:spPr>
          <a:xfrm>
            <a:off x="3787750" y="3145780"/>
            <a:ext cx="808038" cy="566440"/>
          </a:xfrm>
          <a:prstGeom prst="rightArrow">
            <a:avLst>
              <a:gd name="adj1" fmla="val 32000"/>
              <a:gd name="adj2" fmla="val 9162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7610450" y="3145780"/>
            <a:ext cx="808038" cy="566440"/>
          </a:xfrm>
          <a:prstGeom prst="rightArrow">
            <a:avLst>
              <a:gd name="adj1" fmla="val 32000"/>
              <a:gd name="adj2" fmla="val 9162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208" name="Table 208"/>
          <p:cNvGraphicFramePr/>
          <p:nvPr/>
        </p:nvGraphicFramePr>
        <p:xfrm>
          <a:off x="1204466" y="4826000"/>
          <a:ext cx="10608568" cy="43830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48967"/>
                <a:gridCol w="2648967"/>
                <a:gridCol w="2648967"/>
                <a:gridCol w="2648967"/>
              </a:tblGrid>
              <a:tr h="72838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Debuggers/Decompilers/Tools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2838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gdb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WinDBG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OllyDBG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Immunity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72838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lddb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Radare2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Hopper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IDAPro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72838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Metasploit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Mona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72838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Fuzzers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2838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Sulley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AFL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hongfuzz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QuickFuzz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Disclaimer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5700"/>
            </a:lvl1pPr>
          </a:lstStyle>
          <a:p>
            <a:pPr/>
            <a:r>
              <a:t>The views expressed are my own and do not reflect the official policy or position of US European Command, Department of Defense, or the U.S. Government.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000"/>
              </a:spcBef>
              <a:defRPr sz="4368"/>
            </a:pPr>
            <a:r>
              <a:t>USC, M.Eng. Computer Science &amp; Engineering</a:t>
            </a:r>
          </a:p>
          <a:p>
            <a:pPr marL="373379" indent="-373379" defTabSz="490727">
              <a:spcBef>
                <a:spcPts val="2000"/>
              </a:spcBef>
              <a:defRPr sz="4368"/>
            </a:pPr>
            <a:r>
              <a:t>Fulbright Scholar</a:t>
            </a:r>
          </a:p>
          <a:p>
            <a:pPr marL="373379" indent="-373379" defTabSz="490727">
              <a:spcBef>
                <a:spcPts val="2000"/>
              </a:spcBef>
              <a:defRPr sz="4368"/>
            </a:pPr>
            <a:r>
              <a:t>Major, US Army Reserves</a:t>
            </a:r>
          </a:p>
          <a:p>
            <a:pPr marL="373379" indent="-373379" defTabSz="490727">
              <a:spcBef>
                <a:spcPts val="2000"/>
              </a:spcBef>
              <a:defRPr sz="4368"/>
            </a:pPr>
            <a:r>
              <a:t>15 years in military Cyber organizations</a:t>
            </a:r>
          </a:p>
          <a:p>
            <a:pPr marL="373379" indent="-373379" defTabSz="490727">
              <a:spcBef>
                <a:spcPts val="2000"/>
              </a:spcBef>
              <a:defRPr sz="4368"/>
            </a:pPr>
            <a:r>
              <a:t>Cyber Exercises Planner, US European 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Commercial Persona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1700"/>
              </a:spcBef>
              <a:defRPr sz="3691"/>
            </a:pPr>
            <a:r>
              <a:t>Owner, NineFX, Inc.</a:t>
            </a:r>
          </a:p>
          <a:p>
            <a:pPr marL="315594" indent="-315594" defTabSz="414781">
              <a:spcBef>
                <a:spcPts val="1700"/>
              </a:spcBef>
              <a:defRPr sz="3691"/>
            </a:pPr>
            <a:r>
              <a:t>Certifications</a:t>
            </a:r>
          </a:p>
          <a:p>
            <a:pPr lvl="1" marL="649223" indent="-315594" defTabSz="414781">
              <a:spcBef>
                <a:spcPts val="1700"/>
              </a:spcBef>
              <a:defRPr sz="3691"/>
            </a:pPr>
            <a:r>
              <a:t>Security+, CompTIA </a:t>
            </a:r>
          </a:p>
          <a:p>
            <a:pPr lvl="1" marL="649223" indent="-315594" defTabSz="414781">
              <a:spcBef>
                <a:spcPts val="1700"/>
              </a:spcBef>
              <a:defRPr sz="3691"/>
            </a:pPr>
            <a:r>
              <a:t>Defensive Cyberspace Operations Engineer Certified Instructor, CSFI</a:t>
            </a:r>
          </a:p>
          <a:p>
            <a:pPr lvl="1" marL="649223" indent="-315594" defTabSz="414781">
              <a:spcBef>
                <a:spcPts val="1700"/>
              </a:spcBef>
              <a:defRPr sz="3691"/>
            </a:pPr>
            <a:r>
              <a:t>Certified Ethical Hacker, EC-Council</a:t>
            </a:r>
          </a:p>
          <a:p>
            <a:pPr lvl="1" marL="649223" indent="-315594" defTabSz="414781">
              <a:spcBef>
                <a:spcPts val="1700"/>
              </a:spcBef>
              <a:defRPr sz="3691"/>
            </a:pPr>
            <a:r>
              <a:t>Exploit Researcher and Advanced Penetration Tester (GXPN), GIAC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Experience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4" indent="-333374" defTabSz="438150">
              <a:spcBef>
                <a:spcPts val="1800"/>
              </a:spcBef>
              <a:defRPr sz="3900"/>
            </a:pPr>
            <a:r>
              <a:t>Service Academies/NSA: Cyber Defense Exercise</a:t>
            </a:r>
          </a:p>
          <a:p>
            <a:pPr marL="333374" indent="-333374" defTabSz="438150">
              <a:spcBef>
                <a:spcPts val="1800"/>
              </a:spcBef>
              <a:defRPr sz="3900"/>
            </a:pPr>
            <a:r>
              <a:t>US Strategic Command: Bulwark Defender</a:t>
            </a:r>
          </a:p>
          <a:p>
            <a:pPr marL="333374" indent="-333374" defTabSz="438150">
              <a:spcBef>
                <a:spcPts val="1800"/>
              </a:spcBef>
              <a:defRPr sz="3900"/>
            </a:pPr>
            <a:r>
              <a:t>US European Command: Coalition/Cyber Endeavor</a:t>
            </a:r>
          </a:p>
          <a:p>
            <a:pPr marL="333374" indent="-333374" defTabSz="438150">
              <a:spcBef>
                <a:spcPts val="1800"/>
              </a:spcBef>
              <a:defRPr sz="3900"/>
            </a:pPr>
            <a:r>
              <a:t>US Army Europe: Immediate Response</a:t>
            </a:r>
          </a:p>
          <a:p>
            <a:pPr marL="333374" indent="-333374" defTabSz="438150">
              <a:spcBef>
                <a:spcPts val="1800"/>
              </a:spcBef>
              <a:defRPr sz="3900"/>
            </a:pPr>
            <a:r>
              <a:t>NATO: Coalition Warrior Interoperability eXploration, eXperimentation, eXamination, eXercise (CWIX)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Roles</a:t>
            </a:r>
          </a:p>
        </p:txBody>
      </p:sp>
      <p:pic>
        <p:nvPicPr>
          <p:cNvPr id="160" name="cell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9852" y="141913"/>
            <a:ext cx="8424318" cy="643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Setup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1800"/>
              </a:spcBef>
              <a:defRPr sz="2700"/>
            </a:pPr>
            <a:r>
              <a:t>Usually more than one organization participates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Exercise Director</a:t>
            </a:r>
          </a:p>
          <a:p>
            <a:pPr lvl="2" marL="1057275" indent="-352425" defTabSz="438150">
              <a:spcBef>
                <a:spcPts val="1800"/>
              </a:spcBef>
              <a:defRPr sz="2700"/>
            </a:pPr>
            <a:r>
              <a:t>Senior leader from sponsoring organization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Blue Team</a:t>
            </a:r>
          </a:p>
          <a:p>
            <a:pPr lvl="2" marL="1057275" indent="-352425" defTabSz="438150">
              <a:spcBef>
                <a:spcPts val="1800"/>
              </a:spcBef>
              <a:defRPr sz="2700"/>
            </a:pPr>
            <a:r>
              <a:t>Defend and operate systems as their day job</a:t>
            </a:r>
          </a:p>
          <a:p>
            <a:pPr lvl="2" marL="1057275" indent="-352425" defTabSz="438150">
              <a:spcBef>
                <a:spcPts val="1800"/>
              </a:spcBef>
              <a:defRPr sz="2700"/>
            </a:pPr>
            <a:r>
              <a:t>Typically have a subset of their organization at the exercise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Red Team: Dedicated Penetration Testers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White Cell: Often from simulations and exercise groups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Black Cell: Cyber specialists and maybe ORSAs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Blue/Red Teams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FontTx/>
              <a:buNone/>
              <a:defRPr b="1"/>
            </a:pPr>
            <a:r>
              <a:t>Blue Team</a:t>
            </a:r>
          </a:p>
          <a:p>
            <a:pPr/>
            <a:r>
              <a:t>Defenders</a:t>
            </a:r>
          </a:p>
          <a:p>
            <a:pPr/>
            <a:r>
              <a:t>Under evaluation</a:t>
            </a:r>
          </a:p>
          <a:p>
            <a:pPr/>
            <a:r>
              <a:t>Executes TTPs</a:t>
            </a:r>
          </a:p>
          <a:p>
            <a:pPr lvl="1"/>
            <a:r>
              <a:t>Tactics</a:t>
            </a:r>
          </a:p>
          <a:p>
            <a:pPr lvl="1"/>
            <a:r>
              <a:t>Techniques</a:t>
            </a:r>
          </a:p>
          <a:p>
            <a:pPr lvl="1"/>
            <a:r>
              <a:t>Procedures</a:t>
            </a:r>
          </a:p>
        </p:txBody>
      </p:sp>
      <p:sp>
        <p:nvSpPr>
          <p:cNvPr id="171" name="Shape 171"/>
          <p:cNvSpPr/>
          <p:nvPr/>
        </p:nvSpPr>
        <p:spPr>
          <a:xfrm>
            <a:off x="67056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1800"/>
              </a:spcBef>
              <a:defRPr b="1" sz="3000"/>
            </a:pPr>
            <a:r>
              <a:t>Red Team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Attackers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Simulates an agressor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Often trained to emulate aggressor TTPs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Stimulates training, tied to objectives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Injects events into the exercise from the Master Scenario Events List (MSEL)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White/Black Cells</a:t>
            </a:r>
          </a:p>
        </p:txBody>
      </p:sp>
      <p:sp>
        <p:nvSpPr>
          <p:cNvPr id="174" name="Shape 17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FontTx/>
              <a:buNone/>
              <a:defRPr b="1"/>
            </a:pPr>
            <a:r>
              <a:t>White Cell</a:t>
            </a:r>
          </a:p>
          <a:p>
            <a:pPr/>
            <a:r>
              <a:t>Exercise Control (EXCON)</a:t>
            </a:r>
          </a:p>
          <a:p>
            <a:pPr/>
            <a:r>
              <a:t>Evaluates outcomes</a:t>
            </a:r>
          </a:p>
          <a:p>
            <a:pPr/>
            <a:r>
              <a:t>Synchronizes injects based on the exercise schedule</a:t>
            </a:r>
          </a:p>
          <a:p>
            <a:pPr/>
            <a:r>
              <a:t>Collects lessons learned</a:t>
            </a:r>
          </a:p>
        </p:txBody>
      </p:sp>
      <p:sp>
        <p:nvSpPr>
          <p:cNvPr id="175" name="Shape 175"/>
          <p:cNvSpPr/>
          <p:nvPr/>
        </p:nvSpPr>
        <p:spPr>
          <a:xfrm>
            <a:off x="67056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1800"/>
              </a:spcBef>
              <a:defRPr b="1" sz="3000"/>
            </a:pPr>
            <a:r>
              <a:t>Black Cell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Data collection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Event correlation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Provides data for reporting and visualization</a:t>
            </a:r>
          </a:p>
          <a:p>
            <a: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pPr>
            <a:r>
              <a:t>Injects events into the exercise from the Master Scenario Events List (MSEL)</a:t>
            </a:r>
          </a:p>
        </p:txBody>
      </p:sp>
      <p:sp>
        <p:nvSpPr>
          <p:cNvPr id="176" name="Shape 176"/>
          <p:cNvSpPr/>
          <p:nvPr/>
        </p:nvSpPr>
        <p:spPr>
          <a:xfrm>
            <a:off x="971549" y="8572500"/>
            <a:ext cx="110617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Often these responsibilities are merged into the White Cell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