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5B1F81-CC9B-4B69-AF95-8D0A29E0D766}"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n-IN"/>
        </a:p>
      </dgm:t>
    </dgm:pt>
    <dgm:pt modelId="{1A9DADEA-0290-4A5F-94C2-D3C52069E1C6}">
      <dgm:prSet phldrT="[Text]"/>
      <dgm:spPr/>
      <dgm:t>
        <a:bodyPr/>
        <a:lstStyle/>
        <a:p>
          <a:r>
            <a:rPr lang="en-IN" dirty="0"/>
            <a:t>App Data</a:t>
          </a:r>
        </a:p>
      </dgm:t>
    </dgm:pt>
    <dgm:pt modelId="{0BA6A09B-E786-4388-B2AC-7DF2870A4FCC}" type="parTrans" cxnId="{CABCF27F-906A-409A-99AF-E267EED5291E}">
      <dgm:prSet/>
      <dgm:spPr/>
      <dgm:t>
        <a:bodyPr/>
        <a:lstStyle/>
        <a:p>
          <a:endParaRPr lang="en-IN"/>
        </a:p>
      </dgm:t>
    </dgm:pt>
    <dgm:pt modelId="{4582D9CC-8B3C-41AA-90DC-61F3DE59EC53}" type="sibTrans" cxnId="{CABCF27F-906A-409A-99AF-E267EED5291E}">
      <dgm:prSet/>
      <dgm:spPr/>
      <dgm:t>
        <a:bodyPr/>
        <a:lstStyle/>
        <a:p>
          <a:endParaRPr lang="en-IN"/>
        </a:p>
      </dgm:t>
    </dgm:pt>
    <dgm:pt modelId="{DF4E5CAC-1C19-4B9B-8D1B-7796A630467B}">
      <dgm:prSet phldrT="[Text]"/>
      <dgm:spPr/>
      <dgm:t>
        <a:bodyPr/>
        <a:lstStyle/>
        <a:p>
          <a:r>
            <a:rPr lang="en-IN" dirty="0"/>
            <a:t>13 features</a:t>
          </a:r>
        </a:p>
      </dgm:t>
    </dgm:pt>
    <dgm:pt modelId="{99D4C5A8-0883-4867-A2A5-112DE70C4A69}" type="parTrans" cxnId="{0EA92E96-DEF4-4D6F-81B4-BA762581D048}">
      <dgm:prSet/>
      <dgm:spPr/>
      <dgm:t>
        <a:bodyPr/>
        <a:lstStyle/>
        <a:p>
          <a:endParaRPr lang="en-IN"/>
        </a:p>
      </dgm:t>
    </dgm:pt>
    <dgm:pt modelId="{A56229F3-0C90-4BBC-BFC2-52D1A1C9D0E5}" type="sibTrans" cxnId="{0EA92E96-DEF4-4D6F-81B4-BA762581D048}">
      <dgm:prSet/>
      <dgm:spPr/>
      <dgm:t>
        <a:bodyPr/>
        <a:lstStyle/>
        <a:p>
          <a:endParaRPr lang="en-IN"/>
        </a:p>
      </dgm:t>
    </dgm:pt>
    <dgm:pt modelId="{420E92D9-0A8B-4F1B-8062-C3550F1B7219}">
      <dgm:prSet phldrT="[Text]"/>
      <dgm:spPr/>
      <dgm:t>
        <a:bodyPr/>
        <a:lstStyle/>
        <a:p>
          <a:r>
            <a:rPr lang="en-IN" dirty="0"/>
            <a:t>Numerical features - Size, Rating, Price, No. of Reviews</a:t>
          </a:r>
        </a:p>
      </dgm:t>
    </dgm:pt>
    <dgm:pt modelId="{5B5CF97C-F69D-4687-A431-456B59BA7F48}" type="parTrans" cxnId="{22131CE9-7FBF-4ED2-A0F7-87DAC882B98F}">
      <dgm:prSet/>
      <dgm:spPr/>
      <dgm:t>
        <a:bodyPr/>
        <a:lstStyle/>
        <a:p>
          <a:endParaRPr lang="en-IN"/>
        </a:p>
      </dgm:t>
    </dgm:pt>
    <dgm:pt modelId="{10C15693-0D92-4585-AB85-4F97086904DE}" type="sibTrans" cxnId="{22131CE9-7FBF-4ED2-A0F7-87DAC882B98F}">
      <dgm:prSet/>
      <dgm:spPr/>
      <dgm:t>
        <a:bodyPr/>
        <a:lstStyle/>
        <a:p>
          <a:endParaRPr lang="en-IN"/>
        </a:p>
      </dgm:t>
    </dgm:pt>
    <dgm:pt modelId="{0BAFE26F-3EDD-46E5-9968-DF95A6C9492A}">
      <dgm:prSet phldrT="[Text]"/>
      <dgm:spPr/>
      <dgm:t>
        <a:bodyPr/>
        <a:lstStyle/>
        <a:p>
          <a:r>
            <a:rPr lang="en-IN" dirty="0"/>
            <a:t>Categorical Features – Category, Genre, Content Rating, Android Versions, etc</a:t>
          </a:r>
        </a:p>
      </dgm:t>
    </dgm:pt>
    <dgm:pt modelId="{AA1C6C94-7D62-4884-B5F0-F46B11F6041A}" type="parTrans" cxnId="{595C967D-A22E-43FF-B634-E77D7F64AA5C}">
      <dgm:prSet/>
      <dgm:spPr/>
      <dgm:t>
        <a:bodyPr/>
        <a:lstStyle/>
        <a:p>
          <a:endParaRPr lang="en-IN"/>
        </a:p>
      </dgm:t>
    </dgm:pt>
    <dgm:pt modelId="{3E22C4C5-2893-479D-A5B1-8FB941ECBC0C}" type="sibTrans" cxnId="{595C967D-A22E-43FF-B634-E77D7F64AA5C}">
      <dgm:prSet/>
      <dgm:spPr/>
      <dgm:t>
        <a:bodyPr/>
        <a:lstStyle/>
        <a:p>
          <a:endParaRPr lang="en-IN"/>
        </a:p>
      </dgm:t>
    </dgm:pt>
    <dgm:pt modelId="{5C93A795-1BF7-4B0B-8220-5490B1DB94F1}">
      <dgm:prSet phldrT="[Text]"/>
      <dgm:spPr/>
      <dgm:t>
        <a:bodyPr/>
        <a:lstStyle/>
        <a:p>
          <a:r>
            <a:rPr lang="en-IN" dirty="0"/>
            <a:t>Reviews</a:t>
          </a:r>
        </a:p>
      </dgm:t>
    </dgm:pt>
    <dgm:pt modelId="{179F6F41-C55B-4071-8CC1-0B24E35756E8}" type="parTrans" cxnId="{4EEE0FC5-6633-4741-84D6-60F530B3D0D3}">
      <dgm:prSet/>
      <dgm:spPr/>
      <dgm:t>
        <a:bodyPr/>
        <a:lstStyle/>
        <a:p>
          <a:endParaRPr lang="en-IN"/>
        </a:p>
      </dgm:t>
    </dgm:pt>
    <dgm:pt modelId="{9575396C-79D2-4A5A-8D4E-603446E27F91}" type="sibTrans" cxnId="{4EEE0FC5-6633-4741-84D6-60F530B3D0D3}">
      <dgm:prSet/>
      <dgm:spPr/>
      <dgm:t>
        <a:bodyPr/>
        <a:lstStyle/>
        <a:p>
          <a:endParaRPr lang="en-IN"/>
        </a:p>
      </dgm:t>
    </dgm:pt>
    <dgm:pt modelId="{B95151C8-2009-403A-9FD4-2D843D6D63BC}">
      <dgm:prSet phldrT="[Text]"/>
      <dgm:spPr/>
      <dgm:t>
        <a:bodyPr/>
        <a:lstStyle/>
        <a:p>
          <a:r>
            <a:rPr lang="en-IN" dirty="0"/>
            <a:t>User reviews ordered by helpfulness</a:t>
          </a:r>
        </a:p>
      </dgm:t>
    </dgm:pt>
    <dgm:pt modelId="{AE3F8BF8-5F73-4785-93FC-A8484F6198CE}" type="parTrans" cxnId="{4D444C1A-2945-47A8-9C9B-737D5DD699F5}">
      <dgm:prSet/>
      <dgm:spPr/>
      <dgm:t>
        <a:bodyPr/>
        <a:lstStyle/>
        <a:p>
          <a:endParaRPr lang="en-IN"/>
        </a:p>
      </dgm:t>
    </dgm:pt>
    <dgm:pt modelId="{69BFEA79-1F7A-4FA1-931D-A237603BBF36}" type="sibTrans" cxnId="{4D444C1A-2945-47A8-9C9B-737D5DD699F5}">
      <dgm:prSet/>
      <dgm:spPr/>
      <dgm:t>
        <a:bodyPr/>
        <a:lstStyle/>
        <a:p>
          <a:endParaRPr lang="en-IN"/>
        </a:p>
      </dgm:t>
    </dgm:pt>
    <dgm:pt modelId="{BF167277-61D7-44F0-BA09-99279CBD14A9}">
      <dgm:prSet phldrT="[Text]"/>
      <dgm:spPr/>
      <dgm:t>
        <a:bodyPr/>
        <a:lstStyle/>
        <a:p>
          <a:r>
            <a:rPr lang="en-IN" dirty="0"/>
            <a:t>Pre-processed using Sentiment Analysis to offer 3 new features</a:t>
          </a:r>
        </a:p>
      </dgm:t>
    </dgm:pt>
    <dgm:pt modelId="{455228BB-3145-4893-8BD7-6F15B36E1B91}" type="parTrans" cxnId="{1644D8A9-E323-4D53-858F-16C617CB3037}">
      <dgm:prSet/>
      <dgm:spPr/>
      <dgm:t>
        <a:bodyPr/>
        <a:lstStyle/>
        <a:p>
          <a:endParaRPr lang="en-IN"/>
        </a:p>
      </dgm:t>
    </dgm:pt>
    <dgm:pt modelId="{4A13144D-40A1-4436-A5A3-8A7C51AC3D1A}" type="sibTrans" cxnId="{1644D8A9-E323-4D53-858F-16C617CB3037}">
      <dgm:prSet/>
      <dgm:spPr/>
      <dgm:t>
        <a:bodyPr/>
        <a:lstStyle/>
        <a:p>
          <a:endParaRPr lang="en-IN"/>
        </a:p>
      </dgm:t>
    </dgm:pt>
    <dgm:pt modelId="{1C103DC3-7DEB-40EF-83B5-FB5C672D67B5}">
      <dgm:prSet phldrT="[Text]"/>
      <dgm:spPr/>
      <dgm:t>
        <a:bodyPr/>
        <a:lstStyle/>
        <a:p>
          <a:r>
            <a:rPr lang="en-IN" dirty="0"/>
            <a:t>Helps substitute in for the No. of Reviews by offering info about the polarity and subjectivity of said reviews</a:t>
          </a:r>
        </a:p>
      </dgm:t>
    </dgm:pt>
    <dgm:pt modelId="{C442B64C-E15D-4429-95FA-23944FC6719A}" type="parTrans" cxnId="{F5435CD6-C86B-4D06-BC8C-64D1BA41A3B0}">
      <dgm:prSet/>
      <dgm:spPr/>
      <dgm:t>
        <a:bodyPr/>
        <a:lstStyle/>
        <a:p>
          <a:endParaRPr lang="en-IN"/>
        </a:p>
      </dgm:t>
    </dgm:pt>
    <dgm:pt modelId="{C2DC669D-EF01-422A-B598-497ED2C75A56}" type="sibTrans" cxnId="{F5435CD6-C86B-4D06-BC8C-64D1BA41A3B0}">
      <dgm:prSet/>
      <dgm:spPr/>
      <dgm:t>
        <a:bodyPr/>
        <a:lstStyle/>
        <a:p>
          <a:endParaRPr lang="en-IN"/>
        </a:p>
      </dgm:t>
    </dgm:pt>
    <dgm:pt modelId="{CD91E700-9323-4788-972A-723E8C4E54F3}" type="pres">
      <dgm:prSet presAssocID="{065B1F81-CC9B-4B69-AF95-8D0A29E0D766}" presName="layout" presStyleCnt="0">
        <dgm:presLayoutVars>
          <dgm:chMax/>
          <dgm:chPref/>
          <dgm:dir/>
          <dgm:resizeHandles/>
        </dgm:presLayoutVars>
      </dgm:prSet>
      <dgm:spPr/>
    </dgm:pt>
    <dgm:pt modelId="{254C5E11-214A-4961-998A-97144EF05991}" type="pres">
      <dgm:prSet presAssocID="{1A9DADEA-0290-4A5F-94C2-D3C52069E1C6}" presName="root" presStyleCnt="0">
        <dgm:presLayoutVars>
          <dgm:chMax/>
          <dgm:chPref/>
        </dgm:presLayoutVars>
      </dgm:prSet>
      <dgm:spPr/>
    </dgm:pt>
    <dgm:pt modelId="{ACC8C491-78DA-412B-B940-C250236EFA41}" type="pres">
      <dgm:prSet presAssocID="{1A9DADEA-0290-4A5F-94C2-D3C52069E1C6}" presName="rootComposite" presStyleCnt="0">
        <dgm:presLayoutVars/>
      </dgm:prSet>
      <dgm:spPr/>
    </dgm:pt>
    <dgm:pt modelId="{5B3AE60C-9C9C-4EDC-9B55-034DEE13FE64}" type="pres">
      <dgm:prSet presAssocID="{1A9DADEA-0290-4A5F-94C2-D3C52069E1C6}" presName="ParentAccent" presStyleLbl="alignNode1" presStyleIdx="0" presStyleCnt="2"/>
      <dgm:spPr/>
    </dgm:pt>
    <dgm:pt modelId="{49E82ED5-1A9A-497B-827B-BE7AD5590348}" type="pres">
      <dgm:prSet presAssocID="{1A9DADEA-0290-4A5F-94C2-D3C52069E1C6}" presName="ParentSmallAccent" presStyleLbl="fgAcc1" presStyleIdx="0" presStyleCnt="2"/>
      <dgm:spPr/>
    </dgm:pt>
    <dgm:pt modelId="{A85B2E60-6A57-4517-9EAD-5CC12CCD1175}" type="pres">
      <dgm:prSet presAssocID="{1A9DADEA-0290-4A5F-94C2-D3C52069E1C6}" presName="Parent" presStyleLbl="revTx" presStyleIdx="0" presStyleCnt="8">
        <dgm:presLayoutVars>
          <dgm:chMax/>
          <dgm:chPref val="4"/>
          <dgm:bulletEnabled val="1"/>
        </dgm:presLayoutVars>
      </dgm:prSet>
      <dgm:spPr/>
    </dgm:pt>
    <dgm:pt modelId="{E8EEEDA4-767C-4B9C-A38A-14AF0F55C983}" type="pres">
      <dgm:prSet presAssocID="{1A9DADEA-0290-4A5F-94C2-D3C52069E1C6}" presName="childShape" presStyleCnt="0">
        <dgm:presLayoutVars>
          <dgm:chMax val="0"/>
          <dgm:chPref val="0"/>
        </dgm:presLayoutVars>
      </dgm:prSet>
      <dgm:spPr/>
    </dgm:pt>
    <dgm:pt modelId="{83FC285C-7B86-45FB-AF4D-0EAF4424231D}" type="pres">
      <dgm:prSet presAssocID="{DF4E5CAC-1C19-4B9B-8D1B-7796A630467B}" presName="childComposite" presStyleCnt="0">
        <dgm:presLayoutVars>
          <dgm:chMax val="0"/>
          <dgm:chPref val="0"/>
        </dgm:presLayoutVars>
      </dgm:prSet>
      <dgm:spPr/>
    </dgm:pt>
    <dgm:pt modelId="{535103AF-3085-45A1-BC2B-A6D62107FFA5}" type="pres">
      <dgm:prSet presAssocID="{DF4E5CAC-1C19-4B9B-8D1B-7796A630467B}" presName="ChildAccent" presStyleLbl="solidFgAcc1" presStyleIdx="0" presStyleCnt="6"/>
      <dgm:spPr/>
    </dgm:pt>
    <dgm:pt modelId="{13575FF3-4C9D-466C-A7EE-25DDFBB565C7}" type="pres">
      <dgm:prSet presAssocID="{DF4E5CAC-1C19-4B9B-8D1B-7796A630467B}" presName="Child" presStyleLbl="revTx" presStyleIdx="1" presStyleCnt="8">
        <dgm:presLayoutVars>
          <dgm:chMax val="0"/>
          <dgm:chPref val="0"/>
          <dgm:bulletEnabled val="1"/>
        </dgm:presLayoutVars>
      </dgm:prSet>
      <dgm:spPr/>
    </dgm:pt>
    <dgm:pt modelId="{43236CF6-A562-4730-9C1D-E98C1CEFE1AB}" type="pres">
      <dgm:prSet presAssocID="{420E92D9-0A8B-4F1B-8062-C3550F1B7219}" presName="childComposite" presStyleCnt="0">
        <dgm:presLayoutVars>
          <dgm:chMax val="0"/>
          <dgm:chPref val="0"/>
        </dgm:presLayoutVars>
      </dgm:prSet>
      <dgm:spPr/>
    </dgm:pt>
    <dgm:pt modelId="{06D38D02-6D0C-4A18-B6B4-657FF871457A}" type="pres">
      <dgm:prSet presAssocID="{420E92D9-0A8B-4F1B-8062-C3550F1B7219}" presName="ChildAccent" presStyleLbl="solidFgAcc1" presStyleIdx="1" presStyleCnt="6"/>
      <dgm:spPr/>
    </dgm:pt>
    <dgm:pt modelId="{C4280F72-5ED7-40CF-BA56-9BBBF2053E7B}" type="pres">
      <dgm:prSet presAssocID="{420E92D9-0A8B-4F1B-8062-C3550F1B7219}" presName="Child" presStyleLbl="revTx" presStyleIdx="2" presStyleCnt="8">
        <dgm:presLayoutVars>
          <dgm:chMax val="0"/>
          <dgm:chPref val="0"/>
          <dgm:bulletEnabled val="1"/>
        </dgm:presLayoutVars>
      </dgm:prSet>
      <dgm:spPr/>
    </dgm:pt>
    <dgm:pt modelId="{F416D294-C7A4-4E1B-8791-45E5F1E9E548}" type="pres">
      <dgm:prSet presAssocID="{0BAFE26F-3EDD-46E5-9968-DF95A6C9492A}" presName="childComposite" presStyleCnt="0">
        <dgm:presLayoutVars>
          <dgm:chMax val="0"/>
          <dgm:chPref val="0"/>
        </dgm:presLayoutVars>
      </dgm:prSet>
      <dgm:spPr/>
    </dgm:pt>
    <dgm:pt modelId="{B0374C3E-E19B-4AF1-8A34-7DEDD3E54AB4}" type="pres">
      <dgm:prSet presAssocID="{0BAFE26F-3EDD-46E5-9968-DF95A6C9492A}" presName="ChildAccent" presStyleLbl="solidFgAcc1" presStyleIdx="2" presStyleCnt="6"/>
      <dgm:spPr/>
    </dgm:pt>
    <dgm:pt modelId="{BE5C6B5B-CEA1-45C3-984E-9BF93BF1E600}" type="pres">
      <dgm:prSet presAssocID="{0BAFE26F-3EDD-46E5-9968-DF95A6C9492A}" presName="Child" presStyleLbl="revTx" presStyleIdx="3" presStyleCnt="8">
        <dgm:presLayoutVars>
          <dgm:chMax val="0"/>
          <dgm:chPref val="0"/>
          <dgm:bulletEnabled val="1"/>
        </dgm:presLayoutVars>
      </dgm:prSet>
      <dgm:spPr/>
    </dgm:pt>
    <dgm:pt modelId="{0D5697B5-6176-486E-B47C-434DF757B8A2}" type="pres">
      <dgm:prSet presAssocID="{5C93A795-1BF7-4B0B-8220-5490B1DB94F1}" presName="root" presStyleCnt="0">
        <dgm:presLayoutVars>
          <dgm:chMax/>
          <dgm:chPref/>
        </dgm:presLayoutVars>
      </dgm:prSet>
      <dgm:spPr/>
    </dgm:pt>
    <dgm:pt modelId="{F4978C4E-40E0-4CD1-925E-255D1840B840}" type="pres">
      <dgm:prSet presAssocID="{5C93A795-1BF7-4B0B-8220-5490B1DB94F1}" presName="rootComposite" presStyleCnt="0">
        <dgm:presLayoutVars/>
      </dgm:prSet>
      <dgm:spPr/>
    </dgm:pt>
    <dgm:pt modelId="{485B9DA5-8EF0-4435-B7E1-D6CF24CA45CF}" type="pres">
      <dgm:prSet presAssocID="{5C93A795-1BF7-4B0B-8220-5490B1DB94F1}" presName="ParentAccent" presStyleLbl="alignNode1" presStyleIdx="1" presStyleCnt="2"/>
      <dgm:spPr/>
    </dgm:pt>
    <dgm:pt modelId="{0DE1ACE3-4313-42FB-89B2-7A57C07928B8}" type="pres">
      <dgm:prSet presAssocID="{5C93A795-1BF7-4B0B-8220-5490B1DB94F1}" presName="ParentSmallAccent" presStyleLbl="fgAcc1" presStyleIdx="1" presStyleCnt="2"/>
      <dgm:spPr/>
    </dgm:pt>
    <dgm:pt modelId="{3F389CBA-3E14-48E6-9C9F-9851DCBFBEC5}" type="pres">
      <dgm:prSet presAssocID="{5C93A795-1BF7-4B0B-8220-5490B1DB94F1}" presName="Parent" presStyleLbl="revTx" presStyleIdx="4" presStyleCnt="8">
        <dgm:presLayoutVars>
          <dgm:chMax/>
          <dgm:chPref val="4"/>
          <dgm:bulletEnabled val="1"/>
        </dgm:presLayoutVars>
      </dgm:prSet>
      <dgm:spPr/>
    </dgm:pt>
    <dgm:pt modelId="{0B19DA3A-F7E7-42A0-A6BC-19761C489C76}" type="pres">
      <dgm:prSet presAssocID="{5C93A795-1BF7-4B0B-8220-5490B1DB94F1}" presName="childShape" presStyleCnt="0">
        <dgm:presLayoutVars>
          <dgm:chMax val="0"/>
          <dgm:chPref val="0"/>
        </dgm:presLayoutVars>
      </dgm:prSet>
      <dgm:spPr/>
    </dgm:pt>
    <dgm:pt modelId="{698B80B8-ECF4-4F1F-A668-B508DE80BDAB}" type="pres">
      <dgm:prSet presAssocID="{B95151C8-2009-403A-9FD4-2D843D6D63BC}" presName="childComposite" presStyleCnt="0">
        <dgm:presLayoutVars>
          <dgm:chMax val="0"/>
          <dgm:chPref val="0"/>
        </dgm:presLayoutVars>
      </dgm:prSet>
      <dgm:spPr/>
    </dgm:pt>
    <dgm:pt modelId="{8456E3B8-5F7F-4347-8A1F-404EAEC5AEFD}" type="pres">
      <dgm:prSet presAssocID="{B95151C8-2009-403A-9FD4-2D843D6D63BC}" presName="ChildAccent" presStyleLbl="solidFgAcc1" presStyleIdx="3" presStyleCnt="6"/>
      <dgm:spPr/>
    </dgm:pt>
    <dgm:pt modelId="{CB5790E6-0C4F-458E-81B3-D32120D69C2E}" type="pres">
      <dgm:prSet presAssocID="{B95151C8-2009-403A-9FD4-2D843D6D63BC}" presName="Child" presStyleLbl="revTx" presStyleIdx="5" presStyleCnt="8">
        <dgm:presLayoutVars>
          <dgm:chMax val="0"/>
          <dgm:chPref val="0"/>
          <dgm:bulletEnabled val="1"/>
        </dgm:presLayoutVars>
      </dgm:prSet>
      <dgm:spPr/>
    </dgm:pt>
    <dgm:pt modelId="{6F3EA314-55D6-4A24-9168-3D00D297C990}" type="pres">
      <dgm:prSet presAssocID="{BF167277-61D7-44F0-BA09-99279CBD14A9}" presName="childComposite" presStyleCnt="0">
        <dgm:presLayoutVars>
          <dgm:chMax val="0"/>
          <dgm:chPref val="0"/>
        </dgm:presLayoutVars>
      </dgm:prSet>
      <dgm:spPr/>
    </dgm:pt>
    <dgm:pt modelId="{CE385F9F-57EE-49A8-89AA-7CFF8DB910E9}" type="pres">
      <dgm:prSet presAssocID="{BF167277-61D7-44F0-BA09-99279CBD14A9}" presName="ChildAccent" presStyleLbl="solidFgAcc1" presStyleIdx="4" presStyleCnt="6"/>
      <dgm:spPr/>
    </dgm:pt>
    <dgm:pt modelId="{30DC7417-08A5-40DF-80FB-C7F060A08907}" type="pres">
      <dgm:prSet presAssocID="{BF167277-61D7-44F0-BA09-99279CBD14A9}" presName="Child" presStyleLbl="revTx" presStyleIdx="6" presStyleCnt="8">
        <dgm:presLayoutVars>
          <dgm:chMax val="0"/>
          <dgm:chPref val="0"/>
          <dgm:bulletEnabled val="1"/>
        </dgm:presLayoutVars>
      </dgm:prSet>
      <dgm:spPr/>
    </dgm:pt>
    <dgm:pt modelId="{20685F82-5AA9-4D42-AC89-DBF3B3B4A7D1}" type="pres">
      <dgm:prSet presAssocID="{1C103DC3-7DEB-40EF-83B5-FB5C672D67B5}" presName="childComposite" presStyleCnt="0">
        <dgm:presLayoutVars>
          <dgm:chMax val="0"/>
          <dgm:chPref val="0"/>
        </dgm:presLayoutVars>
      </dgm:prSet>
      <dgm:spPr/>
    </dgm:pt>
    <dgm:pt modelId="{82EB508A-95D1-4531-8A52-6F939028C7D8}" type="pres">
      <dgm:prSet presAssocID="{1C103DC3-7DEB-40EF-83B5-FB5C672D67B5}" presName="ChildAccent" presStyleLbl="solidFgAcc1" presStyleIdx="5" presStyleCnt="6"/>
      <dgm:spPr/>
    </dgm:pt>
    <dgm:pt modelId="{5AC67191-134E-48F9-B906-01691FBE5A5D}" type="pres">
      <dgm:prSet presAssocID="{1C103DC3-7DEB-40EF-83B5-FB5C672D67B5}" presName="Child" presStyleLbl="revTx" presStyleIdx="7" presStyleCnt="8">
        <dgm:presLayoutVars>
          <dgm:chMax val="0"/>
          <dgm:chPref val="0"/>
          <dgm:bulletEnabled val="1"/>
        </dgm:presLayoutVars>
      </dgm:prSet>
      <dgm:spPr/>
    </dgm:pt>
  </dgm:ptLst>
  <dgm:cxnLst>
    <dgm:cxn modelId="{4D444C1A-2945-47A8-9C9B-737D5DD699F5}" srcId="{5C93A795-1BF7-4B0B-8220-5490B1DB94F1}" destId="{B95151C8-2009-403A-9FD4-2D843D6D63BC}" srcOrd="0" destOrd="0" parTransId="{AE3F8BF8-5F73-4785-93FC-A8484F6198CE}" sibTransId="{69BFEA79-1F7A-4FA1-931D-A237603BBF36}"/>
    <dgm:cxn modelId="{59ED513D-DD8B-4A72-9E81-614013548686}" type="presOf" srcId="{1C103DC3-7DEB-40EF-83B5-FB5C672D67B5}" destId="{5AC67191-134E-48F9-B906-01691FBE5A5D}" srcOrd="0" destOrd="0" presId="urn:microsoft.com/office/officeart/2008/layout/SquareAccentList"/>
    <dgm:cxn modelId="{F6AA6F45-2B19-4DF1-987E-83EC946DD4A2}" type="presOf" srcId="{B95151C8-2009-403A-9FD4-2D843D6D63BC}" destId="{CB5790E6-0C4F-458E-81B3-D32120D69C2E}" srcOrd="0" destOrd="0" presId="urn:microsoft.com/office/officeart/2008/layout/SquareAccentList"/>
    <dgm:cxn modelId="{795E9E47-C455-4469-B2AF-55EDEBFB1F33}" type="presOf" srcId="{420E92D9-0A8B-4F1B-8062-C3550F1B7219}" destId="{C4280F72-5ED7-40CF-BA56-9BBBF2053E7B}" srcOrd="0" destOrd="0" presId="urn:microsoft.com/office/officeart/2008/layout/SquareAccentList"/>
    <dgm:cxn modelId="{E809906F-51BF-40D3-B3F0-A11E3E0B5B25}" type="presOf" srcId="{5C93A795-1BF7-4B0B-8220-5490B1DB94F1}" destId="{3F389CBA-3E14-48E6-9C9F-9851DCBFBEC5}" srcOrd="0" destOrd="0" presId="urn:microsoft.com/office/officeart/2008/layout/SquareAccentList"/>
    <dgm:cxn modelId="{0EC3D374-AFAF-4178-B448-B6A4F9E1BE06}" type="presOf" srcId="{BF167277-61D7-44F0-BA09-99279CBD14A9}" destId="{30DC7417-08A5-40DF-80FB-C7F060A08907}" srcOrd="0" destOrd="0" presId="urn:microsoft.com/office/officeart/2008/layout/SquareAccentList"/>
    <dgm:cxn modelId="{595C967D-A22E-43FF-B634-E77D7F64AA5C}" srcId="{1A9DADEA-0290-4A5F-94C2-D3C52069E1C6}" destId="{0BAFE26F-3EDD-46E5-9968-DF95A6C9492A}" srcOrd="2" destOrd="0" parTransId="{AA1C6C94-7D62-4884-B5F0-F46B11F6041A}" sibTransId="{3E22C4C5-2893-479D-A5B1-8FB941ECBC0C}"/>
    <dgm:cxn modelId="{CABCF27F-906A-409A-99AF-E267EED5291E}" srcId="{065B1F81-CC9B-4B69-AF95-8D0A29E0D766}" destId="{1A9DADEA-0290-4A5F-94C2-D3C52069E1C6}" srcOrd="0" destOrd="0" parTransId="{0BA6A09B-E786-4388-B2AC-7DF2870A4FCC}" sibTransId="{4582D9CC-8B3C-41AA-90DC-61F3DE59EC53}"/>
    <dgm:cxn modelId="{0EA92E96-DEF4-4D6F-81B4-BA762581D048}" srcId="{1A9DADEA-0290-4A5F-94C2-D3C52069E1C6}" destId="{DF4E5CAC-1C19-4B9B-8D1B-7796A630467B}" srcOrd="0" destOrd="0" parTransId="{99D4C5A8-0883-4867-A2A5-112DE70C4A69}" sibTransId="{A56229F3-0C90-4BBC-BFC2-52D1A1C9D0E5}"/>
    <dgm:cxn modelId="{675A69A6-8117-476E-819D-06B51335FEDF}" type="presOf" srcId="{0BAFE26F-3EDD-46E5-9968-DF95A6C9492A}" destId="{BE5C6B5B-CEA1-45C3-984E-9BF93BF1E600}" srcOrd="0" destOrd="0" presId="urn:microsoft.com/office/officeart/2008/layout/SquareAccentList"/>
    <dgm:cxn modelId="{1644D8A9-E323-4D53-858F-16C617CB3037}" srcId="{5C93A795-1BF7-4B0B-8220-5490B1DB94F1}" destId="{BF167277-61D7-44F0-BA09-99279CBD14A9}" srcOrd="1" destOrd="0" parTransId="{455228BB-3145-4893-8BD7-6F15B36E1B91}" sibTransId="{4A13144D-40A1-4436-A5A3-8A7C51AC3D1A}"/>
    <dgm:cxn modelId="{4EEE0FC5-6633-4741-84D6-60F530B3D0D3}" srcId="{065B1F81-CC9B-4B69-AF95-8D0A29E0D766}" destId="{5C93A795-1BF7-4B0B-8220-5490B1DB94F1}" srcOrd="1" destOrd="0" parTransId="{179F6F41-C55B-4071-8CC1-0B24E35756E8}" sibTransId="{9575396C-79D2-4A5A-8D4E-603446E27F91}"/>
    <dgm:cxn modelId="{F5435CD6-C86B-4D06-BC8C-64D1BA41A3B0}" srcId="{5C93A795-1BF7-4B0B-8220-5490B1DB94F1}" destId="{1C103DC3-7DEB-40EF-83B5-FB5C672D67B5}" srcOrd="2" destOrd="0" parTransId="{C442B64C-E15D-4429-95FA-23944FC6719A}" sibTransId="{C2DC669D-EF01-422A-B598-497ED2C75A56}"/>
    <dgm:cxn modelId="{B9A1F6DD-317F-4768-A755-5A7B901E3ABE}" type="presOf" srcId="{DF4E5CAC-1C19-4B9B-8D1B-7796A630467B}" destId="{13575FF3-4C9D-466C-A7EE-25DDFBB565C7}" srcOrd="0" destOrd="0" presId="urn:microsoft.com/office/officeart/2008/layout/SquareAccentList"/>
    <dgm:cxn modelId="{4EC672E6-DE04-4713-BDBD-1F9E19CA9D8A}" type="presOf" srcId="{065B1F81-CC9B-4B69-AF95-8D0A29E0D766}" destId="{CD91E700-9323-4788-972A-723E8C4E54F3}" srcOrd="0" destOrd="0" presId="urn:microsoft.com/office/officeart/2008/layout/SquareAccentList"/>
    <dgm:cxn modelId="{22131CE9-7FBF-4ED2-A0F7-87DAC882B98F}" srcId="{1A9DADEA-0290-4A5F-94C2-D3C52069E1C6}" destId="{420E92D9-0A8B-4F1B-8062-C3550F1B7219}" srcOrd="1" destOrd="0" parTransId="{5B5CF97C-F69D-4687-A431-456B59BA7F48}" sibTransId="{10C15693-0D92-4585-AB85-4F97086904DE}"/>
    <dgm:cxn modelId="{184085FD-8998-41B7-9CD2-AE3C5855243A}" type="presOf" srcId="{1A9DADEA-0290-4A5F-94C2-D3C52069E1C6}" destId="{A85B2E60-6A57-4517-9EAD-5CC12CCD1175}" srcOrd="0" destOrd="0" presId="urn:microsoft.com/office/officeart/2008/layout/SquareAccentList"/>
    <dgm:cxn modelId="{F84D8664-3A14-4972-B4F9-4C0402952A31}" type="presParOf" srcId="{CD91E700-9323-4788-972A-723E8C4E54F3}" destId="{254C5E11-214A-4961-998A-97144EF05991}" srcOrd="0" destOrd="0" presId="urn:microsoft.com/office/officeart/2008/layout/SquareAccentList"/>
    <dgm:cxn modelId="{711B971E-4CA2-4191-B24D-3695EB288D23}" type="presParOf" srcId="{254C5E11-214A-4961-998A-97144EF05991}" destId="{ACC8C491-78DA-412B-B940-C250236EFA41}" srcOrd="0" destOrd="0" presId="urn:microsoft.com/office/officeart/2008/layout/SquareAccentList"/>
    <dgm:cxn modelId="{4D1204D3-D624-4AF6-945D-A6D916EF7033}" type="presParOf" srcId="{ACC8C491-78DA-412B-B940-C250236EFA41}" destId="{5B3AE60C-9C9C-4EDC-9B55-034DEE13FE64}" srcOrd="0" destOrd="0" presId="urn:microsoft.com/office/officeart/2008/layout/SquareAccentList"/>
    <dgm:cxn modelId="{894E4E24-9237-44D2-816C-48F8A68794B5}" type="presParOf" srcId="{ACC8C491-78DA-412B-B940-C250236EFA41}" destId="{49E82ED5-1A9A-497B-827B-BE7AD5590348}" srcOrd="1" destOrd="0" presId="urn:microsoft.com/office/officeart/2008/layout/SquareAccentList"/>
    <dgm:cxn modelId="{485D0EE6-3391-4D4F-827E-F95FDC0040BB}" type="presParOf" srcId="{ACC8C491-78DA-412B-B940-C250236EFA41}" destId="{A85B2E60-6A57-4517-9EAD-5CC12CCD1175}" srcOrd="2" destOrd="0" presId="urn:microsoft.com/office/officeart/2008/layout/SquareAccentList"/>
    <dgm:cxn modelId="{AED9DDDA-6ADF-4161-B5B2-523FD78CB1FA}" type="presParOf" srcId="{254C5E11-214A-4961-998A-97144EF05991}" destId="{E8EEEDA4-767C-4B9C-A38A-14AF0F55C983}" srcOrd="1" destOrd="0" presId="urn:microsoft.com/office/officeart/2008/layout/SquareAccentList"/>
    <dgm:cxn modelId="{24BC8635-719C-4380-A115-EF0B578C594F}" type="presParOf" srcId="{E8EEEDA4-767C-4B9C-A38A-14AF0F55C983}" destId="{83FC285C-7B86-45FB-AF4D-0EAF4424231D}" srcOrd="0" destOrd="0" presId="urn:microsoft.com/office/officeart/2008/layout/SquareAccentList"/>
    <dgm:cxn modelId="{1B6CA2EA-7D39-499C-AD9F-240DEFDBB908}" type="presParOf" srcId="{83FC285C-7B86-45FB-AF4D-0EAF4424231D}" destId="{535103AF-3085-45A1-BC2B-A6D62107FFA5}" srcOrd="0" destOrd="0" presId="urn:microsoft.com/office/officeart/2008/layout/SquareAccentList"/>
    <dgm:cxn modelId="{B6E40F73-7C53-482E-B834-A5A6D9A6EE96}" type="presParOf" srcId="{83FC285C-7B86-45FB-AF4D-0EAF4424231D}" destId="{13575FF3-4C9D-466C-A7EE-25DDFBB565C7}" srcOrd="1" destOrd="0" presId="urn:microsoft.com/office/officeart/2008/layout/SquareAccentList"/>
    <dgm:cxn modelId="{E94CAF70-4807-44BA-95BA-974944D40602}" type="presParOf" srcId="{E8EEEDA4-767C-4B9C-A38A-14AF0F55C983}" destId="{43236CF6-A562-4730-9C1D-E98C1CEFE1AB}" srcOrd="1" destOrd="0" presId="urn:microsoft.com/office/officeart/2008/layout/SquareAccentList"/>
    <dgm:cxn modelId="{E07AFECF-2251-446C-9A43-53274636FA1D}" type="presParOf" srcId="{43236CF6-A562-4730-9C1D-E98C1CEFE1AB}" destId="{06D38D02-6D0C-4A18-B6B4-657FF871457A}" srcOrd="0" destOrd="0" presId="urn:microsoft.com/office/officeart/2008/layout/SquareAccentList"/>
    <dgm:cxn modelId="{39AB2831-5688-4E99-A034-5C1CF94B7E9A}" type="presParOf" srcId="{43236CF6-A562-4730-9C1D-E98C1CEFE1AB}" destId="{C4280F72-5ED7-40CF-BA56-9BBBF2053E7B}" srcOrd="1" destOrd="0" presId="urn:microsoft.com/office/officeart/2008/layout/SquareAccentList"/>
    <dgm:cxn modelId="{07391EBA-A4C3-47DB-B80A-2B92F8E16CAC}" type="presParOf" srcId="{E8EEEDA4-767C-4B9C-A38A-14AF0F55C983}" destId="{F416D294-C7A4-4E1B-8791-45E5F1E9E548}" srcOrd="2" destOrd="0" presId="urn:microsoft.com/office/officeart/2008/layout/SquareAccentList"/>
    <dgm:cxn modelId="{84AAF0F6-4949-4DBD-828E-24B69E183F0B}" type="presParOf" srcId="{F416D294-C7A4-4E1B-8791-45E5F1E9E548}" destId="{B0374C3E-E19B-4AF1-8A34-7DEDD3E54AB4}" srcOrd="0" destOrd="0" presId="urn:microsoft.com/office/officeart/2008/layout/SquareAccentList"/>
    <dgm:cxn modelId="{C959E843-7DE2-43F1-BF0B-4A4AAB6BF6C9}" type="presParOf" srcId="{F416D294-C7A4-4E1B-8791-45E5F1E9E548}" destId="{BE5C6B5B-CEA1-45C3-984E-9BF93BF1E600}" srcOrd="1" destOrd="0" presId="urn:microsoft.com/office/officeart/2008/layout/SquareAccentList"/>
    <dgm:cxn modelId="{1801BBCA-D905-435E-8317-CC53B7C4EC8C}" type="presParOf" srcId="{CD91E700-9323-4788-972A-723E8C4E54F3}" destId="{0D5697B5-6176-486E-B47C-434DF757B8A2}" srcOrd="1" destOrd="0" presId="urn:microsoft.com/office/officeart/2008/layout/SquareAccentList"/>
    <dgm:cxn modelId="{1F319011-3A68-4420-B063-FA47E93F0D88}" type="presParOf" srcId="{0D5697B5-6176-486E-B47C-434DF757B8A2}" destId="{F4978C4E-40E0-4CD1-925E-255D1840B840}" srcOrd="0" destOrd="0" presId="urn:microsoft.com/office/officeart/2008/layout/SquareAccentList"/>
    <dgm:cxn modelId="{E1818B61-D75D-4B12-BDC0-10097ECDC45B}" type="presParOf" srcId="{F4978C4E-40E0-4CD1-925E-255D1840B840}" destId="{485B9DA5-8EF0-4435-B7E1-D6CF24CA45CF}" srcOrd="0" destOrd="0" presId="urn:microsoft.com/office/officeart/2008/layout/SquareAccentList"/>
    <dgm:cxn modelId="{F88C2DC8-8326-440B-A438-F17715B88EED}" type="presParOf" srcId="{F4978C4E-40E0-4CD1-925E-255D1840B840}" destId="{0DE1ACE3-4313-42FB-89B2-7A57C07928B8}" srcOrd="1" destOrd="0" presId="urn:microsoft.com/office/officeart/2008/layout/SquareAccentList"/>
    <dgm:cxn modelId="{57106CB5-170F-4B45-97C8-66ACEAD65D08}" type="presParOf" srcId="{F4978C4E-40E0-4CD1-925E-255D1840B840}" destId="{3F389CBA-3E14-48E6-9C9F-9851DCBFBEC5}" srcOrd="2" destOrd="0" presId="urn:microsoft.com/office/officeart/2008/layout/SquareAccentList"/>
    <dgm:cxn modelId="{7A7C4F91-C786-4166-93A9-D799B5226B50}" type="presParOf" srcId="{0D5697B5-6176-486E-B47C-434DF757B8A2}" destId="{0B19DA3A-F7E7-42A0-A6BC-19761C489C76}" srcOrd="1" destOrd="0" presId="urn:microsoft.com/office/officeart/2008/layout/SquareAccentList"/>
    <dgm:cxn modelId="{87C91E43-7CB6-4F67-8AFC-963AB6AEB5BE}" type="presParOf" srcId="{0B19DA3A-F7E7-42A0-A6BC-19761C489C76}" destId="{698B80B8-ECF4-4F1F-A668-B508DE80BDAB}" srcOrd="0" destOrd="0" presId="urn:microsoft.com/office/officeart/2008/layout/SquareAccentList"/>
    <dgm:cxn modelId="{342817CD-7D12-4E41-BA86-3949947BAFDC}" type="presParOf" srcId="{698B80B8-ECF4-4F1F-A668-B508DE80BDAB}" destId="{8456E3B8-5F7F-4347-8A1F-404EAEC5AEFD}" srcOrd="0" destOrd="0" presId="urn:microsoft.com/office/officeart/2008/layout/SquareAccentList"/>
    <dgm:cxn modelId="{10D89AE2-869C-4AAB-951D-69E6A52BD4A5}" type="presParOf" srcId="{698B80B8-ECF4-4F1F-A668-B508DE80BDAB}" destId="{CB5790E6-0C4F-458E-81B3-D32120D69C2E}" srcOrd="1" destOrd="0" presId="urn:microsoft.com/office/officeart/2008/layout/SquareAccentList"/>
    <dgm:cxn modelId="{C71BEC19-5924-40A9-9F83-EDF19F2C7657}" type="presParOf" srcId="{0B19DA3A-F7E7-42A0-A6BC-19761C489C76}" destId="{6F3EA314-55D6-4A24-9168-3D00D297C990}" srcOrd="1" destOrd="0" presId="urn:microsoft.com/office/officeart/2008/layout/SquareAccentList"/>
    <dgm:cxn modelId="{FD1E4D11-3941-41A0-B20F-D16CEE522E36}" type="presParOf" srcId="{6F3EA314-55D6-4A24-9168-3D00D297C990}" destId="{CE385F9F-57EE-49A8-89AA-7CFF8DB910E9}" srcOrd="0" destOrd="0" presId="urn:microsoft.com/office/officeart/2008/layout/SquareAccentList"/>
    <dgm:cxn modelId="{2EE21E3B-FF1F-4DC7-AA8F-7D501EC39079}" type="presParOf" srcId="{6F3EA314-55D6-4A24-9168-3D00D297C990}" destId="{30DC7417-08A5-40DF-80FB-C7F060A08907}" srcOrd="1" destOrd="0" presId="urn:microsoft.com/office/officeart/2008/layout/SquareAccentList"/>
    <dgm:cxn modelId="{72B6A586-3772-41F4-A14C-A925251351FA}" type="presParOf" srcId="{0B19DA3A-F7E7-42A0-A6BC-19761C489C76}" destId="{20685F82-5AA9-4D42-AC89-DBF3B3B4A7D1}" srcOrd="2" destOrd="0" presId="urn:microsoft.com/office/officeart/2008/layout/SquareAccentList"/>
    <dgm:cxn modelId="{9F4D6729-E361-48DE-AAC5-966D628CD8FA}" type="presParOf" srcId="{20685F82-5AA9-4D42-AC89-DBF3B3B4A7D1}" destId="{82EB508A-95D1-4531-8A52-6F939028C7D8}" srcOrd="0" destOrd="0" presId="urn:microsoft.com/office/officeart/2008/layout/SquareAccentList"/>
    <dgm:cxn modelId="{F1564BBE-2C32-4DAE-9A01-4882102E67C5}" type="presParOf" srcId="{20685F82-5AA9-4D42-AC89-DBF3B3B4A7D1}" destId="{5AC67191-134E-48F9-B906-01691FBE5A5D}" srcOrd="1" destOrd="0" presId="urn:microsoft.com/office/officeart/2008/layout/Squa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3AE60C-9C9C-4EDC-9B55-034DEE13FE64}">
      <dsp:nvSpPr>
        <dsp:cNvPr id="0" name=""/>
        <dsp:cNvSpPr/>
      </dsp:nvSpPr>
      <dsp:spPr>
        <a:xfrm>
          <a:off x="264370" y="779534"/>
          <a:ext cx="3688468" cy="43393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E82ED5-1A9A-497B-827B-BE7AD5590348}">
      <dsp:nvSpPr>
        <dsp:cNvPr id="0" name=""/>
        <dsp:cNvSpPr/>
      </dsp:nvSpPr>
      <dsp:spPr>
        <a:xfrm>
          <a:off x="264370" y="942503"/>
          <a:ext cx="270968" cy="27096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85B2E60-6A57-4517-9EAD-5CC12CCD1175}">
      <dsp:nvSpPr>
        <dsp:cNvPr id="0" name=""/>
        <dsp:cNvSpPr/>
      </dsp:nvSpPr>
      <dsp:spPr>
        <a:xfrm>
          <a:off x="264370" y="0"/>
          <a:ext cx="3688468" cy="779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345" tIns="62230" rIns="93345" bIns="62230" numCol="1" spcCol="1270" anchor="ctr" anchorCtr="0">
          <a:noAutofit/>
        </a:bodyPr>
        <a:lstStyle/>
        <a:p>
          <a:pPr marL="0" lvl="0" indent="0" algn="l" defTabSz="2178050">
            <a:lnSpc>
              <a:spcPct val="90000"/>
            </a:lnSpc>
            <a:spcBef>
              <a:spcPct val="0"/>
            </a:spcBef>
            <a:spcAft>
              <a:spcPct val="35000"/>
            </a:spcAft>
            <a:buNone/>
          </a:pPr>
          <a:r>
            <a:rPr lang="en-IN" sz="4900" kern="1200" dirty="0"/>
            <a:t>App Data</a:t>
          </a:r>
        </a:p>
      </dsp:txBody>
      <dsp:txXfrm>
        <a:off x="264370" y="0"/>
        <a:ext cx="3688468" cy="779534"/>
      </dsp:txXfrm>
    </dsp:sp>
    <dsp:sp modelId="{535103AF-3085-45A1-BC2B-A6D62107FFA5}">
      <dsp:nvSpPr>
        <dsp:cNvPr id="0" name=""/>
        <dsp:cNvSpPr/>
      </dsp:nvSpPr>
      <dsp:spPr>
        <a:xfrm>
          <a:off x="264370" y="1574121"/>
          <a:ext cx="270961" cy="270961"/>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3575FF3-4C9D-466C-A7EE-25DDFBB565C7}">
      <dsp:nvSpPr>
        <dsp:cNvPr id="0" name=""/>
        <dsp:cNvSpPr/>
      </dsp:nvSpPr>
      <dsp:spPr>
        <a:xfrm>
          <a:off x="522562" y="1393796"/>
          <a:ext cx="3430275" cy="631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l" defTabSz="488950">
            <a:lnSpc>
              <a:spcPct val="90000"/>
            </a:lnSpc>
            <a:spcBef>
              <a:spcPct val="0"/>
            </a:spcBef>
            <a:spcAft>
              <a:spcPct val="35000"/>
            </a:spcAft>
            <a:buNone/>
          </a:pPr>
          <a:r>
            <a:rPr lang="en-IN" sz="1100" kern="1200" dirty="0"/>
            <a:t>13 features</a:t>
          </a:r>
        </a:p>
      </dsp:txBody>
      <dsp:txXfrm>
        <a:off x="522562" y="1393796"/>
        <a:ext cx="3430275" cy="631611"/>
      </dsp:txXfrm>
    </dsp:sp>
    <dsp:sp modelId="{06D38D02-6D0C-4A18-B6B4-657FF871457A}">
      <dsp:nvSpPr>
        <dsp:cNvPr id="0" name=""/>
        <dsp:cNvSpPr/>
      </dsp:nvSpPr>
      <dsp:spPr>
        <a:xfrm>
          <a:off x="264370" y="2205733"/>
          <a:ext cx="270961" cy="270961"/>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4280F72-5ED7-40CF-BA56-9BBBF2053E7B}">
      <dsp:nvSpPr>
        <dsp:cNvPr id="0" name=""/>
        <dsp:cNvSpPr/>
      </dsp:nvSpPr>
      <dsp:spPr>
        <a:xfrm>
          <a:off x="522562" y="2025408"/>
          <a:ext cx="3430275" cy="631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l" defTabSz="488950">
            <a:lnSpc>
              <a:spcPct val="90000"/>
            </a:lnSpc>
            <a:spcBef>
              <a:spcPct val="0"/>
            </a:spcBef>
            <a:spcAft>
              <a:spcPct val="35000"/>
            </a:spcAft>
            <a:buNone/>
          </a:pPr>
          <a:r>
            <a:rPr lang="en-IN" sz="1100" kern="1200" dirty="0"/>
            <a:t>Numerical features - Size, Rating, Price, No. of Reviews</a:t>
          </a:r>
        </a:p>
      </dsp:txBody>
      <dsp:txXfrm>
        <a:off x="522562" y="2025408"/>
        <a:ext cx="3430275" cy="631611"/>
      </dsp:txXfrm>
    </dsp:sp>
    <dsp:sp modelId="{B0374C3E-E19B-4AF1-8A34-7DEDD3E54AB4}">
      <dsp:nvSpPr>
        <dsp:cNvPr id="0" name=""/>
        <dsp:cNvSpPr/>
      </dsp:nvSpPr>
      <dsp:spPr>
        <a:xfrm>
          <a:off x="264370" y="2837345"/>
          <a:ext cx="270961" cy="270961"/>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E5C6B5B-CEA1-45C3-984E-9BF93BF1E600}">
      <dsp:nvSpPr>
        <dsp:cNvPr id="0" name=""/>
        <dsp:cNvSpPr/>
      </dsp:nvSpPr>
      <dsp:spPr>
        <a:xfrm>
          <a:off x="522562" y="2657020"/>
          <a:ext cx="3430275" cy="631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l" defTabSz="488950">
            <a:lnSpc>
              <a:spcPct val="90000"/>
            </a:lnSpc>
            <a:spcBef>
              <a:spcPct val="0"/>
            </a:spcBef>
            <a:spcAft>
              <a:spcPct val="35000"/>
            </a:spcAft>
            <a:buNone/>
          </a:pPr>
          <a:r>
            <a:rPr lang="en-IN" sz="1100" kern="1200" dirty="0"/>
            <a:t>Categorical Features – Category, Genre, Content Rating, Android Versions, etc</a:t>
          </a:r>
        </a:p>
      </dsp:txBody>
      <dsp:txXfrm>
        <a:off x="522562" y="2657020"/>
        <a:ext cx="3430275" cy="631611"/>
      </dsp:txXfrm>
    </dsp:sp>
    <dsp:sp modelId="{485B9DA5-8EF0-4435-B7E1-D6CF24CA45CF}">
      <dsp:nvSpPr>
        <dsp:cNvPr id="0" name=""/>
        <dsp:cNvSpPr/>
      </dsp:nvSpPr>
      <dsp:spPr>
        <a:xfrm>
          <a:off x="4137261" y="779534"/>
          <a:ext cx="3688468" cy="43393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E1ACE3-4313-42FB-89B2-7A57C07928B8}">
      <dsp:nvSpPr>
        <dsp:cNvPr id="0" name=""/>
        <dsp:cNvSpPr/>
      </dsp:nvSpPr>
      <dsp:spPr>
        <a:xfrm>
          <a:off x="4137261" y="942503"/>
          <a:ext cx="270968" cy="27096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F389CBA-3E14-48E6-9C9F-9851DCBFBEC5}">
      <dsp:nvSpPr>
        <dsp:cNvPr id="0" name=""/>
        <dsp:cNvSpPr/>
      </dsp:nvSpPr>
      <dsp:spPr>
        <a:xfrm>
          <a:off x="4137261" y="0"/>
          <a:ext cx="3688468" cy="779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345" tIns="62230" rIns="93345" bIns="62230" numCol="1" spcCol="1270" anchor="ctr" anchorCtr="0">
          <a:noAutofit/>
        </a:bodyPr>
        <a:lstStyle/>
        <a:p>
          <a:pPr marL="0" lvl="0" indent="0" algn="l" defTabSz="2178050">
            <a:lnSpc>
              <a:spcPct val="90000"/>
            </a:lnSpc>
            <a:spcBef>
              <a:spcPct val="0"/>
            </a:spcBef>
            <a:spcAft>
              <a:spcPct val="35000"/>
            </a:spcAft>
            <a:buNone/>
          </a:pPr>
          <a:r>
            <a:rPr lang="en-IN" sz="4900" kern="1200" dirty="0"/>
            <a:t>Reviews</a:t>
          </a:r>
        </a:p>
      </dsp:txBody>
      <dsp:txXfrm>
        <a:off x="4137261" y="0"/>
        <a:ext cx="3688468" cy="779534"/>
      </dsp:txXfrm>
    </dsp:sp>
    <dsp:sp modelId="{8456E3B8-5F7F-4347-8A1F-404EAEC5AEFD}">
      <dsp:nvSpPr>
        <dsp:cNvPr id="0" name=""/>
        <dsp:cNvSpPr/>
      </dsp:nvSpPr>
      <dsp:spPr>
        <a:xfrm>
          <a:off x="4137261" y="1574121"/>
          <a:ext cx="270961" cy="270961"/>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5790E6-0C4F-458E-81B3-D32120D69C2E}">
      <dsp:nvSpPr>
        <dsp:cNvPr id="0" name=""/>
        <dsp:cNvSpPr/>
      </dsp:nvSpPr>
      <dsp:spPr>
        <a:xfrm>
          <a:off x="4395454" y="1393796"/>
          <a:ext cx="3430275" cy="631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l" defTabSz="488950">
            <a:lnSpc>
              <a:spcPct val="90000"/>
            </a:lnSpc>
            <a:spcBef>
              <a:spcPct val="0"/>
            </a:spcBef>
            <a:spcAft>
              <a:spcPct val="35000"/>
            </a:spcAft>
            <a:buNone/>
          </a:pPr>
          <a:r>
            <a:rPr lang="en-IN" sz="1100" kern="1200" dirty="0"/>
            <a:t>User reviews ordered by helpfulness</a:t>
          </a:r>
        </a:p>
      </dsp:txBody>
      <dsp:txXfrm>
        <a:off x="4395454" y="1393796"/>
        <a:ext cx="3430275" cy="631611"/>
      </dsp:txXfrm>
    </dsp:sp>
    <dsp:sp modelId="{CE385F9F-57EE-49A8-89AA-7CFF8DB910E9}">
      <dsp:nvSpPr>
        <dsp:cNvPr id="0" name=""/>
        <dsp:cNvSpPr/>
      </dsp:nvSpPr>
      <dsp:spPr>
        <a:xfrm>
          <a:off x="4137261" y="2205733"/>
          <a:ext cx="270961" cy="270961"/>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0DC7417-08A5-40DF-80FB-C7F060A08907}">
      <dsp:nvSpPr>
        <dsp:cNvPr id="0" name=""/>
        <dsp:cNvSpPr/>
      </dsp:nvSpPr>
      <dsp:spPr>
        <a:xfrm>
          <a:off x="4395454" y="2025408"/>
          <a:ext cx="3430275" cy="631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l" defTabSz="488950">
            <a:lnSpc>
              <a:spcPct val="90000"/>
            </a:lnSpc>
            <a:spcBef>
              <a:spcPct val="0"/>
            </a:spcBef>
            <a:spcAft>
              <a:spcPct val="35000"/>
            </a:spcAft>
            <a:buNone/>
          </a:pPr>
          <a:r>
            <a:rPr lang="en-IN" sz="1100" kern="1200" dirty="0"/>
            <a:t>Pre-processed using Sentiment Analysis to offer 3 new features</a:t>
          </a:r>
        </a:p>
      </dsp:txBody>
      <dsp:txXfrm>
        <a:off x="4395454" y="2025408"/>
        <a:ext cx="3430275" cy="631611"/>
      </dsp:txXfrm>
    </dsp:sp>
    <dsp:sp modelId="{82EB508A-95D1-4531-8A52-6F939028C7D8}">
      <dsp:nvSpPr>
        <dsp:cNvPr id="0" name=""/>
        <dsp:cNvSpPr/>
      </dsp:nvSpPr>
      <dsp:spPr>
        <a:xfrm>
          <a:off x="4137261" y="2837345"/>
          <a:ext cx="270961" cy="270961"/>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AC67191-134E-48F9-B906-01691FBE5A5D}">
      <dsp:nvSpPr>
        <dsp:cNvPr id="0" name=""/>
        <dsp:cNvSpPr/>
      </dsp:nvSpPr>
      <dsp:spPr>
        <a:xfrm>
          <a:off x="4395454" y="2657020"/>
          <a:ext cx="3430275" cy="631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l" defTabSz="488950">
            <a:lnSpc>
              <a:spcPct val="90000"/>
            </a:lnSpc>
            <a:spcBef>
              <a:spcPct val="0"/>
            </a:spcBef>
            <a:spcAft>
              <a:spcPct val="35000"/>
            </a:spcAft>
            <a:buNone/>
          </a:pPr>
          <a:r>
            <a:rPr lang="en-IN" sz="1100" kern="1200" dirty="0"/>
            <a:t>Helps substitute in for the No. of Reviews by offering info about the polarity and subjectivity of said reviews</a:t>
          </a:r>
        </a:p>
      </dsp:txBody>
      <dsp:txXfrm>
        <a:off x="4395454" y="2657020"/>
        <a:ext cx="3430275" cy="631611"/>
      </dsp:txXfrm>
    </dsp:sp>
  </dsp:spTree>
</dsp:drawing>
</file>

<file path=ppt/diagrams/layout1.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AD6629-6B7D-42C9-A82D-B223C0E582C5}" type="datetimeFigureOut">
              <a:rPr lang="en-IN" smtClean="0"/>
              <a:t>23-11-2022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E30F8699-7096-40AD-896C-1F96449FCC43}" type="slidenum">
              <a:rPr lang="en-IN" smtClean="0"/>
              <a:t>‹#›</a:t>
            </a:fld>
            <a:endParaRPr lang="en-IN"/>
          </a:p>
        </p:txBody>
      </p:sp>
    </p:spTree>
    <p:extLst>
      <p:ext uri="{BB962C8B-B14F-4D97-AF65-F5344CB8AC3E}">
        <p14:creationId xmlns:p14="http://schemas.microsoft.com/office/powerpoint/2010/main" val="4020724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AD6629-6B7D-42C9-A82D-B223C0E582C5}" type="datetimeFigureOut">
              <a:rPr lang="en-IN" smtClean="0"/>
              <a:t>23-11-2022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E30F8699-7096-40AD-896C-1F96449FCC43}" type="slidenum">
              <a:rPr lang="en-IN" smtClean="0"/>
              <a:t>‹#›</a:t>
            </a:fld>
            <a:endParaRPr lang="en-IN"/>
          </a:p>
        </p:txBody>
      </p:sp>
    </p:spTree>
    <p:extLst>
      <p:ext uri="{BB962C8B-B14F-4D97-AF65-F5344CB8AC3E}">
        <p14:creationId xmlns:p14="http://schemas.microsoft.com/office/powerpoint/2010/main" val="3093864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AD6629-6B7D-42C9-A82D-B223C0E582C5}" type="datetimeFigureOut">
              <a:rPr lang="en-IN" smtClean="0"/>
              <a:t>23-11-2022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E30F8699-7096-40AD-896C-1F96449FCC43}" type="slidenum">
              <a:rPr lang="en-IN" smtClean="0"/>
              <a:t>‹#›</a:t>
            </a:fld>
            <a:endParaRPr lang="en-IN"/>
          </a:p>
        </p:txBody>
      </p:sp>
    </p:spTree>
    <p:extLst>
      <p:ext uri="{BB962C8B-B14F-4D97-AF65-F5344CB8AC3E}">
        <p14:creationId xmlns:p14="http://schemas.microsoft.com/office/powerpoint/2010/main" val="4360532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AD6629-6B7D-42C9-A82D-B223C0E582C5}" type="datetimeFigureOut">
              <a:rPr lang="en-IN" smtClean="0"/>
              <a:t>23-11-2022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E30F8699-7096-40AD-896C-1F96449FCC43}"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6806746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AD6629-6B7D-42C9-A82D-B223C0E582C5}" type="datetimeFigureOut">
              <a:rPr lang="en-IN" smtClean="0"/>
              <a:t>23-11-2022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E30F8699-7096-40AD-896C-1F96449FCC43}" type="slidenum">
              <a:rPr lang="en-IN" smtClean="0"/>
              <a:t>‹#›</a:t>
            </a:fld>
            <a:endParaRPr lang="en-IN"/>
          </a:p>
        </p:txBody>
      </p:sp>
    </p:spTree>
    <p:extLst>
      <p:ext uri="{BB962C8B-B14F-4D97-AF65-F5344CB8AC3E}">
        <p14:creationId xmlns:p14="http://schemas.microsoft.com/office/powerpoint/2010/main" val="39356902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FAD6629-6B7D-42C9-A82D-B223C0E582C5}" type="datetimeFigureOut">
              <a:rPr lang="en-IN" smtClean="0"/>
              <a:t>23-11-2022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30F8699-7096-40AD-896C-1F96449FCC43}" type="slidenum">
              <a:rPr lang="en-IN" smtClean="0"/>
              <a:t>‹#›</a:t>
            </a:fld>
            <a:endParaRPr lang="en-IN"/>
          </a:p>
        </p:txBody>
      </p:sp>
    </p:spTree>
    <p:extLst>
      <p:ext uri="{BB962C8B-B14F-4D97-AF65-F5344CB8AC3E}">
        <p14:creationId xmlns:p14="http://schemas.microsoft.com/office/powerpoint/2010/main" val="33056436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FAD6629-6B7D-42C9-A82D-B223C0E582C5}" type="datetimeFigureOut">
              <a:rPr lang="en-IN" smtClean="0"/>
              <a:t>23-11-2022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30F8699-7096-40AD-896C-1F96449FCC43}" type="slidenum">
              <a:rPr lang="en-IN" smtClean="0"/>
              <a:t>‹#›</a:t>
            </a:fld>
            <a:endParaRPr lang="en-IN"/>
          </a:p>
        </p:txBody>
      </p:sp>
    </p:spTree>
    <p:extLst>
      <p:ext uri="{BB962C8B-B14F-4D97-AF65-F5344CB8AC3E}">
        <p14:creationId xmlns:p14="http://schemas.microsoft.com/office/powerpoint/2010/main" val="34862546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AD6629-6B7D-42C9-A82D-B223C0E582C5}" type="datetimeFigureOut">
              <a:rPr lang="en-IN" smtClean="0"/>
              <a:t>23-11-2022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0F8699-7096-40AD-896C-1F96449FCC43}" type="slidenum">
              <a:rPr lang="en-IN" smtClean="0"/>
              <a:t>‹#›</a:t>
            </a:fld>
            <a:endParaRPr lang="en-IN"/>
          </a:p>
        </p:txBody>
      </p:sp>
    </p:spTree>
    <p:extLst>
      <p:ext uri="{BB962C8B-B14F-4D97-AF65-F5344CB8AC3E}">
        <p14:creationId xmlns:p14="http://schemas.microsoft.com/office/powerpoint/2010/main" val="32495857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2FAD6629-6B7D-42C9-A82D-B223C0E582C5}" type="datetimeFigureOut">
              <a:rPr lang="en-IN" smtClean="0"/>
              <a:t>23-11-2022</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E30F8699-7096-40AD-896C-1F96449FCC43}" type="slidenum">
              <a:rPr lang="en-IN" smtClean="0"/>
              <a:t>‹#›</a:t>
            </a:fld>
            <a:endParaRPr lang="en-IN"/>
          </a:p>
        </p:txBody>
      </p:sp>
    </p:spTree>
    <p:extLst>
      <p:ext uri="{BB962C8B-B14F-4D97-AF65-F5344CB8AC3E}">
        <p14:creationId xmlns:p14="http://schemas.microsoft.com/office/powerpoint/2010/main" val="3897463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AD6629-6B7D-42C9-A82D-B223C0E582C5}" type="datetimeFigureOut">
              <a:rPr lang="en-IN" smtClean="0"/>
              <a:t>23-11-2022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0F8699-7096-40AD-896C-1F96449FCC43}" type="slidenum">
              <a:rPr lang="en-IN" smtClean="0"/>
              <a:t>‹#›</a:t>
            </a:fld>
            <a:endParaRPr lang="en-IN"/>
          </a:p>
        </p:txBody>
      </p:sp>
    </p:spTree>
    <p:extLst>
      <p:ext uri="{BB962C8B-B14F-4D97-AF65-F5344CB8AC3E}">
        <p14:creationId xmlns:p14="http://schemas.microsoft.com/office/powerpoint/2010/main" val="2304989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AD6629-6B7D-42C9-A82D-B223C0E582C5}" type="datetimeFigureOut">
              <a:rPr lang="en-IN" smtClean="0"/>
              <a:t>23-11-2022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E30F8699-7096-40AD-896C-1F96449FCC43}" type="slidenum">
              <a:rPr lang="en-IN" smtClean="0"/>
              <a:t>‹#›</a:t>
            </a:fld>
            <a:endParaRPr lang="en-IN"/>
          </a:p>
        </p:txBody>
      </p:sp>
    </p:spTree>
    <p:extLst>
      <p:ext uri="{BB962C8B-B14F-4D97-AF65-F5344CB8AC3E}">
        <p14:creationId xmlns:p14="http://schemas.microsoft.com/office/powerpoint/2010/main" val="2663908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AD6629-6B7D-42C9-A82D-B223C0E582C5}" type="datetimeFigureOut">
              <a:rPr lang="en-IN" smtClean="0"/>
              <a:t>23-11-2022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0F8699-7096-40AD-896C-1F96449FCC43}" type="slidenum">
              <a:rPr lang="en-IN" smtClean="0"/>
              <a:t>‹#›</a:t>
            </a:fld>
            <a:endParaRPr lang="en-IN"/>
          </a:p>
        </p:txBody>
      </p:sp>
    </p:spTree>
    <p:extLst>
      <p:ext uri="{BB962C8B-B14F-4D97-AF65-F5344CB8AC3E}">
        <p14:creationId xmlns:p14="http://schemas.microsoft.com/office/powerpoint/2010/main" val="2731989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AD6629-6B7D-42C9-A82D-B223C0E582C5}" type="datetimeFigureOut">
              <a:rPr lang="en-IN" smtClean="0"/>
              <a:t>23-11-2022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30F8699-7096-40AD-896C-1F96449FCC43}" type="slidenum">
              <a:rPr lang="en-IN" smtClean="0"/>
              <a:t>‹#›</a:t>
            </a:fld>
            <a:endParaRPr lang="en-IN"/>
          </a:p>
        </p:txBody>
      </p:sp>
    </p:spTree>
    <p:extLst>
      <p:ext uri="{BB962C8B-B14F-4D97-AF65-F5344CB8AC3E}">
        <p14:creationId xmlns:p14="http://schemas.microsoft.com/office/powerpoint/2010/main" val="382471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AD6629-6B7D-42C9-A82D-B223C0E582C5}" type="datetimeFigureOut">
              <a:rPr lang="en-IN" smtClean="0"/>
              <a:t>23-11-2022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30F8699-7096-40AD-896C-1F96449FCC43}" type="slidenum">
              <a:rPr lang="en-IN" smtClean="0"/>
              <a:t>‹#›</a:t>
            </a:fld>
            <a:endParaRPr lang="en-IN"/>
          </a:p>
        </p:txBody>
      </p:sp>
    </p:spTree>
    <p:extLst>
      <p:ext uri="{BB962C8B-B14F-4D97-AF65-F5344CB8AC3E}">
        <p14:creationId xmlns:p14="http://schemas.microsoft.com/office/powerpoint/2010/main" val="268850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2FAD6629-6B7D-42C9-A82D-B223C0E582C5}" type="datetimeFigureOut">
              <a:rPr lang="en-IN" smtClean="0"/>
              <a:t>23-11-2022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30F8699-7096-40AD-896C-1F96449FCC43}" type="slidenum">
              <a:rPr lang="en-IN" smtClean="0"/>
              <a:t>‹#›</a:t>
            </a:fld>
            <a:endParaRPr lang="en-IN"/>
          </a:p>
        </p:txBody>
      </p:sp>
    </p:spTree>
    <p:extLst>
      <p:ext uri="{BB962C8B-B14F-4D97-AF65-F5344CB8AC3E}">
        <p14:creationId xmlns:p14="http://schemas.microsoft.com/office/powerpoint/2010/main" val="3008935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AD6629-6B7D-42C9-A82D-B223C0E582C5}" type="datetimeFigureOut">
              <a:rPr lang="en-IN" smtClean="0"/>
              <a:t>23-11-2022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0F8699-7096-40AD-896C-1F96449FCC43}" type="slidenum">
              <a:rPr lang="en-IN" smtClean="0"/>
              <a:t>‹#›</a:t>
            </a:fld>
            <a:endParaRPr lang="en-IN"/>
          </a:p>
        </p:txBody>
      </p:sp>
    </p:spTree>
    <p:extLst>
      <p:ext uri="{BB962C8B-B14F-4D97-AF65-F5344CB8AC3E}">
        <p14:creationId xmlns:p14="http://schemas.microsoft.com/office/powerpoint/2010/main" val="2440335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AD6629-6B7D-42C9-A82D-B223C0E582C5}" type="datetimeFigureOut">
              <a:rPr lang="en-IN" smtClean="0"/>
              <a:t>23-11-2022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0F8699-7096-40AD-896C-1F96449FCC43}" type="slidenum">
              <a:rPr lang="en-IN" smtClean="0"/>
              <a:t>‹#›</a:t>
            </a:fld>
            <a:endParaRPr lang="en-IN"/>
          </a:p>
        </p:txBody>
      </p:sp>
    </p:spTree>
    <p:extLst>
      <p:ext uri="{BB962C8B-B14F-4D97-AF65-F5344CB8AC3E}">
        <p14:creationId xmlns:p14="http://schemas.microsoft.com/office/powerpoint/2010/main" val="2496832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FAD6629-6B7D-42C9-A82D-B223C0E582C5}" type="datetimeFigureOut">
              <a:rPr lang="en-IN" smtClean="0"/>
              <a:t>23-11-2022</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E30F8699-7096-40AD-896C-1F96449FCC43}" type="slidenum">
              <a:rPr lang="en-IN" smtClean="0"/>
              <a:t>‹#›</a:t>
            </a:fld>
            <a:endParaRPr lang="en-IN"/>
          </a:p>
        </p:txBody>
      </p:sp>
    </p:spTree>
    <p:extLst>
      <p:ext uri="{BB962C8B-B14F-4D97-AF65-F5344CB8AC3E}">
        <p14:creationId xmlns:p14="http://schemas.microsoft.com/office/powerpoint/2010/main" val="359346861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D22C5-E10A-47AF-9F81-832B9F50C1C3}"/>
              </a:ext>
            </a:extLst>
          </p:cNvPr>
          <p:cNvSpPr>
            <a:spLocks noGrp="1"/>
          </p:cNvSpPr>
          <p:nvPr>
            <p:ph type="ctrTitle"/>
          </p:nvPr>
        </p:nvSpPr>
        <p:spPr>
          <a:xfrm>
            <a:off x="443883" y="2733709"/>
            <a:ext cx="8380573" cy="1373070"/>
          </a:xfrm>
        </p:spPr>
        <p:txBody>
          <a:bodyPr/>
          <a:lstStyle/>
          <a:p>
            <a:pPr algn="l"/>
            <a:r>
              <a:rPr lang="en-IN" dirty="0"/>
              <a:t>THE ANDROID APP MARKET ON GOOGLE PLAY</a:t>
            </a:r>
          </a:p>
        </p:txBody>
      </p:sp>
      <p:sp>
        <p:nvSpPr>
          <p:cNvPr id="3" name="Subtitle 2">
            <a:extLst>
              <a:ext uri="{FF2B5EF4-FFF2-40B4-BE49-F238E27FC236}">
                <a16:creationId xmlns:a16="http://schemas.microsoft.com/office/drawing/2014/main" id="{8A54A637-143C-2D7D-F165-92A5F96832DB}"/>
              </a:ext>
            </a:extLst>
          </p:cNvPr>
          <p:cNvSpPr>
            <a:spLocks noGrp="1"/>
          </p:cNvSpPr>
          <p:nvPr>
            <p:ph type="subTitle" idx="1"/>
          </p:nvPr>
        </p:nvSpPr>
        <p:spPr/>
        <p:txBody>
          <a:bodyPr/>
          <a:lstStyle/>
          <a:p>
            <a:pPr algn="l"/>
            <a:r>
              <a:rPr lang="en-IN" dirty="0"/>
              <a:t>PREDICTION AND EDA</a:t>
            </a:r>
          </a:p>
        </p:txBody>
      </p:sp>
    </p:spTree>
    <p:extLst>
      <p:ext uri="{BB962C8B-B14F-4D97-AF65-F5344CB8AC3E}">
        <p14:creationId xmlns:p14="http://schemas.microsoft.com/office/powerpoint/2010/main" val="2623650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7F0A6-02B1-3722-C4DA-6822FD2574DD}"/>
              </a:ext>
            </a:extLst>
          </p:cNvPr>
          <p:cNvSpPr>
            <a:spLocks noGrp="1"/>
          </p:cNvSpPr>
          <p:nvPr>
            <p:ph type="title"/>
          </p:nvPr>
        </p:nvSpPr>
        <p:spPr/>
        <p:txBody>
          <a:bodyPr/>
          <a:lstStyle/>
          <a:p>
            <a:r>
              <a:rPr lang="en-IN" dirty="0"/>
              <a:t>EVALUATION METRICS</a:t>
            </a:r>
          </a:p>
        </p:txBody>
      </p:sp>
      <p:pic>
        <p:nvPicPr>
          <p:cNvPr id="4098" name="Picture 2">
            <a:extLst>
              <a:ext uri="{FF2B5EF4-FFF2-40B4-BE49-F238E27FC236}">
                <a16:creationId xmlns:a16="http://schemas.microsoft.com/office/drawing/2014/main" id="{E8CA9BEC-4FA0-4650-9E0D-632533F511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8877" y="2148396"/>
            <a:ext cx="5041406" cy="4452152"/>
          </a:xfrm>
          <a:prstGeom prst="rect">
            <a:avLst/>
          </a:prstGeom>
          <a:solidFill>
            <a:schemeClr val="tx1"/>
          </a:solidFill>
        </p:spPr>
      </p:pic>
      <p:sp>
        <p:nvSpPr>
          <p:cNvPr id="4" name="Scroll: Vertical 3">
            <a:extLst>
              <a:ext uri="{FF2B5EF4-FFF2-40B4-BE49-F238E27FC236}">
                <a16:creationId xmlns:a16="http://schemas.microsoft.com/office/drawing/2014/main" id="{6DA358CC-768B-4912-EE65-9ADA2E0EA41D}"/>
              </a:ext>
            </a:extLst>
          </p:cNvPr>
          <p:cNvSpPr/>
          <p:nvPr/>
        </p:nvSpPr>
        <p:spPr>
          <a:xfrm>
            <a:off x="7608162" y="2947387"/>
            <a:ext cx="3089429" cy="2343705"/>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Accuracy of the model/ R</a:t>
            </a:r>
            <a:r>
              <a:rPr lang="en-IN" baseline="30000" dirty="0"/>
              <a:t>2</a:t>
            </a:r>
            <a:r>
              <a:rPr lang="en-IN" dirty="0"/>
              <a:t>: 0.938 or 93.8%</a:t>
            </a:r>
          </a:p>
        </p:txBody>
      </p:sp>
    </p:spTree>
    <p:extLst>
      <p:ext uri="{BB962C8B-B14F-4D97-AF65-F5344CB8AC3E}">
        <p14:creationId xmlns:p14="http://schemas.microsoft.com/office/powerpoint/2010/main" val="709191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D720C-46F2-9906-A7BC-D185612EC6C5}"/>
              </a:ext>
            </a:extLst>
          </p:cNvPr>
          <p:cNvSpPr>
            <a:spLocks noGrp="1"/>
          </p:cNvSpPr>
          <p:nvPr>
            <p:ph type="title"/>
          </p:nvPr>
        </p:nvSpPr>
        <p:spPr/>
        <p:txBody>
          <a:bodyPr/>
          <a:lstStyle/>
          <a:p>
            <a:r>
              <a:rPr lang="en-IN" dirty="0"/>
              <a:t>SUGGESTIONS</a:t>
            </a:r>
          </a:p>
        </p:txBody>
      </p:sp>
      <p:sp>
        <p:nvSpPr>
          <p:cNvPr id="3" name="Content Placeholder 2">
            <a:extLst>
              <a:ext uri="{FF2B5EF4-FFF2-40B4-BE49-F238E27FC236}">
                <a16:creationId xmlns:a16="http://schemas.microsoft.com/office/drawing/2014/main" id="{9A4E7C5E-92A6-93A3-07A1-A03E78CCB6C1}"/>
              </a:ext>
            </a:extLst>
          </p:cNvPr>
          <p:cNvSpPr>
            <a:spLocks noGrp="1"/>
          </p:cNvSpPr>
          <p:nvPr>
            <p:ph idx="1"/>
          </p:nvPr>
        </p:nvSpPr>
        <p:spPr>
          <a:xfrm>
            <a:off x="680321" y="2336873"/>
            <a:ext cx="9613861" cy="4303624"/>
          </a:xfrm>
        </p:spPr>
        <p:txBody>
          <a:bodyPr/>
          <a:lstStyle/>
          <a:p>
            <a:r>
              <a:rPr lang="en-IN" dirty="0"/>
              <a:t>Based on the insights collected from the EDA, app developers should look to provide the following types of apps:</a:t>
            </a:r>
          </a:p>
          <a:p>
            <a:pPr lvl="1">
              <a:buFont typeface="Wingdings" panose="05000000000000000000" pitchFamily="2" charset="2"/>
              <a:buChar char="ü"/>
            </a:pPr>
            <a:r>
              <a:rPr lang="en-IN" dirty="0"/>
              <a:t>Smaller sized apps (under 10MB preferably)</a:t>
            </a:r>
          </a:p>
          <a:p>
            <a:pPr lvl="1">
              <a:buFont typeface="Wingdings" panose="05000000000000000000" pitchFamily="2" charset="2"/>
              <a:buChar char="ü"/>
            </a:pPr>
            <a:r>
              <a:rPr lang="en-IN" dirty="0"/>
              <a:t>Free apps (if growth is the main target and advertisements are the main sources of earning)</a:t>
            </a:r>
          </a:p>
          <a:p>
            <a:pPr lvl="1">
              <a:buFont typeface="Wingdings" panose="05000000000000000000" pitchFamily="2" charset="2"/>
              <a:buChar char="ü"/>
            </a:pPr>
            <a:r>
              <a:rPr lang="en-IN" dirty="0"/>
              <a:t>Paid apps priced mostly under $10 (if retention is the primary metric of concern</a:t>
            </a:r>
          </a:p>
          <a:p>
            <a:pPr lvl="1">
              <a:buFont typeface="Wingdings" panose="05000000000000000000" pitchFamily="2" charset="2"/>
              <a:buChar char="ü"/>
            </a:pPr>
            <a:r>
              <a:rPr lang="en-IN" dirty="0"/>
              <a:t>Higher priced apps are the norm in medical and photography categories, don’t shy away from providing a competitively cheaper price.</a:t>
            </a:r>
          </a:p>
          <a:p>
            <a:pPr lvl="1">
              <a:buFont typeface="Wingdings" panose="05000000000000000000" pitchFamily="2" charset="2"/>
              <a:buChar char="ü"/>
            </a:pPr>
            <a:r>
              <a:rPr lang="en-IN" dirty="0"/>
              <a:t>Should aim for less popular categories to help with lesser competition, although a lack of reach and attention would be a genuine risk to the app</a:t>
            </a:r>
          </a:p>
          <a:p>
            <a:pPr lvl="1">
              <a:buFont typeface="Wingdings" panose="05000000000000000000" pitchFamily="2" charset="2"/>
              <a:buChar char="ü"/>
            </a:pPr>
            <a:r>
              <a:rPr lang="en-IN" dirty="0"/>
              <a:t>Open content apps as restrictive content apps won’t perform as well</a:t>
            </a:r>
          </a:p>
        </p:txBody>
      </p:sp>
    </p:spTree>
    <p:extLst>
      <p:ext uri="{BB962C8B-B14F-4D97-AF65-F5344CB8AC3E}">
        <p14:creationId xmlns:p14="http://schemas.microsoft.com/office/powerpoint/2010/main" val="1222345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AA422-DA24-907B-79A5-EA7E0D5CEFAD}"/>
              </a:ext>
            </a:extLst>
          </p:cNvPr>
          <p:cNvSpPr>
            <a:spLocks noGrp="1"/>
          </p:cNvSpPr>
          <p:nvPr>
            <p:ph type="title"/>
          </p:nvPr>
        </p:nvSpPr>
        <p:spPr/>
        <p:txBody>
          <a:bodyPr/>
          <a:lstStyle/>
          <a:p>
            <a:r>
              <a:rPr lang="en-IN" dirty="0"/>
              <a:t>CONCLUSIONS</a:t>
            </a:r>
          </a:p>
        </p:txBody>
      </p:sp>
      <p:sp>
        <p:nvSpPr>
          <p:cNvPr id="3" name="Content Placeholder 2">
            <a:extLst>
              <a:ext uri="{FF2B5EF4-FFF2-40B4-BE49-F238E27FC236}">
                <a16:creationId xmlns:a16="http://schemas.microsoft.com/office/drawing/2014/main" id="{C72C1EC4-A530-538D-5276-64B0E13197B2}"/>
              </a:ext>
            </a:extLst>
          </p:cNvPr>
          <p:cNvSpPr>
            <a:spLocks noGrp="1"/>
          </p:cNvSpPr>
          <p:nvPr>
            <p:ph idx="1"/>
          </p:nvPr>
        </p:nvSpPr>
        <p:spPr/>
        <p:txBody>
          <a:bodyPr>
            <a:normAutofit fontScale="92500"/>
          </a:bodyPr>
          <a:lstStyle/>
          <a:p>
            <a:r>
              <a:rPr lang="en-IN" dirty="0"/>
              <a:t>Further steps would include improving upon the predictive model by increasing the number of models tested to choose a better regressor.</a:t>
            </a:r>
          </a:p>
          <a:p>
            <a:r>
              <a:rPr lang="en-IN" dirty="0"/>
              <a:t>Could also include polynomial features and other features not present in the dataset such as Daily/Weekly usage to indicate retention in a better manner perhaps.</a:t>
            </a:r>
          </a:p>
          <a:p>
            <a:r>
              <a:rPr lang="en-IN" dirty="0"/>
              <a:t>Could also improve upon the model by using GridSearchCV and/or other algorithms instead of tuning hyperparameters by hand.</a:t>
            </a:r>
          </a:p>
          <a:p>
            <a:r>
              <a:rPr lang="en-IN" dirty="0"/>
              <a:t>Searching for/Extracting a larger dataset for better all-round analysis and predictive power to indicate initial growth via no. of expected installations.</a:t>
            </a:r>
          </a:p>
        </p:txBody>
      </p:sp>
    </p:spTree>
    <p:extLst>
      <p:ext uri="{BB962C8B-B14F-4D97-AF65-F5344CB8AC3E}">
        <p14:creationId xmlns:p14="http://schemas.microsoft.com/office/powerpoint/2010/main" val="1802177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B1753-754D-11A6-67B5-8C9352ADD374}"/>
              </a:ext>
            </a:extLst>
          </p:cNvPr>
          <p:cNvSpPr>
            <a:spLocks noGrp="1"/>
          </p:cNvSpPr>
          <p:nvPr>
            <p:ph type="title"/>
          </p:nvPr>
        </p:nvSpPr>
        <p:spPr/>
        <p:txBody>
          <a:bodyPr/>
          <a:lstStyle/>
          <a:p>
            <a:r>
              <a:rPr lang="en-IN" dirty="0"/>
              <a:t>OVERVIEW</a:t>
            </a:r>
          </a:p>
        </p:txBody>
      </p:sp>
      <p:sp>
        <p:nvSpPr>
          <p:cNvPr id="3" name="Content Placeholder 2">
            <a:extLst>
              <a:ext uri="{FF2B5EF4-FFF2-40B4-BE49-F238E27FC236}">
                <a16:creationId xmlns:a16="http://schemas.microsoft.com/office/drawing/2014/main" id="{9853C24E-14DE-F1D3-151D-BACA7E4C5066}"/>
              </a:ext>
            </a:extLst>
          </p:cNvPr>
          <p:cNvSpPr>
            <a:spLocks noGrp="1"/>
          </p:cNvSpPr>
          <p:nvPr>
            <p:ph idx="1"/>
          </p:nvPr>
        </p:nvSpPr>
        <p:spPr/>
        <p:txBody>
          <a:bodyPr/>
          <a:lstStyle/>
          <a:p>
            <a:r>
              <a:rPr lang="en-IN" dirty="0"/>
              <a:t>Purpose</a:t>
            </a:r>
          </a:p>
          <a:p>
            <a:pPr lvl="1">
              <a:buFont typeface="Wingdings" panose="05000000000000000000" pitchFamily="2" charset="2"/>
              <a:buChar char="§"/>
            </a:pPr>
            <a:r>
              <a:rPr lang="en-IN" dirty="0"/>
              <a:t>Predict popularity of the apps based on the number of downloads/installs off of google play</a:t>
            </a:r>
          </a:p>
          <a:p>
            <a:pPr lvl="1">
              <a:buFont typeface="Wingdings" panose="05000000000000000000" pitchFamily="2" charset="2"/>
              <a:buChar char="§"/>
            </a:pPr>
            <a:r>
              <a:rPr lang="en-IN" dirty="0"/>
              <a:t>Provide insights and market analysis on available app data</a:t>
            </a:r>
          </a:p>
          <a:p>
            <a:r>
              <a:rPr lang="en-IN" dirty="0"/>
              <a:t>Stakeholders</a:t>
            </a:r>
          </a:p>
          <a:p>
            <a:pPr lvl="1">
              <a:buFont typeface="Wingdings" panose="05000000000000000000" pitchFamily="2" charset="2"/>
              <a:buChar char="§"/>
            </a:pPr>
            <a:r>
              <a:rPr lang="en-IN" dirty="0"/>
              <a:t>App developers looking for growth and retention strategies</a:t>
            </a:r>
          </a:p>
          <a:p>
            <a:r>
              <a:rPr lang="en-IN" dirty="0"/>
              <a:t>Process</a:t>
            </a:r>
          </a:p>
          <a:p>
            <a:pPr lvl="1">
              <a:buFont typeface="Wingdings" panose="05000000000000000000" pitchFamily="2" charset="2"/>
              <a:buChar char="§"/>
            </a:pPr>
            <a:r>
              <a:rPr lang="en-IN" dirty="0"/>
              <a:t>Utilizing Machine Learning algorithms to predict the popularity of an app based on numerical and categorical encoded features</a:t>
            </a:r>
          </a:p>
        </p:txBody>
      </p:sp>
    </p:spTree>
    <p:extLst>
      <p:ext uri="{BB962C8B-B14F-4D97-AF65-F5344CB8AC3E}">
        <p14:creationId xmlns:p14="http://schemas.microsoft.com/office/powerpoint/2010/main" val="1226833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EE781-22B4-8BF7-83C0-EB8F0D22127A}"/>
              </a:ext>
            </a:extLst>
          </p:cNvPr>
          <p:cNvSpPr>
            <a:spLocks noGrp="1"/>
          </p:cNvSpPr>
          <p:nvPr>
            <p:ph type="title"/>
          </p:nvPr>
        </p:nvSpPr>
        <p:spPr/>
        <p:txBody>
          <a:bodyPr/>
          <a:lstStyle/>
          <a:p>
            <a:r>
              <a:rPr lang="en-IN" dirty="0"/>
              <a:t>DATA</a:t>
            </a:r>
          </a:p>
        </p:txBody>
      </p:sp>
      <p:graphicFrame>
        <p:nvGraphicFramePr>
          <p:cNvPr id="4" name="Content Placeholder 3">
            <a:extLst>
              <a:ext uri="{FF2B5EF4-FFF2-40B4-BE49-F238E27FC236}">
                <a16:creationId xmlns:a16="http://schemas.microsoft.com/office/drawing/2014/main" id="{09DC6125-066B-D258-D2CA-8D46D803DA2C}"/>
              </a:ext>
            </a:extLst>
          </p:cNvPr>
          <p:cNvGraphicFramePr>
            <a:graphicFrameLocks noGrp="1"/>
          </p:cNvGraphicFramePr>
          <p:nvPr>
            <p:ph idx="1"/>
            <p:extLst>
              <p:ext uri="{D42A27DB-BD31-4B8C-83A1-F6EECF244321}">
                <p14:modId xmlns:p14="http://schemas.microsoft.com/office/powerpoint/2010/main" val="3217683779"/>
              </p:ext>
            </p:extLst>
          </p:nvPr>
        </p:nvGraphicFramePr>
        <p:xfrm>
          <a:off x="681038" y="2336801"/>
          <a:ext cx="8090100" cy="32916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21911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C2DF7-93F9-42E7-CF73-8ED4837FA858}"/>
              </a:ext>
            </a:extLst>
          </p:cNvPr>
          <p:cNvSpPr>
            <a:spLocks noGrp="1"/>
          </p:cNvSpPr>
          <p:nvPr>
            <p:ph type="title"/>
          </p:nvPr>
        </p:nvSpPr>
        <p:spPr/>
        <p:txBody>
          <a:bodyPr/>
          <a:lstStyle/>
          <a:p>
            <a:r>
              <a:rPr lang="en-IN" dirty="0"/>
              <a:t>DATA CLEANING &amp; OUTLIERS</a:t>
            </a:r>
          </a:p>
        </p:txBody>
      </p:sp>
      <p:sp>
        <p:nvSpPr>
          <p:cNvPr id="3" name="Content Placeholder 2">
            <a:extLst>
              <a:ext uri="{FF2B5EF4-FFF2-40B4-BE49-F238E27FC236}">
                <a16:creationId xmlns:a16="http://schemas.microsoft.com/office/drawing/2014/main" id="{D6443446-E55C-9212-AD7B-592B46757DC2}"/>
              </a:ext>
            </a:extLst>
          </p:cNvPr>
          <p:cNvSpPr>
            <a:spLocks noGrp="1"/>
          </p:cNvSpPr>
          <p:nvPr>
            <p:ph idx="1"/>
          </p:nvPr>
        </p:nvSpPr>
        <p:spPr>
          <a:xfrm>
            <a:off x="680321" y="2336873"/>
            <a:ext cx="9613861" cy="3007484"/>
          </a:xfrm>
        </p:spPr>
        <p:txBody>
          <a:bodyPr>
            <a:normAutofit fontScale="85000" lnSpcReduction="20000"/>
          </a:bodyPr>
          <a:lstStyle/>
          <a:p>
            <a:r>
              <a:rPr lang="en-IN" dirty="0"/>
              <a:t>There were plenty of missing data from the numerical as well as the categorical features which were imputed using the mean and the mode of the features respectively.</a:t>
            </a:r>
          </a:p>
          <a:p>
            <a:r>
              <a:rPr lang="en-IN" dirty="0"/>
              <a:t>Outliers consisted of negative ratings which can’t exist as well as infinity values of the target variable after using the natural logarithm to standardize the observations.</a:t>
            </a:r>
          </a:p>
          <a:p>
            <a:r>
              <a:rPr lang="en-IN" dirty="0"/>
              <a:t>We dropped the negative rating rows as this was an obvious data acquisition error.</a:t>
            </a:r>
          </a:p>
          <a:p>
            <a:r>
              <a:rPr lang="en-IN" dirty="0"/>
              <a:t>We kept the infinite value rows, replacing the infinite values with the mean of the series as these provided considerable insight and was clearly a computational error.</a:t>
            </a:r>
          </a:p>
        </p:txBody>
      </p:sp>
      <p:pic>
        <p:nvPicPr>
          <p:cNvPr id="5" name="Picture 4">
            <a:extLst>
              <a:ext uri="{FF2B5EF4-FFF2-40B4-BE49-F238E27FC236}">
                <a16:creationId xmlns:a16="http://schemas.microsoft.com/office/drawing/2014/main" id="{A16F026D-98BE-6809-B46E-044BFE406F5A}"/>
              </a:ext>
            </a:extLst>
          </p:cNvPr>
          <p:cNvPicPr>
            <a:picLocks noChangeAspect="1"/>
          </p:cNvPicPr>
          <p:nvPr/>
        </p:nvPicPr>
        <p:blipFill>
          <a:blip r:embed="rId2">
            <a:duotone>
              <a:prstClr val="black"/>
              <a:schemeClr val="accent6">
                <a:tint val="45000"/>
                <a:satMod val="400000"/>
              </a:schemeClr>
            </a:duotone>
          </a:blip>
          <a:stretch>
            <a:fillRect/>
          </a:stretch>
        </p:blipFill>
        <p:spPr>
          <a:xfrm>
            <a:off x="1663957" y="4776186"/>
            <a:ext cx="8048214" cy="1925832"/>
          </a:xfrm>
          <a:prstGeom prst="rect">
            <a:avLst/>
          </a:prstGeom>
          <a:noFill/>
        </p:spPr>
      </p:pic>
    </p:spTree>
    <p:extLst>
      <p:ext uri="{BB962C8B-B14F-4D97-AF65-F5344CB8AC3E}">
        <p14:creationId xmlns:p14="http://schemas.microsoft.com/office/powerpoint/2010/main" val="2548602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63ECF-37F1-8360-2A9E-EF6DB9B721EA}"/>
              </a:ext>
            </a:extLst>
          </p:cNvPr>
          <p:cNvSpPr>
            <a:spLocks noGrp="1"/>
          </p:cNvSpPr>
          <p:nvPr>
            <p:ph type="title"/>
          </p:nvPr>
        </p:nvSpPr>
        <p:spPr/>
        <p:txBody>
          <a:bodyPr/>
          <a:lstStyle/>
          <a:p>
            <a:r>
              <a:rPr lang="en-IN" dirty="0"/>
              <a:t>DATA EXPLORATION</a:t>
            </a:r>
          </a:p>
        </p:txBody>
      </p:sp>
      <p:sp>
        <p:nvSpPr>
          <p:cNvPr id="3" name="Content Placeholder 2">
            <a:extLst>
              <a:ext uri="{FF2B5EF4-FFF2-40B4-BE49-F238E27FC236}">
                <a16:creationId xmlns:a16="http://schemas.microsoft.com/office/drawing/2014/main" id="{81DFDCC3-D774-0236-2533-A913A5129E96}"/>
              </a:ext>
            </a:extLst>
          </p:cNvPr>
          <p:cNvSpPr>
            <a:spLocks noGrp="1"/>
          </p:cNvSpPr>
          <p:nvPr>
            <p:ph idx="1"/>
          </p:nvPr>
        </p:nvSpPr>
        <p:spPr>
          <a:xfrm>
            <a:off x="680321" y="2336872"/>
            <a:ext cx="9613861" cy="3913007"/>
          </a:xfrm>
        </p:spPr>
        <p:txBody>
          <a:bodyPr>
            <a:normAutofit fontScale="77500" lnSpcReduction="20000"/>
          </a:bodyPr>
          <a:lstStyle/>
          <a:p>
            <a:pPr marL="457200" indent="-457200">
              <a:buFont typeface="+mj-lt"/>
              <a:buAutoNum type="arabicPeriod"/>
            </a:pPr>
            <a:r>
              <a:rPr lang="en-IN" dirty="0"/>
              <a:t>Family, Game, and Tools categories dominate the app market in terms of volume.</a:t>
            </a:r>
          </a:p>
          <a:p>
            <a:pPr marL="457200" indent="-457200">
              <a:buFont typeface="+mj-lt"/>
              <a:buAutoNum type="arabicPeriod"/>
            </a:pPr>
            <a:r>
              <a:rPr lang="en-IN" dirty="0"/>
              <a:t>Medical, Family, Business, and Photography categories have the highest app prices (after excluding junk apps from the dataset).</a:t>
            </a:r>
          </a:p>
          <a:p>
            <a:pPr marL="457200" indent="-457200">
              <a:buFont typeface="+mj-lt"/>
              <a:buAutoNum type="arabicPeriod"/>
            </a:pPr>
            <a:r>
              <a:rPr lang="en-IN" dirty="0"/>
              <a:t>Free apps have more popularity amongst users though these might not have the same high user retention as paid apps in the long run.</a:t>
            </a:r>
          </a:p>
          <a:p>
            <a:pPr marL="457200" indent="-457200">
              <a:buFont typeface="+mj-lt"/>
              <a:buAutoNum type="arabicPeriod"/>
            </a:pPr>
            <a:r>
              <a:rPr lang="en-IN" dirty="0"/>
              <a:t>Cheaper and smaller apps (under 20MB and under $10) tend to have higher growth from the time of the app launch.</a:t>
            </a:r>
          </a:p>
          <a:p>
            <a:pPr marL="457200" indent="-457200">
              <a:buFont typeface="+mj-lt"/>
              <a:buAutoNum type="arabicPeriod"/>
            </a:pPr>
            <a:r>
              <a:rPr lang="en-IN" dirty="0"/>
              <a:t>Content rated to be for teens and everyone aged 10+ seem to have the most popularity amongst user. Although mature 17+ rated apps also perform well provided that they are free apps.</a:t>
            </a:r>
          </a:p>
          <a:p>
            <a:pPr marL="457200" indent="-457200">
              <a:buFont typeface="+mj-lt"/>
              <a:buAutoNum type="arabicPeriod"/>
            </a:pPr>
            <a:r>
              <a:rPr lang="en-IN" dirty="0"/>
              <a:t>Gaming and Photography apps perform the best in terms of user retention. Social Media apps present high retention numbers as well.</a:t>
            </a:r>
          </a:p>
          <a:p>
            <a:pPr marL="457200" indent="-457200">
              <a:buFont typeface="+mj-lt"/>
              <a:buAutoNum type="arabicPeriod"/>
            </a:pPr>
            <a:r>
              <a:rPr lang="en-IN" dirty="0"/>
              <a:t>Though most metrics point toward labelling an app ‘free’ as the primary strategy, sentiment polarity shows paid apps have better user satisfaction, hence, offer better user retention and growth (especially if it’s a subscription based app).</a:t>
            </a:r>
          </a:p>
        </p:txBody>
      </p:sp>
    </p:spTree>
    <p:extLst>
      <p:ext uri="{BB962C8B-B14F-4D97-AF65-F5344CB8AC3E}">
        <p14:creationId xmlns:p14="http://schemas.microsoft.com/office/powerpoint/2010/main" val="1465211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1026" name="Picture 2" title="1. ">
            <a:extLst>
              <a:ext uri="{FF2B5EF4-FFF2-40B4-BE49-F238E27FC236}">
                <a16:creationId xmlns:a16="http://schemas.microsoft.com/office/drawing/2014/main" id="{CCC50B20-D811-FF94-4EC5-ABE8BD47EF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70" y="328728"/>
            <a:ext cx="5753100" cy="62005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197421B-4D65-1A4F-7BA6-E83B586CDF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1748" y="463673"/>
            <a:ext cx="6540252" cy="57531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370A523-7EF4-25F8-D3AA-E184181F512D}"/>
              </a:ext>
            </a:extLst>
          </p:cNvPr>
          <p:cNvSpPr txBox="1"/>
          <p:nvPr/>
        </p:nvSpPr>
        <p:spPr>
          <a:xfrm>
            <a:off x="342900" y="6455214"/>
            <a:ext cx="419100" cy="369332"/>
          </a:xfrm>
          <a:prstGeom prst="rect">
            <a:avLst/>
          </a:prstGeom>
          <a:noFill/>
        </p:spPr>
        <p:txBody>
          <a:bodyPr wrap="square" rtlCol="0">
            <a:spAutoFit/>
          </a:bodyPr>
          <a:lstStyle/>
          <a:p>
            <a:r>
              <a:rPr lang="en-IN" dirty="0">
                <a:solidFill>
                  <a:schemeClr val="bg1"/>
                </a:solidFill>
              </a:rPr>
              <a:t>1.</a:t>
            </a:r>
          </a:p>
        </p:txBody>
      </p:sp>
      <p:sp>
        <p:nvSpPr>
          <p:cNvPr id="5" name="TextBox 4">
            <a:extLst>
              <a:ext uri="{FF2B5EF4-FFF2-40B4-BE49-F238E27FC236}">
                <a16:creationId xmlns:a16="http://schemas.microsoft.com/office/drawing/2014/main" id="{43C48333-A177-F5DF-AB9A-BA733A994DD0}"/>
              </a:ext>
            </a:extLst>
          </p:cNvPr>
          <p:cNvSpPr txBox="1"/>
          <p:nvPr/>
        </p:nvSpPr>
        <p:spPr>
          <a:xfrm>
            <a:off x="5886450" y="3059667"/>
            <a:ext cx="419100" cy="369332"/>
          </a:xfrm>
          <a:prstGeom prst="rect">
            <a:avLst/>
          </a:prstGeom>
          <a:noFill/>
        </p:spPr>
        <p:txBody>
          <a:bodyPr wrap="square" rtlCol="0">
            <a:spAutoFit/>
          </a:bodyPr>
          <a:lstStyle/>
          <a:p>
            <a:r>
              <a:rPr lang="en-IN" dirty="0">
                <a:solidFill>
                  <a:schemeClr val="bg1"/>
                </a:solidFill>
              </a:rPr>
              <a:t>2.</a:t>
            </a:r>
          </a:p>
        </p:txBody>
      </p:sp>
      <p:sp>
        <p:nvSpPr>
          <p:cNvPr id="6" name="TextBox 5">
            <a:extLst>
              <a:ext uri="{FF2B5EF4-FFF2-40B4-BE49-F238E27FC236}">
                <a16:creationId xmlns:a16="http://schemas.microsoft.com/office/drawing/2014/main" id="{8EF91329-D047-3986-195F-2E97D045116C}"/>
              </a:ext>
            </a:extLst>
          </p:cNvPr>
          <p:cNvSpPr txBox="1"/>
          <p:nvPr/>
        </p:nvSpPr>
        <p:spPr>
          <a:xfrm>
            <a:off x="5943232" y="6455214"/>
            <a:ext cx="419100" cy="369332"/>
          </a:xfrm>
          <a:prstGeom prst="rect">
            <a:avLst/>
          </a:prstGeom>
          <a:noFill/>
        </p:spPr>
        <p:txBody>
          <a:bodyPr wrap="square" rtlCol="0">
            <a:spAutoFit/>
          </a:bodyPr>
          <a:lstStyle/>
          <a:p>
            <a:r>
              <a:rPr lang="en-IN" dirty="0">
                <a:solidFill>
                  <a:schemeClr val="bg1"/>
                </a:solidFill>
              </a:rPr>
              <a:t>3.</a:t>
            </a:r>
          </a:p>
        </p:txBody>
      </p:sp>
    </p:spTree>
    <p:extLst>
      <p:ext uri="{BB962C8B-B14F-4D97-AF65-F5344CB8AC3E}">
        <p14:creationId xmlns:p14="http://schemas.microsoft.com/office/powerpoint/2010/main" val="762381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A574BF3C-D94C-F938-8898-B6A8979599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0588" y="22565"/>
            <a:ext cx="3388443" cy="340643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DFD8E5A4-EFBD-381E-D017-560E5673FA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7251" y="3429000"/>
            <a:ext cx="3331780" cy="334947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4">
            <a:extLst>
              <a:ext uri="{FF2B5EF4-FFF2-40B4-BE49-F238E27FC236}">
                <a16:creationId xmlns:a16="http://schemas.microsoft.com/office/drawing/2014/main" id="{ED986FE7-C61B-EC47-6EE9-2841875E88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2934" y="443839"/>
            <a:ext cx="4497759" cy="580604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0C760A1-6A5D-9F43-5559-1960DAD33478}"/>
              </a:ext>
            </a:extLst>
          </p:cNvPr>
          <p:cNvSpPr txBox="1"/>
          <p:nvPr/>
        </p:nvSpPr>
        <p:spPr>
          <a:xfrm>
            <a:off x="419100" y="3720478"/>
            <a:ext cx="419100" cy="369332"/>
          </a:xfrm>
          <a:prstGeom prst="rect">
            <a:avLst/>
          </a:prstGeom>
          <a:noFill/>
        </p:spPr>
        <p:txBody>
          <a:bodyPr wrap="square" rtlCol="0">
            <a:spAutoFit/>
          </a:bodyPr>
          <a:lstStyle/>
          <a:p>
            <a:r>
              <a:rPr lang="en-IN" dirty="0">
                <a:solidFill>
                  <a:schemeClr val="bg1"/>
                </a:solidFill>
              </a:rPr>
              <a:t>4.</a:t>
            </a:r>
          </a:p>
        </p:txBody>
      </p:sp>
      <p:sp>
        <p:nvSpPr>
          <p:cNvPr id="4" name="TextBox 3">
            <a:extLst>
              <a:ext uri="{FF2B5EF4-FFF2-40B4-BE49-F238E27FC236}">
                <a16:creationId xmlns:a16="http://schemas.microsoft.com/office/drawing/2014/main" id="{219D1298-E141-9E0C-F561-B49A08C90E94}"/>
              </a:ext>
            </a:extLst>
          </p:cNvPr>
          <p:cNvSpPr txBox="1"/>
          <p:nvPr/>
        </p:nvSpPr>
        <p:spPr>
          <a:xfrm>
            <a:off x="5581392" y="3720478"/>
            <a:ext cx="419100" cy="369332"/>
          </a:xfrm>
          <a:prstGeom prst="rect">
            <a:avLst/>
          </a:prstGeom>
          <a:noFill/>
        </p:spPr>
        <p:txBody>
          <a:bodyPr wrap="square" rtlCol="0">
            <a:spAutoFit/>
          </a:bodyPr>
          <a:lstStyle/>
          <a:p>
            <a:r>
              <a:rPr lang="en-IN" dirty="0">
                <a:solidFill>
                  <a:schemeClr val="bg1"/>
                </a:solidFill>
              </a:rPr>
              <a:t>6.</a:t>
            </a:r>
          </a:p>
        </p:txBody>
      </p:sp>
    </p:spTree>
    <p:extLst>
      <p:ext uri="{BB962C8B-B14F-4D97-AF65-F5344CB8AC3E}">
        <p14:creationId xmlns:p14="http://schemas.microsoft.com/office/powerpoint/2010/main" val="3805810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1D59B42D-1F88-C6B9-BA17-DFFE9889F0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8216" y="0"/>
            <a:ext cx="9395394" cy="390136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0D2DEEDC-DA31-A82A-72ED-BF696B3710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2178" y="3901366"/>
            <a:ext cx="5916597" cy="288159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07E0D55-71A5-ECCA-01B6-15DA6B9E47BC}"/>
              </a:ext>
            </a:extLst>
          </p:cNvPr>
          <p:cNvSpPr txBox="1"/>
          <p:nvPr/>
        </p:nvSpPr>
        <p:spPr>
          <a:xfrm>
            <a:off x="323850" y="3244334"/>
            <a:ext cx="419100" cy="369332"/>
          </a:xfrm>
          <a:prstGeom prst="rect">
            <a:avLst/>
          </a:prstGeom>
          <a:noFill/>
        </p:spPr>
        <p:txBody>
          <a:bodyPr wrap="square" rtlCol="0">
            <a:spAutoFit/>
          </a:bodyPr>
          <a:lstStyle/>
          <a:p>
            <a:r>
              <a:rPr lang="en-IN" dirty="0">
                <a:solidFill>
                  <a:schemeClr val="bg1"/>
                </a:solidFill>
              </a:rPr>
              <a:t>5.</a:t>
            </a:r>
          </a:p>
        </p:txBody>
      </p:sp>
      <p:sp>
        <p:nvSpPr>
          <p:cNvPr id="3" name="TextBox 2">
            <a:extLst>
              <a:ext uri="{FF2B5EF4-FFF2-40B4-BE49-F238E27FC236}">
                <a16:creationId xmlns:a16="http://schemas.microsoft.com/office/drawing/2014/main" id="{195A8405-8C69-C7E6-C764-9C7BD93CB1AA}"/>
              </a:ext>
            </a:extLst>
          </p:cNvPr>
          <p:cNvSpPr txBox="1"/>
          <p:nvPr/>
        </p:nvSpPr>
        <p:spPr>
          <a:xfrm>
            <a:off x="342900" y="6455214"/>
            <a:ext cx="419100" cy="369332"/>
          </a:xfrm>
          <a:prstGeom prst="rect">
            <a:avLst/>
          </a:prstGeom>
          <a:noFill/>
        </p:spPr>
        <p:txBody>
          <a:bodyPr wrap="square" rtlCol="0">
            <a:spAutoFit/>
          </a:bodyPr>
          <a:lstStyle/>
          <a:p>
            <a:r>
              <a:rPr lang="en-IN" dirty="0">
                <a:solidFill>
                  <a:schemeClr val="bg1"/>
                </a:solidFill>
              </a:rPr>
              <a:t>7.</a:t>
            </a:r>
          </a:p>
        </p:txBody>
      </p:sp>
    </p:spTree>
    <p:extLst>
      <p:ext uri="{BB962C8B-B14F-4D97-AF65-F5344CB8AC3E}">
        <p14:creationId xmlns:p14="http://schemas.microsoft.com/office/powerpoint/2010/main" val="3378033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E24D9-7DF9-6000-0140-95731A8D573F}"/>
              </a:ext>
            </a:extLst>
          </p:cNvPr>
          <p:cNvSpPr>
            <a:spLocks noGrp="1"/>
          </p:cNvSpPr>
          <p:nvPr>
            <p:ph type="title"/>
          </p:nvPr>
        </p:nvSpPr>
        <p:spPr/>
        <p:txBody>
          <a:bodyPr/>
          <a:lstStyle/>
          <a:p>
            <a:r>
              <a:rPr lang="en-IN" dirty="0"/>
              <a:t>MODEL SELECTION</a:t>
            </a:r>
          </a:p>
        </p:txBody>
      </p:sp>
      <p:sp>
        <p:nvSpPr>
          <p:cNvPr id="3" name="Content Placeholder 2">
            <a:extLst>
              <a:ext uri="{FF2B5EF4-FFF2-40B4-BE49-F238E27FC236}">
                <a16:creationId xmlns:a16="http://schemas.microsoft.com/office/drawing/2014/main" id="{03B00B29-7515-CC2D-B29B-D140C8511435}"/>
              </a:ext>
            </a:extLst>
          </p:cNvPr>
          <p:cNvSpPr>
            <a:spLocks noGrp="1"/>
          </p:cNvSpPr>
          <p:nvPr>
            <p:ph idx="1"/>
          </p:nvPr>
        </p:nvSpPr>
        <p:spPr>
          <a:xfrm>
            <a:off x="680321" y="2390140"/>
            <a:ext cx="9613861" cy="3599316"/>
          </a:xfrm>
        </p:spPr>
        <p:txBody>
          <a:bodyPr/>
          <a:lstStyle/>
          <a:p>
            <a:r>
              <a:rPr lang="en-IN" dirty="0"/>
              <a:t>We used two models – Random Forest and Gradient Boosting Regressors.</a:t>
            </a:r>
          </a:p>
          <a:p>
            <a:r>
              <a:rPr lang="en-IN" dirty="0"/>
              <a:t>To prepare the final dataset, we merged both the reviews and apps datasets and imputed the missing values.</a:t>
            </a:r>
          </a:p>
          <a:p>
            <a:r>
              <a:rPr lang="en-IN" dirty="0"/>
              <a:t>We then cross validated both models and selected the one with the higher R</a:t>
            </a:r>
            <a:r>
              <a:rPr lang="en-IN" baseline="30000" dirty="0"/>
              <a:t>2 </a:t>
            </a:r>
            <a:r>
              <a:rPr lang="en-IN" dirty="0"/>
              <a:t>score.</a:t>
            </a:r>
          </a:p>
          <a:p>
            <a:r>
              <a:rPr lang="en-IN" dirty="0"/>
              <a:t>The CV scores were plotted in a boxplot for comparison purposes.</a:t>
            </a:r>
          </a:p>
          <a:p>
            <a:r>
              <a:rPr lang="en-IN" dirty="0"/>
              <a:t>Hyperparameters were tuned by hand.</a:t>
            </a:r>
          </a:p>
        </p:txBody>
      </p:sp>
    </p:spTree>
    <p:extLst>
      <p:ext uri="{BB962C8B-B14F-4D97-AF65-F5344CB8AC3E}">
        <p14:creationId xmlns:p14="http://schemas.microsoft.com/office/powerpoint/2010/main" val="2172215219"/>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127</TotalTime>
  <Words>746</Words>
  <Application>Microsoft Office PowerPoint</Application>
  <PresentationFormat>Widescreen</PresentationFormat>
  <Paragraphs>60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vt:lpstr>
      <vt:lpstr>Berlin</vt:lpstr>
      <vt:lpstr>THE ANDROID APP MARKET ON GOOGLE PLAY</vt:lpstr>
      <vt:lpstr>OVERVIEW</vt:lpstr>
      <vt:lpstr>DATA</vt:lpstr>
      <vt:lpstr>DATA CLEANING &amp; OUTLIERS</vt:lpstr>
      <vt:lpstr>DATA EXPLORATION</vt:lpstr>
      <vt:lpstr>PowerPoint Presentation</vt:lpstr>
      <vt:lpstr>PowerPoint Presentation</vt:lpstr>
      <vt:lpstr>PowerPoint Presentation</vt:lpstr>
      <vt:lpstr>MODEL SELECTION</vt:lpstr>
      <vt:lpstr>EVALUATION METRICS</vt:lpstr>
      <vt:lpstr>SUGGESTIONS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ANDROID APP MARKET ON GOOGLE PLAY</dc:title>
  <dc:creator>Jayam Balani</dc:creator>
  <cp:lastModifiedBy>Jayam Balani</cp:lastModifiedBy>
  <cp:revision>1</cp:revision>
  <dcterms:created xsi:type="dcterms:W3CDTF">2022-11-23T09:33:51Z</dcterms:created>
  <dcterms:modified xsi:type="dcterms:W3CDTF">2022-11-23T11:41:21Z</dcterms:modified>
</cp:coreProperties>
</file>