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4E79BF-E6E1-46BC-9B63-DE2B16B214EB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0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603F4-FA39-40B2-9696-086B9A1E9007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A966ED-1099-4B50-9AB4-E3090D408984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Numerical Features</a:t>
          </a:r>
        </a:p>
      </dgm:t>
    </dgm:pt>
    <dgm:pt modelId="{05E98077-E6FB-4C06-BEEF-4B4E06983177}" type="parTrans" cxnId="{647469A4-55D8-400B-9447-A1C20FE7C093}">
      <dgm:prSet/>
      <dgm:spPr/>
      <dgm:t>
        <a:bodyPr/>
        <a:lstStyle/>
        <a:p>
          <a:endParaRPr lang="en-IN"/>
        </a:p>
      </dgm:t>
    </dgm:pt>
    <dgm:pt modelId="{DF6248D4-058F-400F-96DA-402DF62393F6}" type="sibTrans" cxnId="{647469A4-55D8-400B-9447-A1C20FE7C093}">
      <dgm:prSet/>
      <dgm:spPr/>
      <dgm:t>
        <a:bodyPr/>
        <a:lstStyle/>
        <a:p>
          <a:endParaRPr lang="en-IN"/>
        </a:p>
      </dgm:t>
    </dgm:pt>
    <dgm:pt modelId="{1E02EC47-442B-4A1A-A7F4-A31C64195276}">
      <dgm:prSet phldrT="[Text]"/>
      <dgm:spPr/>
      <dgm:t>
        <a:bodyPr/>
        <a:lstStyle/>
        <a:p>
          <a:r>
            <a:rPr lang="en-IN" dirty="0"/>
            <a:t>Credit Score</a:t>
          </a:r>
        </a:p>
      </dgm:t>
    </dgm:pt>
    <dgm:pt modelId="{ADE4C17D-4304-4B61-B41E-478D531C0094}" type="parTrans" cxnId="{7C877453-BB21-4E56-88CD-AF0CFE5AD698}">
      <dgm:prSet/>
      <dgm:spPr/>
      <dgm:t>
        <a:bodyPr/>
        <a:lstStyle/>
        <a:p>
          <a:endParaRPr lang="en-IN"/>
        </a:p>
      </dgm:t>
    </dgm:pt>
    <dgm:pt modelId="{DE15DAD6-3EE3-4BFD-95D9-DD01CF133C1E}" type="sibTrans" cxnId="{7C877453-BB21-4E56-88CD-AF0CFE5AD698}">
      <dgm:prSet/>
      <dgm:spPr/>
      <dgm:t>
        <a:bodyPr/>
        <a:lstStyle/>
        <a:p>
          <a:endParaRPr lang="en-IN"/>
        </a:p>
      </dgm:t>
    </dgm:pt>
    <dgm:pt modelId="{72C01500-2D97-4220-BCE6-8B125CBD59F6}">
      <dgm:prSet phldrT="[Text]"/>
      <dgm:spPr/>
      <dgm:t>
        <a:bodyPr/>
        <a:lstStyle/>
        <a:p>
          <a:r>
            <a:rPr lang="en-IN" dirty="0"/>
            <a:t>Income</a:t>
          </a:r>
        </a:p>
      </dgm:t>
    </dgm:pt>
    <dgm:pt modelId="{1C26ACD3-B0E8-4C7C-A19B-62DF47FDE067}" type="parTrans" cxnId="{E1855551-B282-4F83-B766-EE5A45B571EC}">
      <dgm:prSet/>
      <dgm:spPr/>
      <dgm:t>
        <a:bodyPr/>
        <a:lstStyle/>
        <a:p>
          <a:endParaRPr lang="en-IN"/>
        </a:p>
      </dgm:t>
    </dgm:pt>
    <dgm:pt modelId="{E9AE8272-8054-4182-95F3-C16F1B72C19D}" type="sibTrans" cxnId="{E1855551-B282-4F83-B766-EE5A45B571EC}">
      <dgm:prSet/>
      <dgm:spPr/>
      <dgm:t>
        <a:bodyPr/>
        <a:lstStyle/>
        <a:p>
          <a:endParaRPr lang="en-IN"/>
        </a:p>
      </dgm:t>
    </dgm:pt>
    <dgm:pt modelId="{D38A2B7E-1DD2-4B6F-9376-271013807AF6}">
      <dgm:prSet phldrT="[Text]"/>
      <dgm:spPr/>
      <dgm:t>
        <a:bodyPr/>
        <a:lstStyle/>
        <a:p>
          <a:r>
            <a:rPr lang="en-IN" dirty="0"/>
            <a:t>Age</a:t>
          </a:r>
        </a:p>
      </dgm:t>
    </dgm:pt>
    <dgm:pt modelId="{12C6DA94-7394-439C-BF30-2D351258AB3C}" type="parTrans" cxnId="{D63B856F-1769-4966-9328-84C6EABAD137}">
      <dgm:prSet/>
      <dgm:spPr/>
      <dgm:t>
        <a:bodyPr/>
        <a:lstStyle/>
        <a:p>
          <a:endParaRPr lang="en-IN"/>
        </a:p>
      </dgm:t>
    </dgm:pt>
    <dgm:pt modelId="{6ECB4BD1-29B3-4BA4-98F5-5879F3B0B47C}" type="sibTrans" cxnId="{D63B856F-1769-4966-9328-84C6EABAD137}">
      <dgm:prSet/>
      <dgm:spPr/>
      <dgm:t>
        <a:bodyPr/>
        <a:lstStyle/>
        <a:p>
          <a:endParaRPr lang="en-IN"/>
        </a:p>
      </dgm:t>
    </dgm:pt>
    <dgm:pt modelId="{4A8D2D02-837D-4C69-A2A2-4E2533B2E816}">
      <dgm:prSet phldrT="[Text]"/>
      <dgm:spPr/>
      <dgm:t>
        <a:bodyPr/>
        <a:lstStyle/>
        <a:p>
          <a:r>
            <a:rPr lang="en-IN" dirty="0"/>
            <a:t>Years Employed</a:t>
          </a:r>
        </a:p>
      </dgm:t>
    </dgm:pt>
    <dgm:pt modelId="{C7866B91-0627-489F-8072-C40B828DC876}" type="parTrans" cxnId="{727C9AC5-471F-4AF0-B78E-D9B21A25DF22}">
      <dgm:prSet/>
      <dgm:spPr/>
      <dgm:t>
        <a:bodyPr/>
        <a:lstStyle/>
        <a:p>
          <a:endParaRPr lang="en-IN"/>
        </a:p>
      </dgm:t>
    </dgm:pt>
    <dgm:pt modelId="{DDB0012A-4406-4454-880C-93776CC4F221}" type="sibTrans" cxnId="{727C9AC5-471F-4AF0-B78E-D9B21A25DF22}">
      <dgm:prSet/>
      <dgm:spPr/>
      <dgm:t>
        <a:bodyPr/>
        <a:lstStyle/>
        <a:p>
          <a:endParaRPr lang="en-IN"/>
        </a:p>
      </dgm:t>
    </dgm:pt>
    <dgm:pt modelId="{5D6BE964-5331-43FC-B964-E3ADE126D745}">
      <dgm:prSet phldrT="[Text]"/>
      <dgm:spPr/>
      <dgm:t>
        <a:bodyPr/>
        <a:lstStyle/>
        <a:p>
          <a:r>
            <a:rPr lang="en-IN" dirty="0"/>
            <a:t>Debt</a:t>
          </a:r>
        </a:p>
      </dgm:t>
    </dgm:pt>
    <dgm:pt modelId="{F8E63173-9DC3-40EE-8D07-02B121F91F45}" type="parTrans" cxnId="{8B9C72FF-09A1-49F9-B156-D856D98A9535}">
      <dgm:prSet/>
      <dgm:spPr/>
      <dgm:t>
        <a:bodyPr/>
        <a:lstStyle/>
        <a:p>
          <a:endParaRPr lang="en-IN"/>
        </a:p>
      </dgm:t>
    </dgm:pt>
    <dgm:pt modelId="{E536DB86-6162-4CDC-B5C3-F45A0D38AC2B}" type="sibTrans" cxnId="{8B9C72FF-09A1-49F9-B156-D856D98A9535}">
      <dgm:prSet/>
      <dgm:spPr/>
      <dgm:t>
        <a:bodyPr/>
        <a:lstStyle/>
        <a:p>
          <a:endParaRPr lang="en-IN"/>
        </a:p>
      </dgm:t>
    </dgm:pt>
    <dgm:pt modelId="{64F44CBF-DBDF-41CB-BC3B-CA2CECF8C18C}" type="pres">
      <dgm:prSet presAssocID="{B71603F4-FA39-40B2-9696-086B9A1E900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EAFD9F3-A02B-4A88-B5C5-7C9A653A8804}" type="pres">
      <dgm:prSet presAssocID="{BEA966ED-1099-4B50-9AB4-E3090D408984}" presName="Parent" presStyleLbl="node0" presStyleIdx="0" presStyleCnt="1">
        <dgm:presLayoutVars>
          <dgm:chMax val="6"/>
          <dgm:chPref val="6"/>
        </dgm:presLayoutVars>
      </dgm:prSet>
      <dgm:spPr/>
    </dgm:pt>
    <dgm:pt modelId="{BE8A87ED-BB98-4EB3-A6F8-94B5B46EDE23}" type="pres">
      <dgm:prSet presAssocID="{1E02EC47-442B-4A1A-A7F4-A31C64195276}" presName="Accent1" presStyleCnt="0"/>
      <dgm:spPr/>
    </dgm:pt>
    <dgm:pt modelId="{C5E90D44-3D3A-447D-B767-31197BC54B7E}" type="pres">
      <dgm:prSet presAssocID="{1E02EC47-442B-4A1A-A7F4-A31C64195276}" presName="Accent" presStyleLbl="bgShp" presStyleIdx="0" presStyleCnt="5"/>
      <dgm:spPr/>
    </dgm:pt>
    <dgm:pt modelId="{087BE0A4-2B39-449C-9314-C058C776C940}" type="pres">
      <dgm:prSet presAssocID="{1E02EC47-442B-4A1A-A7F4-A31C64195276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5E5FFE-5695-4801-AAB6-E6263AB91C16}" type="pres">
      <dgm:prSet presAssocID="{72C01500-2D97-4220-BCE6-8B125CBD59F6}" presName="Accent2" presStyleCnt="0"/>
      <dgm:spPr/>
    </dgm:pt>
    <dgm:pt modelId="{82B8B267-4324-4668-92EE-8D3D7F7010C9}" type="pres">
      <dgm:prSet presAssocID="{72C01500-2D97-4220-BCE6-8B125CBD59F6}" presName="Accent" presStyleLbl="bgShp" presStyleIdx="1" presStyleCnt="5"/>
      <dgm:spPr/>
    </dgm:pt>
    <dgm:pt modelId="{A67FCB97-870C-49AC-8A7B-93A381E1CA80}" type="pres">
      <dgm:prSet presAssocID="{72C01500-2D97-4220-BCE6-8B125CBD59F6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94A2E2-1E0B-4FF3-98AA-FB634AD14B74}" type="pres">
      <dgm:prSet presAssocID="{D38A2B7E-1DD2-4B6F-9376-271013807AF6}" presName="Accent3" presStyleCnt="0"/>
      <dgm:spPr/>
    </dgm:pt>
    <dgm:pt modelId="{ADD112D5-9830-48AA-8C39-458BB1155355}" type="pres">
      <dgm:prSet presAssocID="{D38A2B7E-1DD2-4B6F-9376-271013807AF6}" presName="Accent" presStyleLbl="bgShp" presStyleIdx="2" presStyleCnt="5"/>
      <dgm:spPr/>
    </dgm:pt>
    <dgm:pt modelId="{B5960B55-218E-4521-97FA-A3F8323A0FB4}" type="pres">
      <dgm:prSet presAssocID="{D38A2B7E-1DD2-4B6F-9376-271013807AF6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206D5B5-945A-40B0-BA7C-3CAE1A93FFB5}" type="pres">
      <dgm:prSet presAssocID="{4A8D2D02-837D-4C69-A2A2-4E2533B2E816}" presName="Accent4" presStyleCnt="0"/>
      <dgm:spPr/>
    </dgm:pt>
    <dgm:pt modelId="{1CF7F144-7C33-4EF7-A1CA-BA3529B04377}" type="pres">
      <dgm:prSet presAssocID="{4A8D2D02-837D-4C69-A2A2-4E2533B2E816}" presName="Accent" presStyleLbl="bgShp" presStyleIdx="3" presStyleCnt="5"/>
      <dgm:spPr/>
    </dgm:pt>
    <dgm:pt modelId="{7669C17F-6C37-4A55-A5BF-E2750A22A4BE}" type="pres">
      <dgm:prSet presAssocID="{4A8D2D02-837D-4C69-A2A2-4E2533B2E816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DCC962D-D407-427B-B4FA-5056662345C1}" type="pres">
      <dgm:prSet presAssocID="{5D6BE964-5331-43FC-B964-E3ADE126D745}" presName="Accent5" presStyleCnt="0"/>
      <dgm:spPr/>
    </dgm:pt>
    <dgm:pt modelId="{0EB589A5-5B72-4412-A9DF-8EF685DD881B}" type="pres">
      <dgm:prSet presAssocID="{5D6BE964-5331-43FC-B964-E3ADE126D745}" presName="Accent" presStyleLbl="bgShp" presStyleIdx="4" presStyleCnt="5"/>
      <dgm:spPr/>
    </dgm:pt>
    <dgm:pt modelId="{B5830AD4-FF47-441A-B333-78F9C23FD69B}" type="pres">
      <dgm:prSet presAssocID="{5D6BE964-5331-43FC-B964-E3ADE126D745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4E3DC0B-295B-4D77-A524-FB5C201A3DD1}" type="presOf" srcId="{BEA966ED-1099-4B50-9AB4-E3090D408984}" destId="{1EAFD9F3-A02B-4A88-B5C5-7C9A653A8804}" srcOrd="0" destOrd="0" presId="urn:microsoft.com/office/officeart/2011/layout/HexagonRadial"/>
    <dgm:cxn modelId="{8733DC14-1866-4575-8BED-D81B98DB16C6}" type="presOf" srcId="{D38A2B7E-1DD2-4B6F-9376-271013807AF6}" destId="{B5960B55-218E-4521-97FA-A3F8323A0FB4}" srcOrd="0" destOrd="0" presId="urn:microsoft.com/office/officeart/2011/layout/HexagonRadial"/>
    <dgm:cxn modelId="{CB6BF067-C40B-43A4-B178-F545585BD927}" type="presOf" srcId="{4A8D2D02-837D-4C69-A2A2-4E2533B2E816}" destId="{7669C17F-6C37-4A55-A5BF-E2750A22A4BE}" srcOrd="0" destOrd="0" presId="urn:microsoft.com/office/officeart/2011/layout/HexagonRadial"/>
    <dgm:cxn modelId="{D63B856F-1769-4966-9328-84C6EABAD137}" srcId="{BEA966ED-1099-4B50-9AB4-E3090D408984}" destId="{D38A2B7E-1DD2-4B6F-9376-271013807AF6}" srcOrd="2" destOrd="0" parTransId="{12C6DA94-7394-439C-BF30-2D351258AB3C}" sibTransId="{6ECB4BD1-29B3-4BA4-98F5-5879F3B0B47C}"/>
    <dgm:cxn modelId="{E1855551-B282-4F83-B766-EE5A45B571EC}" srcId="{BEA966ED-1099-4B50-9AB4-E3090D408984}" destId="{72C01500-2D97-4220-BCE6-8B125CBD59F6}" srcOrd="1" destOrd="0" parTransId="{1C26ACD3-B0E8-4C7C-A19B-62DF47FDE067}" sibTransId="{E9AE8272-8054-4182-95F3-C16F1B72C19D}"/>
    <dgm:cxn modelId="{7C877453-BB21-4E56-88CD-AF0CFE5AD698}" srcId="{BEA966ED-1099-4B50-9AB4-E3090D408984}" destId="{1E02EC47-442B-4A1A-A7F4-A31C64195276}" srcOrd="0" destOrd="0" parTransId="{ADE4C17D-4304-4B61-B41E-478D531C0094}" sibTransId="{DE15DAD6-3EE3-4BFD-95D9-DD01CF133C1E}"/>
    <dgm:cxn modelId="{248EE677-4824-4094-BF48-F7C88156C4AD}" type="presOf" srcId="{1E02EC47-442B-4A1A-A7F4-A31C64195276}" destId="{087BE0A4-2B39-449C-9314-C058C776C940}" srcOrd="0" destOrd="0" presId="urn:microsoft.com/office/officeart/2011/layout/HexagonRadial"/>
    <dgm:cxn modelId="{647469A4-55D8-400B-9447-A1C20FE7C093}" srcId="{B71603F4-FA39-40B2-9696-086B9A1E9007}" destId="{BEA966ED-1099-4B50-9AB4-E3090D408984}" srcOrd="0" destOrd="0" parTransId="{05E98077-E6FB-4C06-BEEF-4B4E06983177}" sibTransId="{DF6248D4-058F-400F-96DA-402DF62393F6}"/>
    <dgm:cxn modelId="{894456AF-A386-48CD-98DA-ACF21C66A5EC}" type="presOf" srcId="{B71603F4-FA39-40B2-9696-086B9A1E9007}" destId="{64F44CBF-DBDF-41CB-BC3B-CA2CECF8C18C}" srcOrd="0" destOrd="0" presId="urn:microsoft.com/office/officeart/2011/layout/HexagonRadial"/>
    <dgm:cxn modelId="{727C9AC5-471F-4AF0-B78E-D9B21A25DF22}" srcId="{BEA966ED-1099-4B50-9AB4-E3090D408984}" destId="{4A8D2D02-837D-4C69-A2A2-4E2533B2E816}" srcOrd="3" destOrd="0" parTransId="{C7866B91-0627-489F-8072-C40B828DC876}" sibTransId="{DDB0012A-4406-4454-880C-93776CC4F221}"/>
    <dgm:cxn modelId="{D8A9FBE5-3F50-412B-AE2B-9D5837F5CB4F}" type="presOf" srcId="{5D6BE964-5331-43FC-B964-E3ADE126D745}" destId="{B5830AD4-FF47-441A-B333-78F9C23FD69B}" srcOrd="0" destOrd="0" presId="urn:microsoft.com/office/officeart/2011/layout/HexagonRadial"/>
    <dgm:cxn modelId="{DCA445E8-A10B-41BE-84C6-703D608E2361}" type="presOf" srcId="{72C01500-2D97-4220-BCE6-8B125CBD59F6}" destId="{A67FCB97-870C-49AC-8A7B-93A381E1CA80}" srcOrd="0" destOrd="0" presId="urn:microsoft.com/office/officeart/2011/layout/HexagonRadial"/>
    <dgm:cxn modelId="{8B9C72FF-09A1-49F9-B156-D856D98A9535}" srcId="{BEA966ED-1099-4B50-9AB4-E3090D408984}" destId="{5D6BE964-5331-43FC-B964-E3ADE126D745}" srcOrd="4" destOrd="0" parTransId="{F8E63173-9DC3-40EE-8D07-02B121F91F45}" sibTransId="{E536DB86-6162-4CDC-B5C3-F45A0D38AC2B}"/>
    <dgm:cxn modelId="{CB6BC81C-D341-47EA-A72E-0A408E06ED5F}" type="presParOf" srcId="{64F44CBF-DBDF-41CB-BC3B-CA2CECF8C18C}" destId="{1EAFD9F3-A02B-4A88-B5C5-7C9A653A8804}" srcOrd="0" destOrd="0" presId="urn:microsoft.com/office/officeart/2011/layout/HexagonRadial"/>
    <dgm:cxn modelId="{FCBA881E-7729-459E-93A1-093EA181C89C}" type="presParOf" srcId="{64F44CBF-DBDF-41CB-BC3B-CA2CECF8C18C}" destId="{BE8A87ED-BB98-4EB3-A6F8-94B5B46EDE23}" srcOrd="1" destOrd="0" presId="urn:microsoft.com/office/officeart/2011/layout/HexagonRadial"/>
    <dgm:cxn modelId="{83224DE6-01BC-4CAB-B699-9FBD6D99B6E4}" type="presParOf" srcId="{BE8A87ED-BB98-4EB3-A6F8-94B5B46EDE23}" destId="{C5E90D44-3D3A-447D-B767-31197BC54B7E}" srcOrd="0" destOrd="0" presId="urn:microsoft.com/office/officeart/2011/layout/HexagonRadial"/>
    <dgm:cxn modelId="{3E68ED09-83CE-43C4-AB80-B6A7AC03D6D8}" type="presParOf" srcId="{64F44CBF-DBDF-41CB-BC3B-CA2CECF8C18C}" destId="{087BE0A4-2B39-449C-9314-C058C776C940}" srcOrd="2" destOrd="0" presId="urn:microsoft.com/office/officeart/2011/layout/HexagonRadial"/>
    <dgm:cxn modelId="{C458D1C2-A21B-4CC7-96C7-46FAAB4805B5}" type="presParOf" srcId="{64F44CBF-DBDF-41CB-BC3B-CA2CECF8C18C}" destId="{AA5E5FFE-5695-4801-AAB6-E6263AB91C16}" srcOrd="3" destOrd="0" presId="urn:microsoft.com/office/officeart/2011/layout/HexagonRadial"/>
    <dgm:cxn modelId="{02C59697-0995-48C2-B836-3E42DB680A32}" type="presParOf" srcId="{AA5E5FFE-5695-4801-AAB6-E6263AB91C16}" destId="{82B8B267-4324-4668-92EE-8D3D7F7010C9}" srcOrd="0" destOrd="0" presId="urn:microsoft.com/office/officeart/2011/layout/HexagonRadial"/>
    <dgm:cxn modelId="{06E081AB-CDB8-4A77-8D3C-16D0D97B8B6B}" type="presParOf" srcId="{64F44CBF-DBDF-41CB-BC3B-CA2CECF8C18C}" destId="{A67FCB97-870C-49AC-8A7B-93A381E1CA80}" srcOrd="4" destOrd="0" presId="urn:microsoft.com/office/officeart/2011/layout/HexagonRadial"/>
    <dgm:cxn modelId="{D36F2681-52E3-4FEE-8F6A-CF40FF5FE0EB}" type="presParOf" srcId="{64F44CBF-DBDF-41CB-BC3B-CA2CECF8C18C}" destId="{EE94A2E2-1E0B-4FF3-98AA-FB634AD14B74}" srcOrd="5" destOrd="0" presId="urn:microsoft.com/office/officeart/2011/layout/HexagonRadial"/>
    <dgm:cxn modelId="{01AB078E-63D6-42C6-A520-7C5FCF8C895D}" type="presParOf" srcId="{EE94A2E2-1E0B-4FF3-98AA-FB634AD14B74}" destId="{ADD112D5-9830-48AA-8C39-458BB1155355}" srcOrd="0" destOrd="0" presId="urn:microsoft.com/office/officeart/2011/layout/HexagonRadial"/>
    <dgm:cxn modelId="{BDEA08B1-BD64-4681-AF41-BE91E5C4C1D4}" type="presParOf" srcId="{64F44CBF-DBDF-41CB-BC3B-CA2CECF8C18C}" destId="{B5960B55-218E-4521-97FA-A3F8323A0FB4}" srcOrd="6" destOrd="0" presId="urn:microsoft.com/office/officeart/2011/layout/HexagonRadial"/>
    <dgm:cxn modelId="{1586B76B-8684-4ECF-81B2-30FC42A28B6D}" type="presParOf" srcId="{64F44CBF-DBDF-41CB-BC3B-CA2CECF8C18C}" destId="{C206D5B5-945A-40B0-BA7C-3CAE1A93FFB5}" srcOrd="7" destOrd="0" presId="urn:microsoft.com/office/officeart/2011/layout/HexagonRadial"/>
    <dgm:cxn modelId="{42B23F46-63BE-4C56-9F0A-B9AD493E664D}" type="presParOf" srcId="{C206D5B5-945A-40B0-BA7C-3CAE1A93FFB5}" destId="{1CF7F144-7C33-4EF7-A1CA-BA3529B04377}" srcOrd="0" destOrd="0" presId="urn:microsoft.com/office/officeart/2011/layout/HexagonRadial"/>
    <dgm:cxn modelId="{BD09DA1B-A7C2-4B87-BEB0-FD3210BE6C94}" type="presParOf" srcId="{64F44CBF-DBDF-41CB-BC3B-CA2CECF8C18C}" destId="{7669C17F-6C37-4A55-A5BF-E2750A22A4BE}" srcOrd="8" destOrd="0" presId="urn:microsoft.com/office/officeart/2011/layout/HexagonRadial"/>
    <dgm:cxn modelId="{17013D81-9056-4AF3-A65D-3288AE1E1781}" type="presParOf" srcId="{64F44CBF-DBDF-41CB-BC3B-CA2CECF8C18C}" destId="{CDCC962D-D407-427B-B4FA-5056662345C1}" srcOrd="9" destOrd="0" presId="urn:microsoft.com/office/officeart/2011/layout/HexagonRadial"/>
    <dgm:cxn modelId="{1215BB40-09EF-46C2-A902-580B37C7134C}" type="presParOf" srcId="{CDCC962D-D407-427B-B4FA-5056662345C1}" destId="{0EB589A5-5B72-4412-A9DF-8EF685DD881B}" srcOrd="0" destOrd="0" presId="urn:microsoft.com/office/officeart/2011/layout/HexagonRadial"/>
    <dgm:cxn modelId="{BF10065E-825D-4C85-827D-BAE6D8DC1462}" type="presParOf" srcId="{64F44CBF-DBDF-41CB-BC3B-CA2CECF8C18C}" destId="{B5830AD4-FF47-441A-B333-78F9C23FD69B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1603F4-FA39-40B2-9696-086B9A1E9007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A966ED-1099-4B50-9AB4-E3090D408984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Categorical Features</a:t>
          </a:r>
        </a:p>
      </dgm:t>
    </dgm:pt>
    <dgm:pt modelId="{05E98077-E6FB-4C06-BEEF-4B4E06983177}" type="parTrans" cxnId="{647469A4-55D8-400B-9447-A1C20FE7C093}">
      <dgm:prSet/>
      <dgm:spPr/>
      <dgm:t>
        <a:bodyPr/>
        <a:lstStyle/>
        <a:p>
          <a:endParaRPr lang="en-IN"/>
        </a:p>
      </dgm:t>
    </dgm:pt>
    <dgm:pt modelId="{DF6248D4-058F-400F-96DA-402DF62393F6}" type="sibTrans" cxnId="{647469A4-55D8-400B-9447-A1C20FE7C093}">
      <dgm:prSet/>
      <dgm:spPr/>
      <dgm:t>
        <a:bodyPr/>
        <a:lstStyle/>
        <a:p>
          <a:endParaRPr lang="en-IN"/>
        </a:p>
      </dgm:t>
    </dgm:pt>
    <dgm:pt modelId="{1E02EC47-442B-4A1A-A7F4-A31C64195276}">
      <dgm:prSet phldrT="[Text]"/>
      <dgm:spPr/>
      <dgm:t>
        <a:bodyPr/>
        <a:lstStyle/>
        <a:p>
          <a:r>
            <a:rPr lang="en-IN" dirty="0"/>
            <a:t>Education level</a:t>
          </a:r>
        </a:p>
      </dgm:t>
    </dgm:pt>
    <dgm:pt modelId="{ADE4C17D-4304-4B61-B41E-478D531C0094}" type="parTrans" cxnId="{7C877453-BB21-4E56-88CD-AF0CFE5AD698}">
      <dgm:prSet/>
      <dgm:spPr/>
      <dgm:t>
        <a:bodyPr/>
        <a:lstStyle/>
        <a:p>
          <a:endParaRPr lang="en-IN"/>
        </a:p>
      </dgm:t>
    </dgm:pt>
    <dgm:pt modelId="{DE15DAD6-3EE3-4BFD-95D9-DD01CF133C1E}" type="sibTrans" cxnId="{7C877453-BB21-4E56-88CD-AF0CFE5AD698}">
      <dgm:prSet/>
      <dgm:spPr/>
      <dgm:t>
        <a:bodyPr/>
        <a:lstStyle/>
        <a:p>
          <a:endParaRPr lang="en-IN"/>
        </a:p>
      </dgm:t>
    </dgm:pt>
    <dgm:pt modelId="{72C01500-2D97-4220-BCE6-8B125CBD59F6}">
      <dgm:prSet phldrT="[Text]"/>
      <dgm:spPr/>
      <dgm:t>
        <a:bodyPr/>
        <a:lstStyle/>
        <a:p>
          <a:r>
            <a:rPr lang="en-IN" dirty="0"/>
            <a:t>Gender</a:t>
          </a:r>
        </a:p>
      </dgm:t>
    </dgm:pt>
    <dgm:pt modelId="{1C26ACD3-B0E8-4C7C-A19B-62DF47FDE067}" type="parTrans" cxnId="{E1855551-B282-4F83-B766-EE5A45B571EC}">
      <dgm:prSet/>
      <dgm:spPr/>
      <dgm:t>
        <a:bodyPr/>
        <a:lstStyle/>
        <a:p>
          <a:endParaRPr lang="en-IN"/>
        </a:p>
      </dgm:t>
    </dgm:pt>
    <dgm:pt modelId="{E9AE8272-8054-4182-95F3-C16F1B72C19D}" type="sibTrans" cxnId="{E1855551-B282-4F83-B766-EE5A45B571EC}">
      <dgm:prSet/>
      <dgm:spPr/>
      <dgm:t>
        <a:bodyPr/>
        <a:lstStyle/>
        <a:p>
          <a:endParaRPr lang="en-IN"/>
        </a:p>
      </dgm:t>
    </dgm:pt>
    <dgm:pt modelId="{D38A2B7E-1DD2-4B6F-9376-271013807AF6}">
      <dgm:prSet phldrT="[Text]"/>
      <dgm:spPr/>
      <dgm:t>
        <a:bodyPr/>
        <a:lstStyle/>
        <a:p>
          <a:r>
            <a:rPr lang="en-IN" dirty="0"/>
            <a:t>Employment Status</a:t>
          </a:r>
        </a:p>
      </dgm:t>
    </dgm:pt>
    <dgm:pt modelId="{12C6DA94-7394-439C-BF30-2D351258AB3C}" type="parTrans" cxnId="{D63B856F-1769-4966-9328-84C6EABAD137}">
      <dgm:prSet/>
      <dgm:spPr/>
      <dgm:t>
        <a:bodyPr/>
        <a:lstStyle/>
        <a:p>
          <a:endParaRPr lang="en-IN"/>
        </a:p>
      </dgm:t>
    </dgm:pt>
    <dgm:pt modelId="{6ECB4BD1-29B3-4BA4-98F5-5879F3B0B47C}" type="sibTrans" cxnId="{D63B856F-1769-4966-9328-84C6EABAD137}">
      <dgm:prSet/>
      <dgm:spPr/>
      <dgm:t>
        <a:bodyPr/>
        <a:lstStyle/>
        <a:p>
          <a:endParaRPr lang="en-IN"/>
        </a:p>
      </dgm:t>
    </dgm:pt>
    <dgm:pt modelId="{4A8D2D02-837D-4C69-A2A2-4E2533B2E816}">
      <dgm:prSet phldrT="[Text]"/>
      <dgm:spPr/>
      <dgm:t>
        <a:bodyPr/>
        <a:lstStyle/>
        <a:p>
          <a:r>
            <a:rPr lang="en-IN" dirty="0"/>
            <a:t>Previous Default</a:t>
          </a:r>
        </a:p>
      </dgm:t>
    </dgm:pt>
    <dgm:pt modelId="{C7866B91-0627-489F-8072-C40B828DC876}" type="parTrans" cxnId="{727C9AC5-471F-4AF0-B78E-D9B21A25DF22}">
      <dgm:prSet/>
      <dgm:spPr/>
      <dgm:t>
        <a:bodyPr/>
        <a:lstStyle/>
        <a:p>
          <a:endParaRPr lang="en-IN"/>
        </a:p>
      </dgm:t>
    </dgm:pt>
    <dgm:pt modelId="{DDB0012A-4406-4454-880C-93776CC4F221}" type="sibTrans" cxnId="{727C9AC5-471F-4AF0-B78E-D9B21A25DF22}">
      <dgm:prSet/>
      <dgm:spPr/>
      <dgm:t>
        <a:bodyPr/>
        <a:lstStyle/>
        <a:p>
          <a:endParaRPr lang="en-IN"/>
        </a:p>
      </dgm:t>
    </dgm:pt>
    <dgm:pt modelId="{5D6BE964-5331-43FC-B964-E3ADE126D745}">
      <dgm:prSet phldrT="[Text]"/>
      <dgm:spPr/>
      <dgm:t>
        <a:bodyPr/>
        <a:lstStyle/>
        <a:p>
          <a:r>
            <a:rPr lang="en-IN" dirty="0"/>
            <a:t>Married (Marriage Status)</a:t>
          </a:r>
        </a:p>
      </dgm:t>
    </dgm:pt>
    <dgm:pt modelId="{F8E63173-9DC3-40EE-8D07-02B121F91F45}" type="parTrans" cxnId="{8B9C72FF-09A1-49F9-B156-D856D98A9535}">
      <dgm:prSet/>
      <dgm:spPr/>
      <dgm:t>
        <a:bodyPr/>
        <a:lstStyle/>
        <a:p>
          <a:endParaRPr lang="en-IN"/>
        </a:p>
      </dgm:t>
    </dgm:pt>
    <dgm:pt modelId="{E536DB86-6162-4CDC-B5C3-F45A0D38AC2B}" type="sibTrans" cxnId="{8B9C72FF-09A1-49F9-B156-D856D98A9535}">
      <dgm:prSet/>
      <dgm:spPr/>
      <dgm:t>
        <a:bodyPr/>
        <a:lstStyle/>
        <a:p>
          <a:endParaRPr lang="en-IN"/>
        </a:p>
      </dgm:t>
    </dgm:pt>
    <dgm:pt modelId="{EC4793F0-45E3-4EB4-9635-A22C768EFAAD}">
      <dgm:prSet phldrT="[Text]"/>
      <dgm:spPr/>
    </dgm:pt>
    <dgm:pt modelId="{D18579EC-DB5B-4764-A4AF-AEA1076999A5}" type="parTrans" cxnId="{6C5102F2-12E8-439E-8BC6-836312433F8A}">
      <dgm:prSet/>
      <dgm:spPr/>
      <dgm:t>
        <a:bodyPr/>
        <a:lstStyle/>
        <a:p>
          <a:endParaRPr lang="en-IN"/>
        </a:p>
      </dgm:t>
    </dgm:pt>
    <dgm:pt modelId="{9CE137C2-4B00-4A8A-B823-A2C303FB5613}" type="sibTrans" cxnId="{6C5102F2-12E8-439E-8BC6-836312433F8A}">
      <dgm:prSet/>
      <dgm:spPr/>
      <dgm:t>
        <a:bodyPr/>
        <a:lstStyle/>
        <a:p>
          <a:endParaRPr lang="en-IN"/>
        </a:p>
      </dgm:t>
    </dgm:pt>
    <dgm:pt modelId="{96E17B4F-7ABE-42AC-8CE2-F00CB0DBC88D}">
      <dgm:prSet phldrT="[Text]"/>
      <dgm:spPr/>
    </dgm:pt>
    <dgm:pt modelId="{09464AB4-B416-4596-A01B-267FEFB754A9}" type="parTrans" cxnId="{F8F9AC41-441E-4B6C-BCB4-F9B183F50E48}">
      <dgm:prSet/>
      <dgm:spPr/>
      <dgm:t>
        <a:bodyPr/>
        <a:lstStyle/>
        <a:p>
          <a:endParaRPr lang="en-IN"/>
        </a:p>
      </dgm:t>
    </dgm:pt>
    <dgm:pt modelId="{F14E7E63-E5A9-44DA-85CA-A6458B0DF6FE}" type="sibTrans" cxnId="{F8F9AC41-441E-4B6C-BCB4-F9B183F50E48}">
      <dgm:prSet/>
      <dgm:spPr/>
      <dgm:t>
        <a:bodyPr/>
        <a:lstStyle/>
        <a:p>
          <a:endParaRPr lang="en-IN"/>
        </a:p>
      </dgm:t>
    </dgm:pt>
    <dgm:pt modelId="{64F44CBF-DBDF-41CB-BC3B-CA2CECF8C18C}" type="pres">
      <dgm:prSet presAssocID="{B71603F4-FA39-40B2-9696-086B9A1E900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EAFD9F3-A02B-4A88-B5C5-7C9A653A8804}" type="pres">
      <dgm:prSet presAssocID="{BEA966ED-1099-4B50-9AB4-E3090D408984}" presName="Parent" presStyleLbl="node0" presStyleIdx="0" presStyleCnt="1">
        <dgm:presLayoutVars>
          <dgm:chMax val="6"/>
          <dgm:chPref val="6"/>
        </dgm:presLayoutVars>
      </dgm:prSet>
      <dgm:spPr/>
    </dgm:pt>
    <dgm:pt modelId="{BE8A87ED-BB98-4EB3-A6F8-94B5B46EDE23}" type="pres">
      <dgm:prSet presAssocID="{1E02EC47-442B-4A1A-A7F4-A31C64195276}" presName="Accent1" presStyleCnt="0"/>
      <dgm:spPr/>
    </dgm:pt>
    <dgm:pt modelId="{C5E90D44-3D3A-447D-B767-31197BC54B7E}" type="pres">
      <dgm:prSet presAssocID="{1E02EC47-442B-4A1A-A7F4-A31C64195276}" presName="Accent" presStyleLbl="bgShp" presStyleIdx="0" presStyleCnt="5"/>
      <dgm:spPr/>
    </dgm:pt>
    <dgm:pt modelId="{087BE0A4-2B39-449C-9314-C058C776C940}" type="pres">
      <dgm:prSet presAssocID="{1E02EC47-442B-4A1A-A7F4-A31C64195276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5E5FFE-5695-4801-AAB6-E6263AB91C16}" type="pres">
      <dgm:prSet presAssocID="{72C01500-2D97-4220-BCE6-8B125CBD59F6}" presName="Accent2" presStyleCnt="0"/>
      <dgm:spPr/>
    </dgm:pt>
    <dgm:pt modelId="{82B8B267-4324-4668-92EE-8D3D7F7010C9}" type="pres">
      <dgm:prSet presAssocID="{72C01500-2D97-4220-BCE6-8B125CBD59F6}" presName="Accent" presStyleLbl="bgShp" presStyleIdx="1" presStyleCnt="5"/>
      <dgm:spPr/>
    </dgm:pt>
    <dgm:pt modelId="{A67FCB97-870C-49AC-8A7B-93A381E1CA80}" type="pres">
      <dgm:prSet presAssocID="{72C01500-2D97-4220-BCE6-8B125CBD59F6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94A2E2-1E0B-4FF3-98AA-FB634AD14B74}" type="pres">
      <dgm:prSet presAssocID="{D38A2B7E-1DD2-4B6F-9376-271013807AF6}" presName="Accent3" presStyleCnt="0"/>
      <dgm:spPr/>
    </dgm:pt>
    <dgm:pt modelId="{ADD112D5-9830-48AA-8C39-458BB1155355}" type="pres">
      <dgm:prSet presAssocID="{D38A2B7E-1DD2-4B6F-9376-271013807AF6}" presName="Accent" presStyleLbl="bgShp" presStyleIdx="2" presStyleCnt="5"/>
      <dgm:spPr/>
    </dgm:pt>
    <dgm:pt modelId="{B5960B55-218E-4521-97FA-A3F8323A0FB4}" type="pres">
      <dgm:prSet presAssocID="{D38A2B7E-1DD2-4B6F-9376-271013807AF6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206D5B5-945A-40B0-BA7C-3CAE1A93FFB5}" type="pres">
      <dgm:prSet presAssocID="{4A8D2D02-837D-4C69-A2A2-4E2533B2E816}" presName="Accent4" presStyleCnt="0"/>
      <dgm:spPr/>
    </dgm:pt>
    <dgm:pt modelId="{1CF7F144-7C33-4EF7-A1CA-BA3529B04377}" type="pres">
      <dgm:prSet presAssocID="{4A8D2D02-837D-4C69-A2A2-4E2533B2E816}" presName="Accent" presStyleLbl="bgShp" presStyleIdx="3" presStyleCnt="5"/>
      <dgm:spPr/>
    </dgm:pt>
    <dgm:pt modelId="{7669C17F-6C37-4A55-A5BF-E2750A22A4BE}" type="pres">
      <dgm:prSet presAssocID="{4A8D2D02-837D-4C69-A2A2-4E2533B2E816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DCC962D-D407-427B-B4FA-5056662345C1}" type="pres">
      <dgm:prSet presAssocID="{5D6BE964-5331-43FC-B964-E3ADE126D745}" presName="Accent5" presStyleCnt="0"/>
      <dgm:spPr/>
    </dgm:pt>
    <dgm:pt modelId="{0EB589A5-5B72-4412-A9DF-8EF685DD881B}" type="pres">
      <dgm:prSet presAssocID="{5D6BE964-5331-43FC-B964-E3ADE126D745}" presName="Accent" presStyleLbl="bgShp" presStyleIdx="4" presStyleCnt="5"/>
      <dgm:spPr/>
    </dgm:pt>
    <dgm:pt modelId="{B5830AD4-FF47-441A-B333-78F9C23FD69B}" type="pres">
      <dgm:prSet presAssocID="{5D6BE964-5331-43FC-B964-E3ADE126D745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4E3DC0B-295B-4D77-A524-FB5C201A3DD1}" type="presOf" srcId="{BEA966ED-1099-4B50-9AB4-E3090D408984}" destId="{1EAFD9F3-A02B-4A88-B5C5-7C9A653A8804}" srcOrd="0" destOrd="0" presId="urn:microsoft.com/office/officeart/2011/layout/HexagonRadial"/>
    <dgm:cxn modelId="{8733DC14-1866-4575-8BED-D81B98DB16C6}" type="presOf" srcId="{D38A2B7E-1DD2-4B6F-9376-271013807AF6}" destId="{B5960B55-218E-4521-97FA-A3F8323A0FB4}" srcOrd="0" destOrd="0" presId="urn:microsoft.com/office/officeart/2011/layout/HexagonRadial"/>
    <dgm:cxn modelId="{F8F9AC41-441E-4B6C-BCB4-F9B183F50E48}" srcId="{B71603F4-FA39-40B2-9696-086B9A1E9007}" destId="{96E17B4F-7ABE-42AC-8CE2-F00CB0DBC88D}" srcOrd="2" destOrd="0" parTransId="{09464AB4-B416-4596-A01B-267FEFB754A9}" sibTransId="{F14E7E63-E5A9-44DA-85CA-A6458B0DF6FE}"/>
    <dgm:cxn modelId="{CB6BF067-C40B-43A4-B178-F545585BD927}" type="presOf" srcId="{4A8D2D02-837D-4C69-A2A2-4E2533B2E816}" destId="{7669C17F-6C37-4A55-A5BF-E2750A22A4BE}" srcOrd="0" destOrd="0" presId="urn:microsoft.com/office/officeart/2011/layout/HexagonRadial"/>
    <dgm:cxn modelId="{D63B856F-1769-4966-9328-84C6EABAD137}" srcId="{BEA966ED-1099-4B50-9AB4-E3090D408984}" destId="{D38A2B7E-1DD2-4B6F-9376-271013807AF6}" srcOrd="2" destOrd="0" parTransId="{12C6DA94-7394-439C-BF30-2D351258AB3C}" sibTransId="{6ECB4BD1-29B3-4BA4-98F5-5879F3B0B47C}"/>
    <dgm:cxn modelId="{E1855551-B282-4F83-B766-EE5A45B571EC}" srcId="{BEA966ED-1099-4B50-9AB4-E3090D408984}" destId="{72C01500-2D97-4220-BCE6-8B125CBD59F6}" srcOrd="1" destOrd="0" parTransId="{1C26ACD3-B0E8-4C7C-A19B-62DF47FDE067}" sibTransId="{E9AE8272-8054-4182-95F3-C16F1B72C19D}"/>
    <dgm:cxn modelId="{7C877453-BB21-4E56-88CD-AF0CFE5AD698}" srcId="{BEA966ED-1099-4B50-9AB4-E3090D408984}" destId="{1E02EC47-442B-4A1A-A7F4-A31C64195276}" srcOrd="0" destOrd="0" parTransId="{ADE4C17D-4304-4B61-B41E-478D531C0094}" sibTransId="{DE15DAD6-3EE3-4BFD-95D9-DD01CF133C1E}"/>
    <dgm:cxn modelId="{248EE677-4824-4094-BF48-F7C88156C4AD}" type="presOf" srcId="{1E02EC47-442B-4A1A-A7F4-A31C64195276}" destId="{087BE0A4-2B39-449C-9314-C058C776C940}" srcOrd="0" destOrd="0" presId="urn:microsoft.com/office/officeart/2011/layout/HexagonRadial"/>
    <dgm:cxn modelId="{647469A4-55D8-400B-9447-A1C20FE7C093}" srcId="{B71603F4-FA39-40B2-9696-086B9A1E9007}" destId="{BEA966ED-1099-4B50-9AB4-E3090D408984}" srcOrd="0" destOrd="0" parTransId="{05E98077-E6FB-4C06-BEEF-4B4E06983177}" sibTransId="{DF6248D4-058F-400F-96DA-402DF62393F6}"/>
    <dgm:cxn modelId="{894456AF-A386-48CD-98DA-ACF21C66A5EC}" type="presOf" srcId="{B71603F4-FA39-40B2-9696-086B9A1E9007}" destId="{64F44CBF-DBDF-41CB-BC3B-CA2CECF8C18C}" srcOrd="0" destOrd="0" presId="urn:microsoft.com/office/officeart/2011/layout/HexagonRadial"/>
    <dgm:cxn modelId="{727C9AC5-471F-4AF0-B78E-D9B21A25DF22}" srcId="{BEA966ED-1099-4B50-9AB4-E3090D408984}" destId="{4A8D2D02-837D-4C69-A2A2-4E2533B2E816}" srcOrd="3" destOrd="0" parTransId="{C7866B91-0627-489F-8072-C40B828DC876}" sibTransId="{DDB0012A-4406-4454-880C-93776CC4F221}"/>
    <dgm:cxn modelId="{D8A9FBE5-3F50-412B-AE2B-9D5837F5CB4F}" type="presOf" srcId="{5D6BE964-5331-43FC-B964-E3ADE126D745}" destId="{B5830AD4-FF47-441A-B333-78F9C23FD69B}" srcOrd="0" destOrd="0" presId="urn:microsoft.com/office/officeart/2011/layout/HexagonRadial"/>
    <dgm:cxn modelId="{DCA445E8-A10B-41BE-84C6-703D608E2361}" type="presOf" srcId="{72C01500-2D97-4220-BCE6-8B125CBD59F6}" destId="{A67FCB97-870C-49AC-8A7B-93A381E1CA80}" srcOrd="0" destOrd="0" presId="urn:microsoft.com/office/officeart/2011/layout/HexagonRadial"/>
    <dgm:cxn modelId="{6C5102F2-12E8-439E-8BC6-836312433F8A}" srcId="{B71603F4-FA39-40B2-9696-086B9A1E9007}" destId="{EC4793F0-45E3-4EB4-9635-A22C768EFAAD}" srcOrd="1" destOrd="0" parTransId="{D18579EC-DB5B-4764-A4AF-AEA1076999A5}" sibTransId="{9CE137C2-4B00-4A8A-B823-A2C303FB5613}"/>
    <dgm:cxn modelId="{8B9C72FF-09A1-49F9-B156-D856D98A9535}" srcId="{BEA966ED-1099-4B50-9AB4-E3090D408984}" destId="{5D6BE964-5331-43FC-B964-E3ADE126D745}" srcOrd="4" destOrd="0" parTransId="{F8E63173-9DC3-40EE-8D07-02B121F91F45}" sibTransId="{E536DB86-6162-4CDC-B5C3-F45A0D38AC2B}"/>
    <dgm:cxn modelId="{CB6BC81C-D341-47EA-A72E-0A408E06ED5F}" type="presParOf" srcId="{64F44CBF-DBDF-41CB-BC3B-CA2CECF8C18C}" destId="{1EAFD9F3-A02B-4A88-B5C5-7C9A653A8804}" srcOrd="0" destOrd="0" presId="urn:microsoft.com/office/officeart/2011/layout/HexagonRadial"/>
    <dgm:cxn modelId="{FCBA881E-7729-459E-93A1-093EA181C89C}" type="presParOf" srcId="{64F44CBF-DBDF-41CB-BC3B-CA2CECF8C18C}" destId="{BE8A87ED-BB98-4EB3-A6F8-94B5B46EDE23}" srcOrd="1" destOrd="0" presId="urn:microsoft.com/office/officeart/2011/layout/HexagonRadial"/>
    <dgm:cxn modelId="{83224DE6-01BC-4CAB-B699-9FBD6D99B6E4}" type="presParOf" srcId="{BE8A87ED-BB98-4EB3-A6F8-94B5B46EDE23}" destId="{C5E90D44-3D3A-447D-B767-31197BC54B7E}" srcOrd="0" destOrd="0" presId="urn:microsoft.com/office/officeart/2011/layout/HexagonRadial"/>
    <dgm:cxn modelId="{3E68ED09-83CE-43C4-AB80-B6A7AC03D6D8}" type="presParOf" srcId="{64F44CBF-DBDF-41CB-BC3B-CA2CECF8C18C}" destId="{087BE0A4-2B39-449C-9314-C058C776C940}" srcOrd="2" destOrd="0" presId="urn:microsoft.com/office/officeart/2011/layout/HexagonRadial"/>
    <dgm:cxn modelId="{C458D1C2-A21B-4CC7-96C7-46FAAB4805B5}" type="presParOf" srcId="{64F44CBF-DBDF-41CB-BC3B-CA2CECF8C18C}" destId="{AA5E5FFE-5695-4801-AAB6-E6263AB91C16}" srcOrd="3" destOrd="0" presId="urn:microsoft.com/office/officeart/2011/layout/HexagonRadial"/>
    <dgm:cxn modelId="{02C59697-0995-48C2-B836-3E42DB680A32}" type="presParOf" srcId="{AA5E5FFE-5695-4801-AAB6-E6263AB91C16}" destId="{82B8B267-4324-4668-92EE-8D3D7F7010C9}" srcOrd="0" destOrd="0" presId="urn:microsoft.com/office/officeart/2011/layout/HexagonRadial"/>
    <dgm:cxn modelId="{06E081AB-CDB8-4A77-8D3C-16D0D97B8B6B}" type="presParOf" srcId="{64F44CBF-DBDF-41CB-BC3B-CA2CECF8C18C}" destId="{A67FCB97-870C-49AC-8A7B-93A381E1CA80}" srcOrd="4" destOrd="0" presId="urn:microsoft.com/office/officeart/2011/layout/HexagonRadial"/>
    <dgm:cxn modelId="{D36F2681-52E3-4FEE-8F6A-CF40FF5FE0EB}" type="presParOf" srcId="{64F44CBF-DBDF-41CB-BC3B-CA2CECF8C18C}" destId="{EE94A2E2-1E0B-4FF3-98AA-FB634AD14B74}" srcOrd="5" destOrd="0" presId="urn:microsoft.com/office/officeart/2011/layout/HexagonRadial"/>
    <dgm:cxn modelId="{01AB078E-63D6-42C6-A520-7C5FCF8C895D}" type="presParOf" srcId="{EE94A2E2-1E0B-4FF3-98AA-FB634AD14B74}" destId="{ADD112D5-9830-48AA-8C39-458BB1155355}" srcOrd="0" destOrd="0" presId="urn:microsoft.com/office/officeart/2011/layout/HexagonRadial"/>
    <dgm:cxn modelId="{BDEA08B1-BD64-4681-AF41-BE91E5C4C1D4}" type="presParOf" srcId="{64F44CBF-DBDF-41CB-BC3B-CA2CECF8C18C}" destId="{B5960B55-218E-4521-97FA-A3F8323A0FB4}" srcOrd="6" destOrd="0" presId="urn:microsoft.com/office/officeart/2011/layout/HexagonRadial"/>
    <dgm:cxn modelId="{1586B76B-8684-4ECF-81B2-30FC42A28B6D}" type="presParOf" srcId="{64F44CBF-DBDF-41CB-BC3B-CA2CECF8C18C}" destId="{C206D5B5-945A-40B0-BA7C-3CAE1A93FFB5}" srcOrd="7" destOrd="0" presId="urn:microsoft.com/office/officeart/2011/layout/HexagonRadial"/>
    <dgm:cxn modelId="{42B23F46-63BE-4C56-9F0A-B9AD493E664D}" type="presParOf" srcId="{C206D5B5-945A-40B0-BA7C-3CAE1A93FFB5}" destId="{1CF7F144-7C33-4EF7-A1CA-BA3529B04377}" srcOrd="0" destOrd="0" presId="urn:microsoft.com/office/officeart/2011/layout/HexagonRadial"/>
    <dgm:cxn modelId="{BD09DA1B-A7C2-4B87-BEB0-FD3210BE6C94}" type="presParOf" srcId="{64F44CBF-DBDF-41CB-BC3B-CA2CECF8C18C}" destId="{7669C17F-6C37-4A55-A5BF-E2750A22A4BE}" srcOrd="8" destOrd="0" presId="urn:microsoft.com/office/officeart/2011/layout/HexagonRadial"/>
    <dgm:cxn modelId="{17013D81-9056-4AF3-A65D-3288AE1E1781}" type="presParOf" srcId="{64F44CBF-DBDF-41CB-BC3B-CA2CECF8C18C}" destId="{CDCC962D-D407-427B-B4FA-5056662345C1}" srcOrd="9" destOrd="0" presId="urn:microsoft.com/office/officeart/2011/layout/HexagonRadial"/>
    <dgm:cxn modelId="{1215BB40-09EF-46C2-A902-580B37C7134C}" type="presParOf" srcId="{CDCC962D-D407-427B-B4FA-5056662345C1}" destId="{0EB589A5-5B72-4412-A9DF-8EF685DD881B}" srcOrd="0" destOrd="0" presId="urn:microsoft.com/office/officeart/2011/layout/HexagonRadial"/>
    <dgm:cxn modelId="{BF10065E-825D-4C85-827D-BAE6D8DC1462}" type="presParOf" srcId="{64F44CBF-DBDF-41CB-BC3B-CA2CECF8C18C}" destId="{B5830AD4-FF47-441A-B333-78F9C23FD69B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FD9F3-A02B-4A88-B5C5-7C9A653A8804}">
      <dsp:nvSpPr>
        <dsp:cNvPr id="0" name=""/>
        <dsp:cNvSpPr/>
      </dsp:nvSpPr>
      <dsp:spPr>
        <a:xfrm>
          <a:off x="1074997" y="1193598"/>
          <a:ext cx="1517115" cy="1312366"/>
        </a:xfrm>
        <a:prstGeom prst="hexagon">
          <a:avLst>
            <a:gd name="adj" fmla="val 28570"/>
            <a:gd name="vf" fmla="val 115470"/>
          </a:avLst>
        </a:prstGeom>
        <a:solidFill>
          <a:srgbClr val="92D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Numerical Features</a:t>
          </a:r>
        </a:p>
      </dsp:txBody>
      <dsp:txXfrm>
        <a:off x="1326404" y="1411075"/>
        <a:ext cx="1014301" cy="877412"/>
      </dsp:txXfrm>
    </dsp:sp>
    <dsp:sp modelId="{82B8B267-4324-4668-92EE-8D3D7F7010C9}">
      <dsp:nvSpPr>
        <dsp:cNvPr id="0" name=""/>
        <dsp:cNvSpPr/>
      </dsp:nvSpPr>
      <dsp:spPr>
        <a:xfrm>
          <a:off x="2025003" y="565719"/>
          <a:ext cx="572403" cy="4932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BE0A4-2B39-449C-9314-C058C776C940}">
      <dsp:nvSpPr>
        <dsp:cNvPr id="0" name=""/>
        <dsp:cNvSpPr/>
      </dsp:nvSpPr>
      <dsp:spPr>
        <a:xfrm>
          <a:off x="1214745" y="0"/>
          <a:ext cx="1243265" cy="10755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Credit Score</a:t>
          </a:r>
        </a:p>
      </dsp:txBody>
      <dsp:txXfrm>
        <a:off x="1420781" y="178245"/>
        <a:ext cx="831193" cy="719080"/>
      </dsp:txXfrm>
    </dsp:sp>
    <dsp:sp modelId="{ADD112D5-9830-48AA-8C39-458BB1155355}">
      <dsp:nvSpPr>
        <dsp:cNvPr id="0" name=""/>
        <dsp:cNvSpPr/>
      </dsp:nvSpPr>
      <dsp:spPr>
        <a:xfrm>
          <a:off x="2693042" y="1487743"/>
          <a:ext cx="572403" cy="4932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FCB97-870C-49AC-8A7B-93A381E1CA80}">
      <dsp:nvSpPr>
        <dsp:cNvPr id="0" name=""/>
        <dsp:cNvSpPr/>
      </dsp:nvSpPr>
      <dsp:spPr>
        <a:xfrm>
          <a:off x="2354964" y="661548"/>
          <a:ext cx="1243265" cy="10755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Income</a:t>
          </a:r>
        </a:p>
      </dsp:txBody>
      <dsp:txXfrm>
        <a:off x="2561000" y="839793"/>
        <a:ext cx="831193" cy="719080"/>
      </dsp:txXfrm>
    </dsp:sp>
    <dsp:sp modelId="{1CF7F144-7C33-4EF7-A1CA-BA3529B04377}">
      <dsp:nvSpPr>
        <dsp:cNvPr id="0" name=""/>
        <dsp:cNvSpPr/>
      </dsp:nvSpPr>
      <dsp:spPr>
        <a:xfrm>
          <a:off x="2228979" y="2528534"/>
          <a:ext cx="572403" cy="4932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60B55-218E-4521-97FA-A3F8323A0FB4}">
      <dsp:nvSpPr>
        <dsp:cNvPr id="0" name=""/>
        <dsp:cNvSpPr/>
      </dsp:nvSpPr>
      <dsp:spPr>
        <a:xfrm>
          <a:off x="2354964" y="1962075"/>
          <a:ext cx="1243265" cy="10755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Age</a:t>
          </a:r>
        </a:p>
      </dsp:txBody>
      <dsp:txXfrm>
        <a:off x="2561000" y="2140320"/>
        <a:ext cx="831193" cy="719080"/>
      </dsp:txXfrm>
    </dsp:sp>
    <dsp:sp modelId="{0EB589A5-5B72-4412-A9DF-8EF685DD881B}">
      <dsp:nvSpPr>
        <dsp:cNvPr id="0" name=""/>
        <dsp:cNvSpPr/>
      </dsp:nvSpPr>
      <dsp:spPr>
        <a:xfrm>
          <a:off x="1077820" y="2636572"/>
          <a:ext cx="572403" cy="4932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9C17F-6C37-4A55-A5BF-E2750A22A4BE}">
      <dsp:nvSpPr>
        <dsp:cNvPr id="0" name=""/>
        <dsp:cNvSpPr/>
      </dsp:nvSpPr>
      <dsp:spPr>
        <a:xfrm>
          <a:off x="1214745" y="2624363"/>
          <a:ext cx="1243265" cy="10755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Years Employed</a:t>
          </a:r>
        </a:p>
      </dsp:txBody>
      <dsp:txXfrm>
        <a:off x="1420781" y="2802608"/>
        <a:ext cx="831193" cy="719080"/>
      </dsp:txXfrm>
    </dsp:sp>
    <dsp:sp modelId="{B5830AD4-FF47-441A-B333-78F9C23FD69B}">
      <dsp:nvSpPr>
        <dsp:cNvPr id="0" name=""/>
        <dsp:cNvSpPr/>
      </dsp:nvSpPr>
      <dsp:spPr>
        <a:xfrm>
          <a:off x="69233" y="1962814"/>
          <a:ext cx="1243265" cy="10755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Debt</a:t>
          </a:r>
        </a:p>
      </dsp:txBody>
      <dsp:txXfrm>
        <a:off x="275269" y="2141059"/>
        <a:ext cx="831193" cy="719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FD9F3-A02B-4A88-B5C5-7C9A653A8804}">
      <dsp:nvSpPr>
        <dsp:cNvPr id="0" name=""/>
        <dsp:cNvSpPr/>
      </dsp:nvSpPr>
      <dsp:spPr>
        <a:xfrm>
          <a:off x="1074997" y="1193598"/>
          <a:ext cx="1517115" cy="1312366"/>
        </a:xfrm>
        <a:prstGeom prst="hexagon">
          <a:avLst>
            <a:gd name="adj" fmla="val 28570"/>
            <a:gd name="vf" fmla="val 115470"/>
          </a:avLst>
        </a:prstGeom>
        <a:solidFill>
          <a:srgbClr val="92D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Categorical Features</a:t>
          </a:r>
        </a:p>
      </dsp:txBody>
      <dsp:txXfrm>
        <a:off x="1326404" y="1411075"/>
        <a:ext cx="1014301" cy="877412"/>
      </dsp:txXfrm>
    </dsp:sp>
    <dsp:sp modelId="{82B8B267-4324-4668-92EE-8D3D7F7010C9}">
      <dsp:nvSpPr>
        <dsp:cNvPr id="0" name=""/>
        <dsp:cNvSpPr/>
      </dsp:nvSpPr>
      <dsp:spPr>
        <a:xfrm>
          <a:off x="2025003" y="565719"/>
          <a:ext cx="572403" cy="4932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BE0A4-2B39-449C-9314-C058C776C940}">
      <dsp:nvSpPr>
        <dsp:cNvPr id="0" name=""/>
        <dsp:cNvSpPr/>
      </dsp:nvSpPr>
      <dsp:spPr>
        <a:xfrm>
          <a:off x="1214745" y="0"/>
          <a:ext cx="1243265" cy="10755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Education level</a:t>
          </a:r>
        </a:p>
      </dsp:txBody>
      <dsp:txXfrm>
        <a:off x="1420781" y="178245"/>
        <a:ext cx="831193" cy="719080"/>
      </dsp:txXfrm>
    </dsp:sp>
    <dsp:sp modelId="{ADD112D5-9830-48AA-8C39-458BB1155355}">
      <dsp:nvSpPr>
        <dsp:cNvPr id="0" name=""/>
        <dsp:cNvSpPr/>
      </dsp:nvSpPr>
      <dsp:spPr>
        <a:xfrm>
          <a:off x="2693042" y="1487743"/>
          <a:ext cx="572403" cy="4932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FCB97-870C-49AC-8A7B-93A381E1CA80}">
      <dsp:nvSpPr>
        <dsp:cNvPr id="0" name=""/>
        <dsp:cNvSpPr/>
      </dsp:nvSpPr>
      <dsp:spPr>
        <a:xfrm>
          <a:off x="2354964" y="661548"/>
          <a:ext cx="1243265" cy="10755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Gender</a:t>
          </a:r>
        </a:p>
      </dsp:txBody>
      <dsp:txXfrm>
        <a:off x="2561000" y="839793"/>
        <a:ext cx="831193" cy="719080"/>
      </dsp:txXfrm>
    </dsp:sp>
    <dsp:sp modelId="{1CF7F144-7C33-4EF7-A1CA-BA3529B04377}">
      <dsp:nvSpPr>
        <dsp:cNvPr id="0" name=""/>
        <dsp:cNvSpPr/>
      </dsp:nvSpPr>
      <dsp:spPr>
        <a:xfrm>
          <a:off x="2228979" y="2528534"/>
          <a:ext cx="572403" cy="4932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60B55-218E-4521-97FA-A3F8323A0FB4}">
      <dsp:nvSpPr>
        <dsp:cNvPr id="0" name=""/>
        <dsp:cNvSpPr/>
      </dsp:nvSpPr>
      <dsp:spPr>
        <a:xfrm>
          <a:off x="2354964" y="1962075"/>
          <a:ext cx="1243265" cy="10755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Employment Status</a:t>
          </a:r>
        </a:p>
      </dsp:txBody>
      <dsp:txXfrm>
        <a:off x="2561000" y="2140320"/>
        <a:ext cx="831193" cy="719080"/>
      </dsp:txXfrm>
    </dsp:sp>
    <dsp:sp modelId="{0EB589A5-5B72-4412-A9DF-8EF685DD881B}">
      <dsp:nvSpPr>
        <dsp:cNvPr id="0" name=""/>
        <dsp:cNvSpPr/>
      </dsp:nvSpPr>
      <dsp:spPr>
        <a:xfrm>
          <a:off x="1077820" y="2636572"/>
          <a:ext cx="572403" cy="49320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9C17F-6C37-4A55-A5BF-E2750A22A4BE}">
      <dsp:nvSpPr>
        <dsp:cNvPr id="0" name=""/>
        <dsp:cNvSpPr/>
      </dsp:nvSpPr>
      <dsp:spPr>
        <a:xfrm>
          <a:off x="1214745" y="2624363"/>
          <a:ext cx="1243265" cy="10755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Previous Default</a:t>
          </a:r>
        </a:p>
      </dsp:txBody>
      <dsp:txXfrm>
        <a:off x="1420781" y="2802608"/>
        <a:ext cx="831193" cy="719080"/>
      </dsp:txXfrm>
    </dsp:sp>
    <dsp:sp modelId="{B5830AD4-FF47-441A-B333-78F9C23FD69B}">
      <dsp:nvSpPr>
        <dsp:cNvPr id="0" name=""/>
        <dsp:cNvSpPr/>
      </dsp:nvSpPr>
      <dsp:spPr>
        <a:xfrm>
          <a:off x="69233" y="1962814"/>
          <a:ext cx="1243265" cy="10755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Married (Marriage Status)</a:t>
          </a:r>
        </a:p>
      </dsp:txBody>
      <dsp:txXfrm>
        <a:off x="275269" y="2141059"/>
        <a:ext cx="831193" cy="719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3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2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1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75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8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5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0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686081-8482-4BFA-8A5A-9A83251B0F71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847FE98-6E0F-4952-83C4-28D32C28BE5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401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CD0C-B01C-1B8C-8DF1-DA0F2FCE3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PREDICTING CREDIT CARD APPROVALS</a:t>
            </a:r>
          </a:p>
        </p:txBody>
      </p:sp>
    </p:spTree>
    <p:extLst>
      <p:ext uri="{BB962C8B-B14F-4D97-AF65-F5344CB8AC3E}">
        <p14:creationId xmlns:p14="http://schemas.microsoft.com/office/powerpoint/2010/main" val="367140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B482-8864-F462-BB84-6D672DA2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5D73FE-6B53-D015-11F7-3914B6BB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5" y="2068498"/>
            <a:ext cx="7431304" cy="42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1A74F716-8A0E-517C-8096-986B1404CC4D}"/>
              </a:ext>
            </a:extLst>
          </p:cNvPr>
          <p:cNvSpPr/>
          <p:nvPr/>
        </p:nvSpPr>
        <p:spPr>
          <a:xfrm>
            <a:off x="8842159" y="2148396"/>
            <a:ext cx="2183907" cy="370198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Accuracy: </a:t>
            </a:r>
            <a:r>
              <a:rPr lang="en-IN" b="0" i="0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0.987</a:t>
            </a:r>
          </a:p>
          <a:p>
            <a:pPr algn="ctr"/>
            <a:endParaRPr lang="en-IN" b="0" i="0" dirty="0">
              <a:solidFill>
                <a:schemeClr val="bg1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Gill Sans MT" panose="020B0502020104020203" pitchFamily="34" charset="0"/>
              </a:rPr>
              <a:t>Best CV Score: 0.994</a:t>
            </a:r>
          </a:p>
          <a:p>
            <a:pPr algn="ctr"/>
            <a:endParaRPr lang="en-IN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Gill Sans MT" panose="020B0502020104020203" pitchFamily="34" charset="0"/>
              </a:rPr>
              <a:t>Best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IN" dirty="0">
                <a:solidFill>
                  <a:schemeClr val="bg1"/>
                </a:solidFill>
                <a:latin typeface="Gill Sans MT" panose="020B0502020104020203" pitchFamily="34" charset="0"/>
              </a:rPr>
              <a:t>: (max_iter=100, tol=0.01)</a:t>
            </a:r>
          </a:p>
          <a:p>
            <a:pPr algn="ctr"/>
            <a:endParaRPr lang="en-IN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Gill Sans MT" panose="020B0502020104020203" pitchFamily="34" charset="0"/>
              </a:rPr>
              <a:t>Precision: 0.95</a:t>
            </a:r>
          </a:p>
          <a:p>
            <a:pPr algn="ctr"/>
            <a:endParaRPr lang="en-IN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Gill Sans MT" panose="020B0502020104020203" pitchFamily="34" charset="0"/>
              </a:rPr>
              <a:t>Recall=0.91</a:t>
            </a:r>
          </a:p>
        </p:txBody>
      </p:sp>
    </p:spTree>
    <p:extLst>
      <p:ext uri="{BB962C8B-B14F-4D97-AF65-F5344CB8AC3E}">
        <p14:creationId xmlns:p14="http://schemas.microsoft.com/office/powerpoint/2010/main" val="397036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ECFE-B197-7947-D4ED-5D910AF4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0593-4C06-03D0-0317-55276E8B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next steps would be to incorporate other features and/or include polynomial features.</a:t>
            </a:r>
          </a:p>
          <a:p>
            <a:r>
              <a:rPr lang="en-IN" dirty="0"/>
              <a:t>Another thing to note would be to encode ordinal categorical features in an ascending/descending order so as to capture their effect more.</a:t>
            </a:r>
          </a:p>
          <a:p>
            <a:r>
              <a:rPr lang="en-IN" dirty="0"/>
              <a:t>Investigating further to understand why people with prior defaults landed more approvals or any approvals at all. </a:t>
            </a:r>
          </a:p>
          <a:p>
            <a:r>
              <a:rPr lang="en-IN" dirty="0"/>
              <a:t>Finally, improve upon the project by incorporating other classifier algorithms such as KNN Classifiers or Decision Tree Classifiers.</a:t>
            </a:r>
          </a:p>
        </p:txBody>
      </p:sp>
    </p:spTree>
    <p:extLst>
      <p:ext uri="{BB962C8B-B14F-4D97-AF65-F5344CB8AC3E}">
        <p14:creationId xmlns:p14="http://schemas.microsoft.com/office/powerpoint/2010/main" val="207595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856A-27F6-29A5-1A94-20215494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03DF-917F-B5EB-0E6A-48E2ABC5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Purpose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Build an automatic credit card approval predictor to save time and money for commercial banks</a:t>
            </a:r>
          </a:p>
          <a:p>
            <a:r>
              <a:rPr lang="en-IN" dirty="0"/>
              <a:t>Stakeholders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Commercial Banks and other financing entities such as – Credit Unions, Insurance Firms, Brokerages, etc.</a:t>
            </a:r>
          </a:p>
          <a:p>
            <a:r>
              <a:rPr lang="en-IN" dirty="0"/>
              <a:t>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Utilizing Machine Learning algorithms to predict credit card approval rates based on raw numerical and categorical customer/applier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23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C971-FF13-F2FF-5EE9-E46BE270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21" y="-22632"/>
            <a:ext cx="10018713" cy="1752599"/>
          </a:xfrm>
        </p:spPr>
        <p:txBody>
          <a:bodyPr/>
          <a:lstStyle/>
          <a:p>
            <a:pPr algn="l"/>
            <a:r>
              <a:rPr lang="en-IN" dirty="0"/>
              <a:t>DATA SUMMARY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3FE83DA-7053-1EA2-515D-13E0CEA28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095077"/>
              </p:ext>
            </p:extLst>
          </p:nvPr>
        </p:nvGraphicFramePr>
        <p:xfrm>
          <a:off x="7303337" y="1886397"/>
          <a:ext cx="3667464" cy="3699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9A4DE50-F092-4A8A-3370-4D4CD76CA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091176"/>
              </p:ext>
            </p:extLst>
          </p:nvPr>
        </p:nvGraphicFramePr>
        <p:xfrm>
          <a:off x="2298012" y="1894642"/>
          <a:ext cx="3667464" cy="3699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8BBE87D7-CE34-2EA0-8BDA-8F366888FFE7}"/>
              </a:ext>
            </a:extLst>
          </p:cNvPr>
          <p:cNvGrpSpPr/>
          <p:nvPr/>
        </p:nvGrpSpPr>
        <p:grpSpPr>
          <a:xfrm>
            <a:off x="2384127" y="2571671"/>
            <a:ext cx="1243265" cy="1075570"/>
            <a:chOff x="2354964" y="661548"/>
            <a:chExt cx="1243265" cy="107557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A4BD21-E3E6-2CBD-27D9-F78CC5118C7B}"/>
                </a:ext>
              </a:extLst>
            </p:cNvPr>
            <p:cNvSpPr/>
            <p:nvPr/>
          </p:nvSpPr>
          <p:spPr>
            <a:xfrm>
              <a:off x="2354964" y="661548"/>
              <a:ext cx="1243265" cy="1075570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4">
              <a:extLst>
                <a:ext uri="{FF2B5EF4-FFF2-40B4-BE49-F238E27FC236}">
                  <a16:creationId xmlns:a16="http://schemas.microsoft.com/office/drawing/2014/main" id="{64FD588C-6DA1-AE61-4DA7-12CDC1AEDD7B}"/>
                </a:ext>
              </a:extLst>
            </p:cNvPr>
            <p:cNvSpPr txBox="1"/>
            <p:nvPr/>
          </p:nvSpPr>
          <p:spPr>
            <a:xfrm>
              <a:off x="2561000" y="839793"/>
              <a:ext cx="831193" cy="719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Bank 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E984F-CE8B-DA91-C266-CDD993EB55E5}"/>
              </a:ext>
            </a:extLst>
          </p:cNvPr>
          <p:cNvGrpSpPr/>
          <p:nvPr/>
        </p:nvGrpSpPr>
        <p:grpSpPr>
          <a:xfrm>
            <a:off x="1388407" y="3206824"/>
            <a:ext cx="1243265" cy="1075570"/>
            <a:chOff x="2354964" y="661548"/>
            <a:chExt cx="1243265" cy="1075570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59246CFA-968A-7CDE-18F0-0A20601360CC}"/>
                </a:ext>
              </a:extLst>
            </p:cNvPr>
            <p:cNvSpPr/>
            <p:nvPr/>
          </p:nvSpPr>
          <p:spPr>
            <a:xfrm>
              <a:off x="2354964" y="661548"/>
              <a:ext cx="1243265" cy="1075570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Hexagon 4">
              <a:extLst>
                <a:ext uri="{FF2B5EF4-FFF2-40B4-BE49-F238E27FC236}">
                  <a16:creationId xmlns:a16="http://schemas.microsoft.com/office/drawing/2014/main" id="{6BF57136-A0E3-B9E2-8424-ACC4453CFBE3}"/>
                </a:ext>
              </a:extLst>
            </p:cNvPr>
            <p:cNvSpPr txBox="1"/>
            <p:nvPr/>
          </p:nvSpPr>
          <p:spPr>
            <a:xfrm>
              <a:off x="2561000" y="839793"/>
              <a:ext cx="831193" cy="719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Ethnicity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83C0C-10CF-3392-042E-6FB7D2F4337C}"/>
              </a:ext>
            </a:extLst>
          </p:cNvPr>
          <p:cNvGrpSpPr/>
          <p:nvPr/>
        </p:nvGrpSpPr>
        <p:grpSpPr>
          <a:xfrm>
            <a:off x="5612878" y="3198579"/>
            <a:ext cx="1243265" cy="1075570"/>
            <a:chOff x="2354964" y="661548"/>
            <a:chExt cx="1243265" cy="107557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16B2AF48-D196-4A3B-6D42-A8638DCD4847}"/>
                </a:ext>
              </a:extLst>
            </p:cNvPr>
            <p:cNvSpPr/>
            <p:nvPr/>
          </p:nvSpPr>
          <p:spPr>
            <a:xfrm>
              <a:off x="2354964" y="661548"/>
              <a:ext cx="1243265" cy="1075570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Hexagon 4">
              <a:extLst>
                <a:ext uri="{FF2B5EF4-FFF2-40B4-BE49-F238E27FC236}">
                  <a16:creationId xmlns:a16="http://schemas.microsoft.com/office/drawing/2014/main" id="{9AC4F1D7-9630-3F77-7C6F-2847227F9059}"/>
                </a:ext>
              </a:extLst>
            </p:cNvPr>
            <p:cNvSpPr txBox="1"/>
            <p:nvPr/>
          </p:nvSpPr>
          <p:spPr>
            <a:xfrm>
              <a:off x="2561000" y="839793"/>
              <a:ext cx="831193" cy="719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Citizen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1816F81-C149-A658-273C-4BDB56888901}"/>
              </a:ext>
            </a:extLst>
          </p:cNvPr>
          <p:cNvSpPr txBox="1"/>
          <p:nvPr/>
        </p:nvSpPr>
        <p:spPr>
          <a:xfrm>
            <a:off x="877768" y="5744430"/>
            <a:ext cx="9132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cs typeface="Calibri" panose="020F0502020204030204" pitchFamily="34" charset="0"/>
              </a:rPr>
              <a:t>The data was acquired from the UCI Machine Learning Repository.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cs typeface="Calibri" panose="020F0502020204030204" pitchFamily="34" charset="0"/>
              </a:rPr>
              <a:t>We have 8 categorical features and 5 numerical features.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cs typeface="Calibri" panose="020F0502020204030204" pitchFamily="34" charset="0"/>
              </a:rPr>
              <a:t>The data contained many missing values labelled as ‘?’ and the categorical features had to be recoded </a:t>
            </a:r>
            <a:r>
              <a:rPr lang="en-US" sz="14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since this data was confidential and the contributor of the dataset had anonymized the feature names as well as feature values</a:t>
            </a:r>
            <a:endParaRPr lang="en-IN" sz="1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1690-8063-52A7-0E23-CE8B6C3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74" y="-48825"/>
            <a:ext cx="10018713" cy="1752599"/>
          </a:xfrm>
        </p:spPr>
        <p:txBody>
          <a:bodyPr/>
          <a:lstStyle/>
          <a:p>
            <a:pPr algn="l"/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8AB4-27B6-30E0-C744-20786A2F2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20" y="1866899"/>
            <a:ext cx="10018713" cy="3124201"/>
          </a:xfrm>
        </p:spPr>
        <p:txBody>
          <a:bodyPr>
            <a:normAutofit/>
          </a:bodyPr>
          <a:lstStyle/>
          <a:p>
            <a:r>
              <a:rPr lang="en-IN" dirty="0"/>
              <a:t>The data cleaning process involved renaming feature/column names due to the data preserving the anonymity of the customers/appliers.</a:t>
            </a:r>
          </a:p>
          <a:p>
            <a:r>
              <a:rPr lang="en-IN" dirty="0"/>
              <a:t>The next step was to replace all ‘?’ values with ‘NaNs’ and then imputing for these missing values.</a:t>
            </a:r>
          </a:p>
          <a:p>
            <a:r>
              <a:rPr lang="en-IN" dirty="0"/>
              <a:t>We then re-coded all categorical feature values (such as setting Married=u as Married=No) except Education Level, ethnicity and Bank Customer status as these were ambiguous with their label meanings.</a:t>
            </a:r>
          </a:p>
          <a:p>
            <a:r>
              <a:rPr lang="en-IN" dirty="0"/>
              <a:t>Finally, we fixed the data types of any wrongly labelled features and asserted that there were no more missing/wrongful values in the dataset.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3F9BA-3EB7-FA9C-8E4F-6B68A4C2CD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9920" y="4648238"/>
            <a:ext cx="9508378" cy="18251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17831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0B5D-3F81-0C7A-2318-5BE37DEB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88" y="0"/>
            <a:ext cx="10018713" cy="1752599"/>
          </a:xfrm>
        </p:spPr>
        <p:txBody>
          <a:bodyPr/>
          <a:lstStyle/>
          <a:p>
            <a:pPr algn="l"/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4B14-4407-80CA-38BD-3700814B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121763"/>
            <a:ext cx="10018713" cy="4842769"/>
          </a:xfrm>
        </p:spPr>
        <p:txBody>
          <a:bodyPr>
            <a:normAutofit/>
          </a:bodyPr>
          <a:lstStyle/>
          <a:p>
            <a:r>
              <a:rPr lang="en-IN" dirty="0"/>
              <a:t>Women had a higher number of applications accepted as well as applications rejected than men.</a:t>
            </a:r>
          </a:p>
          <a:p>
            <a:r>
              <a:rPr lang="en-IN" dirty="0"/>
              <a:t>Older people had a higher chance of getting their credit card issue requests approved.</a:t>
            </a:r>
          </a:p>
          <a:p>
            <a:r>
              <a:rPr lang="en-IN" dirty="0"/>
              <a:t>Surprisingly, people with more debt had more applications approved (could be attributed to other more important deciding factors).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This indicates that people already in debt apply more for credit cards than people not in as much debt which is synonymous with human behaviour.</a:t>
            </a:r>
          </a:p>
          <a:p>
            <a:r>
              <a:rPr lang="en-IN" dirty="0"/>
              <a:t>More unmarried people apply for credit cards than married people and subsequently get accepted/rejected more than married people do.</a:t>
            </a:r>
          </a:p>
          <a:p>
            <a:r>
              <a:rPr lang="en-IN" dirty="0"/>
              <a:t>People with higher credit scores, incomes, and employment years (experience) have a higher chance of getting approved for a credit card.</a:t>
            </a:r>
          </a:p>
          <a:p>
            <a:r>
              <a:rPr lang="en-IN" dirty="0"/>
              <a:t>More people with prior defaults are accepted for a credit card than people with no defaults which is very surprising and goes against usual norms.</a:t>
            </a:r>
          </a:p>
          <a:p>
            <a:r>
              <a:rPr lang="en-IN" dirty="0"/>
              <a:t>Finally, employed people have a higher success rate with their applications than unemployed people.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74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1A8688-F022-DA73-98E2-CE3C4A49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70" y="66065"/>
            <a:ext cx="3497617" cy="336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7DA607-D542-8941-06E0-5EA84246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724" y="66065"/>
            <a:ext cx="3549985" cy="35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940762-61AA-11E5-66D6-F0C80F261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70" y="3538269"/>
            <a:ext cx="3497617" cy="32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F86CFB0-4E48-FB34-85D9-84A96F14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724" y="3538269"/>
            <a:ext cx="3549985" cy="32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8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F0D52F-96AC-5140-1F9C-9D4DA8A10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8" y="79898"/>
            <a:ext cx="3235678" cy="322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B4A916-514D-C6CE-B4A2-C47C5F85B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71" y="79898"/>
            <a:ext cx="3235678" cy="322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6FDE83E-9A13-2CAB-F424-BDE6BF7DB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37" y="79898"/>
            <a:ext cx="3202465" cy="31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E07E7A0-711E-941F-A8E0-027A656C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72" y="3350953"/>
            <a:ext cx="3465609" cy="34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542DABC-AD13-D9EE-6173-AD9B8614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44" y="3350953"/>
            <a:ext cx="3524265" cy="347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2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90A3-D9CC-830A-0C0E-E992419E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7283-978F-C7B1-D55D-4341A414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stated we had 12 features overall – 7 categorical, 5 numerical.</a:t>
            </a:r>
          </a:p>
          <a:p>
            <a:r>
              <a:rPr lang="en-IN" dirty="0"/>
              <a:t>We dropped DL and Zip-code from our feature set as they only provided random noise to the dataset.</a:t>
            </a:r>
          </a:p>
          <a:p>
            <a:r>
              <a:rPr lang="en-IN" dirty="0"/>
              <a:t>All categorical features were converted to numerical dummies. </a:t>
            </a:r>
          </a:p>
          <a:p>
            <a:r>
              <a:rPr lang="en-IN" dirty="0"/>
              <a:t>Even though Education Status was ordinal in nature, it couldn’t be recoded as such due to the anonymity of the arbitrarily labelled values of the feature.</a:t>
            </a:r>
          </a:p>
        </p:txBody>
      </p:sp>
    </p:spTree>
    <p:extLst>
      <p:ext uri="{BB962C8B-B14F-4D97-AF65-F5344CB8AC3E}">
        <p14:creationId xmlns:p14="http://schemas.microsoft.com/office/powerpoint/2010/main" val="413080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5D27-930C-B3CB-83B2-B66025E5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5B17-AA6A-E115-7A72-2BC109E8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employed a Logistic Regression Model to classify an approval or a lack of one for each credit card applicant.</a:t>
            </a:r>
          </a:p>
          <a:p>
            <a:r>
              <a:rPr lang="en-IN" dirty="0"/>
              <a:t>We scaled and imputed the observations and missing values using the MinMaxScaler and manual methods respectively for the purposes of pre-processing data to get it ready for analysis.</a:t>
            </a:r>
          </a:p>
          <a:p>
            <a:r>
              <a:rPr lang="en-IN" dirty="0"/>
              <a:t>Further, we recoded categorical data using pandas’ get_dummies() method.</a:t>
            </a:r>
          </a:p>
          <a:p>
            <a:r>
              <a:rPr lang="en-IN" dirty="0"/>
              <a:t>Finally, we made use of GidSearchCV to tune the model through a variety of hyperparameters and selected the best specification using cross-validation methods on the numerous specifications.</a:t>
            </a:r>
          </a:p>
          <a:p>
            <a:r>
              <a:rPr lang="en-IN" dirty="0"/>
              <a:t>We also coded another DataFrame to visualize feature importances.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2047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186</TotalTime>
  <Words>719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Wingdings 2</vt:lpstr>
      <vt:lpstr>Dividend</vt:lpstr>
      <vt:lpstr>PREDICTING CREDIT CARD APPROVALS</vt:lpstr>
      <vt:lpstr>OVERVIEW</vt:lpstr>
      <vt:lpstr>DATA SUMMARY</vt:lpstr>
      <vt:lpstr>DATA CLEANING</vt:lpstr>
      <vt:lpstr>EXPLORATORY DATA ANALYSIS</vt:lpstr>
      <vt:lpstr>PowerPoint Presentation</vt:lpstr>
      <vt:lpstr>PowerPoint Presentation</vt:lpstr>
      <vt:lpstr>FEATURE SELECTION</vt:lpstr>
      <vt:lpstr>MODELLING </vt:lpstr>
      <vt:lpstr>MODEL EVALUATION</vt:lpstr>
      <vt:lpstr>FURTHER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CARD APPROVALS</dc:title>
  <dc:creator>Jayam Balani</dc:creator>
  <cp:lastModifiedBy>Jayam Balani</cp:lastModifiedBy>
  <cp:revision>3</cp:revision>
  <dcterms:created xsi:type="dcterms:W3CDTF">2022-11-22T20:31:41Z</dcterms:created>
  <dcterms:modified xsi:type="dcterms:W3CDTF">2022-11-23T11:23:42Z</dcterms:modified>
</cp:coreProperties>
</file>