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FB2DAA-DBE6-4AE3-81F2-82BC2DF22C7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448F2A9-E1D3-4EE0-8C03-362F0E41A448}" type="slidenum">
              <a:rPr lang="en-IN" smtClean="0"/>
              <a:t>‹#›</a:t>
            </a:fld>
            <a:endParaRPr lang="en-IN"/>
          </a:p>
        </p:txBody>
      </p:sp>
    </p:spTree>
    <p:extLst>
      <p:ext uri="{BB962C8B-B14F-4D97-AF65-F5344CB8AC3E}">
        <p14:creationId xmlns:p14="http://schemas.microsoft.com/office/powerpoint/2010/main" val="87065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B2DAA-DBE6-4AE3-81F2-82BC2DF22C7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145059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B2DAA-DBE6-4AE3-81F2-82BC2DF22C7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414019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B2DAA-DBE6-4AE3-81F2-82BC2DF22C7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49843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FB2DAA-DBE6-4AE3-81F2-82BC2DF22C71}" type="datetimeFigureOut">
              <a:rPr lang="en-IN" smtClean="0"/>
              <a:t>24-11-2022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448F2A9-E1D3-4EE0-8C03-362F0E41A448}" type="slidenum">
              <a:rPr lang="en-IN" smtClean="0"/>
              <a:t>‹#›</a:t>
            </a:fld>
            <a:endParaRPr lang="en-IN"/>
          </a:p>
        </p:txBody>
      </p:sp>
    </p:spTree>
    <p:extLst>
      <p:ext uri="{BB962C8B-B14F-4D97-AF65-F5344CB8AC3E}">
        <p14:creationId xmlns:p14="http://schemas.microsoft.com/office/powerpoint/2010/main" val="335512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FB2DAA-DBE6-4AE3-81F2-82BC2DF22C71}"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330406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B2DAA-DBE6-4AE3-81F2-82BC2DF22C71}"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358258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FB2DAA-DBE6-4AE3-81F2-82BC2DF22C71}"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36260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B2DAA-DBE6-4AE3-81F2-82BC2DF22C71}"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400776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FB2DAA-DBE6-4AE3-81F2-82BC2DF22C71}"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122244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FB2DAA-DBE6-4AE3-81F2-82BC2DF22C71}" type="datetimeFigureOut">
              <a:rPr lang="en-IN" smtClean="0"/>
              <a:t>24-11-2022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448F2A9-E1D3-4EE0-8C03-362F0E41A448}" type="slidenum">
              <a:rPr lang="en-IN" smtClean="0"/>
              <a:t>‹#›</a:t>
            </a:fld>
            <a:endParaRPr lang="en-IN"/>
          </a:p>
        </p:txBody>
      </p:sp>
    </p:spTree>
    <p:extLst>
      <p:ext uri="{BB962C8B-B14F-4D97-AF65-F5344CB8AC3E}">
        <p14:creationId xmlns:p14="http://schemas.microsoft.com/office/powerpoint/2010/main" val="130935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DFB2DAA-DBE6-4AE3-81F2-82BC2DF22C71}" type="datetimeFigureOut">
              <a:rPr lang="en-IN" smtClean="0"/>
              <a:t>24-11-2022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448F2A9-E1D3-4EE0-8C03-362F0E41A448}" type="slidenum">
              <a:rPr lang="en-IN" smtClean="0"/>
              <a:t>‹#›</a:t>
            </a:fld>
            <a:endParaRPr lang="en-IN"/>
          </a:p>
        </p:txBody>
      </p:sp>
    </p:spTree>
    <p:extLst>
      <p:ext uri="{BB962C8B-B14F-4D97-AF65-F5344CB8AC3E}">
        <p14:creationId xmlns:p14="http://schemas.microsoft.com/office/powerpoint/2010/main" val="28862399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6CD7-4D7D-98DF-E9FE-EDF3EA9D6319}"/>
              </a:ext>
            </a:extLst>
          </p:cNvPr>
          <p:cNvSpPr>
            <a:spLocks noGrp="1"/>
          </p:cNvSpPr>
          <p:nvPr>
            <p:ph type="ctrTitle"/>
          </p:nvPr>
        </p:nvSpPr>
        <p:spPr>
          <a:xfrm>
            <a:off x="497151" y="1432223"/>
            <a:ext cx="11212496" cy="4027544"/>
          </a:xfrm>
        </p:spPr>
        <p:txBody>
          <a:bodyPr/>
          <a:lstStyle/>
          <a:p>
            <a:r>
              <a:rPr lang="en-IN" dirty="0"/>
              <a:t>RDD ANALYSIS OF BANKS’ DEBT COLLECTION STRATEGIES</a:t>
            </a:r>
          </a:p>
        </p:txBody>
      </p:sp>
    </p:spTree>
    <p:extLst>
      <p:ext uri="{BB962C8B-B14F-4D97-AF65-F5344CB8AC3E}">
        <p14:creationId xmlns:p14="http://schemas.microsoft.com/office/powerpoint/2010/main" val="390465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B6A597-F7DE-3673-C52B-217F1EC85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145" y="126854"/>
            <a:ext cx="3255141" cy="3184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46048AC-9401-05B5-7F96-65A8DF55C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06" y="2880881"/>
            <a:ext cx="3727673" cy="36540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D9623EE-6FC4-D10E-54A3-740ADB1C7A8D}"/>
              </a:ext>
            </a:extLst>
          </p:cNvPr>
          <p:cNvSpPr txBox="1"/>
          <p:nvPr/>
        </p:nvSpPr>
        <p:spPr>
          <a:xfrm>
            <a:off x="5024761" y="3326679"/>
            <a:ext cx="6480699" cy="1569660"/>
          </a:xfrm>
          <a:prstGeom prst="rect">
            <a:avLst/>
          </a:prstGeom>
          <a:noFill/>
        </p:spPr>
        <p:txBody>
          <a:bodyPr wrap="square" rtlCol="0">
            <a:spAutoFit/>
          </a:bodyPr>
          <a:lstStyle/>
          <a:p>
            <a:pPr marL="285750" indent="-285750">
              <a:buFont typeface="Arial" panose="020B0604020202020204" pitchFamily="34" charset="0"/>
              <a:buChar char="•"/>
            </a:pPr>
            <a:r>
              <a:rPr lang="en-IN" sz="1200" dirty="0"/>
              <a:t>Table 2 shows us that Strategy level 2 would collect $679 more than the expected recovery amount. Thus, instead of collecting $2000, the bank collects $2679. Our results are still statistically significant.</a:t>
            </a:r>
          </a:p>
          <a:p>
            <a:pPr marL="285750" indent="-285750">
              <a:buFont typeface="Arial" panose="020B0604020202020204" pitchFamily="34" charset="0"/>
              <a:buChar char="•"/>
            </a:pPr>
            <a:r>
              <a:rPr lang="en-IN" sz="1200" dirty="0"/>
              <a:t>Table 3 shows us that Strategy level 3 would collect $207 more than the expected recovery amount. Thus, instead of collecting the expected debt, the bank collects an extra $207. Our results even for this RDD are statistically significant.</a:t>
            </a:r>
          </a:p>
          <a:p>
            <a:pPr marL="285750" indent="-285750">
              <a:buFont typeface="Arial" panose="020B0604020202020204" pitchFamily="34" charset="0"/>
              <a:buChar char="•"/>
            </a:pPr>
            <a:r>
              <a:rPr lang="en-IN" sz="1200" dirty="0"/>
              <a:t>These amounts are also much higher than the extra $50 it requires to keep the recovery strategies running at the respective programme levels.</a:t>
            </a:r>
          </a:p>
        </p:txBody>
      </p:sp>
      <p:sp>
        <p:nvSpPr>
          <p:cNvPr id="12" name="TextBox 11">
            <a:extLst>
              <a:ext uri="{FF2B5EF4-FFF2-40B4-BE49-F238E27FC236}">
                <a16:creationId xmlns:a16="http://schemas.microsoft.com/office/drawing/2014/main" id="{3F00CD0A-9FF8-218C-293B-B71DC1028D9C}"/>
              </a:ext>
            </a:extLst>
          </p:cNvPr>
          <p:cNvSpPr txBox="1"/>
          <p:nvPr/>
        </p:nvSpPr>
        <p:spPr>
          <a:xfrm>
            <a:off x="2433958" y="51763"/>
            <a:ext cx="2503503" cy="369332"/>
          </a:xfrm>
          <a:prstGeom prst="rect">
            <a:avLst/>
          </a:prstGeom>
          <a:noFill/>
        </p:spPr>
        <p:txBody>
          <a:bodyPr wrap="square" rtlCol="0">
            <a:spAutoFit/>
          </a:bodyPr>
          <a:lstStyle/>
          <a:p>
            <a:pPr algn="ctr"/>
            <a:r>
              <a:rPr lang="en-IN" dirty="0"/>
              <a:t>Table 2</a:t>
            </a:r>
          </a:p>
        </p:txBody>
      </p:sp>
      <p:sp>
        <p:nvSpPr>
          <p:cNvPr id="13" name="TextBox 12">
            <a:extLst>
              <a:ext uri="{FF2B5EF4-FFF2-40B4-BE49-F238E27FC236}">
                <a16:creationId xmlns:a16="http://schemas.microsoft.com/office/drawing/2014/main" id="{36211295-842A-E46E-1734-7B60FDF6F334}"/>
              </a:ext>
            </a:extLst>
          </p:cNvPr>
          <p:cNvSpPr txBox="1"/>
          <p:nvPr/>
        </p:nvSpPr>
        <p:spPr>
          <a:xfrm>
            <a:off x="6972091" y="6333700"/>
            <a:ext cx="2503503" cy="369332"/>
          </a:xfrm>
          <a:prstGeom prst="rect">
            <a:avLst/>
          </a:prstGeom>
          <a:noFill/>
        </p:spPr>
        <p:txBody>
          <a:bodyPr wrap="square" rtlCol="0">
            <a:spAutoFit/>
          </a:bodyPr>
          <a:lstStyle/>
          <a:p>
            <a:pPr algn="ctr"/>
            <a:r>
              <a:rPr lang="en-IN" dirty="0"/>
              <a:t>Table 3</a:t>
            </a:r>
          </a:p>
        </p:txBody>
      </p:sp>
      <p:sp>
        <p:nvSpPr>
          <p:cNvPr id="14" name="Arrow: Curved Up 13">
            <a:extLst>
              <a:ext uri="{FF2B5EF4-FFF2-40B4-BE49-F238E27FC236}">
                <a16:creationId xmlns:a16="http://schemas.microsoft.com/office/drawing/2014/main" id="{FF54A195-8BBD-2733-C654-8E438D218FE9}"/>
              </a:ext>
            </a:extLst>
          </p:cNvPr>
          <p:cNvSpPr/>
          <p:nvPr/>
        </p:nvSpPr>
        <p:spPr>
          <a:xfrm>
            <a:off x="3826276" y="6436905"/>
            <a:ext cx="1713390" cy="369332"/>
          </a:xfrm>
          <a:prstGeom prst="curvedUpArrow">
            <a:avLst>
              <a:gd name="adj1" fmla="val 39197"/>
              <a:gd name="adj2" fmla="val 9119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1" name="Picture 20">
            <a:extLst>
              <a:ext uri="{FF2B5EF4-FFF2-40B4-BE49-F238E27FC236}">
                <a16:creationId xmlns:a16="http://schemas.microsoft.com/office/drawing/2014/main" id="{74345C79-28C6-0F2C-B2C5-56EFD0692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948" y="5000423"/>
            <a:ext cx="7580051" cy="1221524"/>
          </a:xfrm>
          <a:prstGeom prst="rect">
            <a:avLst/>
          </a:prstGeom>
        </p:spPr>
      </p:pic>
      <p:pic>
        <p:nvPicPr>
          <p:cNvPr id="23" name="Picture 22">
            <a:extLst>
              <a:ext uri="{FF2B5EF4-FFF2-40B4-BE49-F238E27FC236}">
                <a16:creationId xmlns:a16="http://schemas.microsoft.com/office/drawing/2014/main" id="{FEB6EC1C-3B65-2F0F-30B3-EC65B31746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684" y="424407"/>
            <a:ext cx="7099857" cy="2190315"/>
          </a:xfrm>
          <a:prstGeom prst="rect">
            <a:avLst/>
          </a:prstGeom>
        </p:spPr>
      </p:pic>
      <p:sp>
        <p:nvSpPr>
          <p:cNvPr id="24" name="Arrow: Left 23">
            <a:extLst>
              <a:ext uri="{FF2B5EF4-FFF2-40B4-BE49-F238E27FC236}">
                <a16:creationId xmlns:a16="http://schemas.microsoft.com/office/drawing/2014/main" id="{D13504D8-3BF0-5EE5-ECCB-035825BD5533}"/>
              </a:ext>
            </a:extLst>
          </p:cNvPr>
          <p:cNvSpPr/>
          <p:nvPr/>
        </p:nvSpPr>
        <p:spPr>
          <a:xfrm>
            <a:off x="6400800" y="1908699"/>
            <a:ext cx="1216241" cy="1953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373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CBDA17C-AEB0-EAC6-77CB-A448A2C1F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915" y="1812525"/>
            <a:ext cx="4079918" cy="39757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F6023A-52FB-C77F-6CFD-868EC79FB1C3}"/>
              </a:ext>
            </a:extLst>
          </p:cNvPr>
          <p:cNvSpPr txBox="1"/>
          <p:nvPr/>
        </p:nvSpPr>
        <p:spPr>
          <a:xfrm>
            <a:off x="879883" y="3250592"/>
            <a:ext cx="4465468" cy="289310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IN" sz="1400" dirty="0"/>
              <a:t>Finally, we see that Strategy level 4 would collect $1641 less than the expected recovery amount. Thus, instead of collecting the expected debt from people whose defaulted accounts belong in the in the Strategy 4 category, the bank collects $1641 lesser.</a:t>
            </a:r>
          </a:p>
          <a:p>
            <a:pPr marL="285750" indent="-285750">
              <a:buClr>
                <a:srgbClr val="FF0000"/>
              </a:buClr>
              <a:buFont typeface="Arial" panose="020B0604020202020204" pitchFamily="34" charset="0"/>
              <a:buChar char="•"/>
            </a:pPr>
            <a:r>
              <a:rPr lang="en-IN" sz="1400" dirty="0"/>
              <a:t>Since, this is much lower than the $50 it requires to keep the recovery strategy programme running at this level, the bank should stop putting in the </a:t>
            </a:r>
            <a:r>
              <a:rPr lang="en-IN" sz="1400" u="sng" dirty="0"/>
              <a:t>extra effort</a:t>
            </a:r>
            <a:r>
              <a:rPr lang="en-IN" sz="1400" dirty="0"/>
              <a:t> to collect their debts from people in this category</a:t>
            </a:r>
          </a:p>
          <a:p>
            <a:pPr marL="285750" indent="-285750">
              <a:buClr>
                <a:srgbClr val="FF0000"/>
              </a:buClr>
              <a:buFont typeface="Arial" panose="020B0604020202020204" pitchFamily="34" charset="0"/>
              <a:buChar char="•"/>
            </a:pPr>
            <a:r>
              <a:rPr lang="en-IN" sz="1400" dirty="0"/>
              <a:t>The p-value tells us that our results are statistically significant.</a:t>
            </a:r>
          </a:p>
        </p:txBody>
      </p:sp>
      <p:pic>
        <p:nvPicPr>
          <p:cNvPr id="5" name="Picture 4">
            <a:extLst>
              <a:ext uri="{FF2B5EF4-FFF2-40B4-BE49-F238E27FC236}">
                <a16:creationId xmlns:a16="http://schemas.microsoft.com/office/drawing/2014/main" id="{53728BE0-9168-02DB-7A72-06126C452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4308"/>
            <a:ext cx="7114032" cy="2109216"/>
          </a:xfrm>
          <a:prstGeom prst="rect">
            <a:avLst/>
          </a:prstGeom>
        </p:spPr>
      </p:pic>
      <p:sp>
        <p:nvSpPr>
          <p:cNvPr id="6" name="TextBox 5">
            <a:extLst>
              <a:ext uri="{FF2B5EF4-FFF2-40B4-BE49-F238E27FC236}">
                <a16:creationId xmlns:a16="http://schemas.microsoft.com/office/drawing/2014/main" id="{C23887B0-1BC2-1795-6312-D745DCD6DDFF}"/>
              </a:ext>
            </a:extLst>
          </p:cNvPr>
          <p:cNvSpPr txBox="1"/>
          <p:nvPr/>
        </p:nvSpPr>
        <p:spPr>
          <a:xfrm>
            <a:off x="2212016" y="202684"/>
            <a:ext cx="2503503" cy="369332"/>
          </a:xfrm>
          <a:prstGeom prst="rect">
            <a:avLst/>
          </a:prstGeom>
          <a:noFill/>
        </p:spPr>
        <p:txBody>
          <a:bodyPr wrap="square" rtlCol="0">
            <a:spAutoFit/>
          </a:bodyPr>
          <a:lstStyle/>
          <a:p>
            <a:pPr algn="ctr"/>
            <a:r>
              <a:rPr lang="en-IN" dirty="0"/>
              <a:t>Table 4</a:t>
            </a:r>
          </a:p>
        </p:txBody>
      </p:sp>
    </p:spTree>
    <p:extLst>
      <p:ext uri="{BB962C8B-B14F-4D97-AF65-F5344CB8AC3E}">
        <p14:creationId xmlns:p14="http://schemas.microsoft.com/office/powerpoint/2010/main" val="1845016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95A-04DD-A86A-C6F6-BA3624BFAC96}"/>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32A18DA9-B081-40A1-F0FD-DB0800C05B25}"/>
              </a:ext>
            </a:extLst>
          </p:cNvPr>
          <p:cNvSpPr>
            <a:spLocks noGrp="1"/>
          </p:cNvSpPr>
          <p:nvPr>
            <p:ph idx="1"/>
          </p:nvPr>
        </p:nvSpPr>
        <p:spPr/>
        <p:txBody>
          <a:bodyPr/>
          <a:lstStyle/>
          <a:p>
            <a:r>
              <a:rPr lang="en-IN" dirty="0"/>
              <a:t>Thus, we see that the bank should keep employing Recollection Strategies 1 through 3 as these end up recovering more than what the bank expected and are lucrative enough to keep running the programme as well.</a:t>
            </a:r>
          </a:p>
          <a:p>
            <a:r>
              <a:rPr lang="en-IN" dirty="0"/>
              <a:t>The bank should abandon Strategy 4 as the costs incurred far outweigh the amount recollected from the defaulted accounts (which is already less than what the bank was expecting).</a:t>
            </a:r>
          </a:p>
          <a:p>
            <a:r>
              <a:rPr lang="en-IN" dirty="0"/>
              <a:t>Further steps would be to include a probable triple interaction term with another variable so as to improve the chances/amounts of recollection and subsequently also improve the effect the bank’s recollection strategies.</a:t>
            </a:r>
          </a:p>
          <a:p>
            <a:r>
              <a:rPr lang="en-IN" dirty="0"/>
              <a:t>Finally, more datapoints always come in handy if we are to extend this type of verification model to larger institutions than smaller commercial banks.</a:t>
            </a:r>
          </a:p>
        </p:txBody>
      </p:sp>
    </p:spTree>
    <p:extLst>
      <p:ext uri="{BB962C8B-B14F-4D97-AF65-F5344CB8AC3E}">
        <p14:creationId xmlns:p14="http://schemas.microsoft.com/office/powerpoint/2010/main" val="92189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1BBC-87EB-3D8D-15C6-CF811EFA6F4B}"/>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1B22FAB0-BE72-82ED-727F-EE37A0144994}"/>
              </a:ext>
            </a:extLst>
          </p:cNvPr>
          <p:cNvSpPr>
            <a:spLocks noGrp="1"/>
          </p:cNvSpPr>
          <p:nvPr>
            <p:ph idx="1"/>
          </p:nvPr>
        </p:nvSpPr>
        <p:spPr/>
        <p:txBody>
          <a:bodyPr/>
          <a:lstStyle/>
          <a:p>
            <a:r>
              <a:rPr lang="en-IN" dirty="0"/>
              <a:t>Purpose</a:t>
            </a:r>
          </a:p>
          <a:p>
            <a:pPr lvl="1">
              <a:buFont typeface="Arial" panose="020B0604020202020204" pitchFamily="34" charset="0"/>
              <a:buChar char="•"/>
            </a:pPr>
            <a:r>
              <a:rPr lang="en-IN" dirty="0"/>
              <a:t>Verifying that a bank’s Debt collection strategies actually work</a:t>
            </a:r>
          </a:p>
          <a:p>
            <a:r>
              <a:rPr lang="en-IN" dirty="0"/>
              <a:t>Stakeholders</a:t>
            </a:r>
          </a:p>
          <a:p>
            <a:pPr lvl="1">
              <a:buFont typeface="Arial" panose="020B0604020202020204" pitchFamily="34" charset="0"/>
              <a:buChar char="•"/>
            </a:pPr>
            <a:r>
              <a:rPr lang="en-IN" dirty="0"/>
              <a:t>Commercial Banks and other financing entities such as – Credit Unions, Insurance Firms, Brokerages, etc.</a:t>
            </a:r>
          </a:p>
          <a:p>
            <a:r>
              <a:rPr lang="en-IN" dirty="0"/>
              <a:t>Process</a:t>
            </a:r>
          </a:p>
          <a:p>
            <a:pPr lvl="1">
              <a:buFont typeface="Arial" panose="020B0604020202020204" pitchFamily="34" charset="0"/>
              <a:buChar char="•"/>
            </a:pPr>
            <a:r>
              <a:rPr lang="en-IN" dirty="0"/>
              <a:t>Utilizing a Regression Discontinuity Design model, testing the effect on actual collection rates vs expected collection rates of a bank’s debt collection strategies</a:t>
            </a:r>
          </a:p>
          <a:p>
            <a:endParaRPr lang="en-IN" dirty="0"/>
          </a:p>
          <a:p>
            <a:endParaRPr lang="en-IN" dirty="0"/>
          </a:p>
        </p:txBody>
      </p:sp>
    </p:spTree>
    <p:extLst>
      <p:ext uri="{BB962C8B-B14F-4D97-AF65-F5344CB8AC3E}">
        <p14:creationId xmlns:p14="http://schemas.microsoft.com/office/powerpoint/2010/main" val="184006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3FEB-D5CE-608E-CEF2-5DC4ABDA8E6C}"/>
              </a:ext>
            </a:extLst>
          </p:cNvPr>
          <p:cNvSpPr>
            <a:spLocks noGrp="1"/>
          </p:cNvSpPr>
          <p:nvPr>
            <p:ph type="title"/>
          </p:nvPr>
        </p:nvSpPr>
        <p:spPr/>
        <p:txBody>
          <a:bodyPr/>
          <a:lstStyle/>
          <a:p>
            <a:r>
              <a:rPr lang="en-IN" dirty="0"/>
              <a:t>DATA ACQUISITION &amp; SUMMARY</a:t>
            </a:r>
          </a:p>
        </p:txBody>
      </p:sp>
      <p:sp>
        <p:nvSpPr>
          <p:cNvPr id="3" name="Content Placeholder 2">
            <a:extLst>
              <a:ext uri="{FF2B5EF4-FFF2-40B4-BE49-F238E27FC236}">
                <a16:creationId xmlns:a16="http://schemas.microsoft.com/office/drawing/2014/main" id="{8FE194B6-2ACE-9611-2544-BBE608C3F469}"/>
              </a:ext>
            </a:extLst>
          </p:cNvPr>
          <p:cNvSpPr>
            <a:spLocks noGrp="1"/>
          </p:cNvSpPr>
          <p:nvPr>
            <p:ph idx="1"/>
          </p:nvPr>
        </p:nvSpPr>
        <p:spPr/>
        <p:txBody>
          <a:bodyPr/>
          <a:lstStyle/>
          <a:p>
            <a:r>
              <a:rPr lang="en-IN" dirty="0"/>
              <a:t>The data was collected from one of the leading US Banking firms (unnamed to preserve anonymity).</a:t>
            </a:r>
          </a:p>
          <a:p>
            <a:r>
              <a:rPr lang="en-IN" dirty="0"/>
              <a:t>The dataset contains details about customers’ age and gender and the defaulted amount on their accounts, the expected recovery amount and the actual amount recovered from these accounts.</a:t>
            </a:r>
          </a:p>
          <a:p>
            <a:r>
              <a:rPr lang="en-IN" dirty="0"/>
              <a:t>The dataset also contains a categorical explanatory variable which is the main variable in our RDD model, namely – Recovery Strategy Level.</a:t>
            </a:r>
          </a:p>
          <a:p>
            <a:pPr lvl="1"/>
            <a:r>
              <a:rPr lang="en-IN" dirty="0"/>
              <a:t>The recovery strategies each have their own thresholds, higher the amount to be recovered, better is the employed recovery strategy.</a:t>
            </a:r>
          </a:p>
          <a:p>
            <a:pPr lvl="1"/>
            <a:r>
              <a:rPr lang="en-IN" dirty="0"/>
              <a:t>Each level of recovery strategies involves an additional $50 cost incurred to the bank per customer as compared to the previous level of strategy employed.</a:t>
            </a:r>
          </a:p>
        </p:txBody>
      </p:sp>
    </p:spTree>
    <p:extLst>
      <p:ext uri="{BB962C8B-B14F-4D97-AF65-F5344CB8AC3E}">
        <p14:creationId xmlns:p14="http://schemas.microsoft.com/office/powerpoint/2010/main" val="39010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2B8F-E254-FC22-1D14-A6BE410EF9A8}"/>
              </a:ext>
            </a:extLst>
          </p:cNvPr>
          <p:cNvSpPr>
            <a:spLocks noGrp="1"/>
          </p:cNvSpPr>
          <p:nvPr>
            <p:ph type="title"/>
          </p:nvPr>
        </p:nvSpPr>
        <p:spPr/>
        <p:txBody>
          <a:bodyPr/>
          <a:lstStyle/>
          <a:p>
            <a:r>
              <a:rPr lang="en-IN" dirty="0"/>
              <a:t>Problem Statement &amp; Hypothesis</a:t>
            </a:r>
          </a:p>
        </p:txBody>
      </p:sp>
      <p:sp>
        <p:nvSpPr>
          <p:cNvPr id="3" name="Content Placeholder 2">
            <a:extLst>
              <a:ext uri="{FF2B5EF4-FFF2-40B4-BE49-F238E27FC236}">
                <a16:creationId xmlns:a16="http://schemas.microsoft.com/office/drawing/2014/main" id="{4B3CE804-7D80-2349-8D8A-F66F8187684A}"/>
              </a:ext>
            </a:extLst>
          </p:cNvPr>
          <p:cNvSpPr>
            <a:spLocks noGrp="1"/>
          </p:cNvSpPr>
          <p:nvPr>
            <p:ph idx="1"/>
          </p:nvPr>
        </p:nvSpPr>
        <p:spPr/>
        <p:txBody>
          <a:bodyPr/>
          <a:lstStyle/>
          <a:p>
            <a:r>
              <a:rPr lang="en-IN" dirty="0"/>
              <a:t>The main issue being analysed here is whether to employ a certain level of recovery strategy for each customer.</a:t>
            </a:r>
          </a:p>
          <a:p>
            <a:r>
              <a:rPr lang="en-IN" dirty="0"/>
              <a:t>As an account is labelled to be ‘uncollectable’, the bank doesn’t just simply walk away from the debt that its owed.</a:t>
            </a:r>
          </a:p>
          <a:p>
            <a:r>
              <a:rPr lang="en-IN" dirty="0"/>
              <a:t>They still try to recover some of the money they’re owed. Hence, they label customers or rather their accounts on a scale of Level 0 to Level 4 based on evenly spaced $1000 thresholds of debt.</a:t>
            </a:r>
          </a:p>
          <a:p>
            <a:r>
              <a:rPr lang="en-IN" dirty="0"/>
              <a:t>Our hypothesis today is that recollection strategies do hold an important place in enabling the bank to collect what it’s due, beyond the bank’s expectations regarding recollection.</a:t>
            </a:r>
          </a:p>
        </p:txBody>
      </p:sp>
    </p:spTree>
    <p:extLst>
      <p:ext uri="{BB962C8B-B14F-4D97-AF65-F5344CB8AC3E}">
        <p14:creationId xmlns:p14="http://schemas.microsoft.com/office/powerpoint/2010/main" val="335530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935A-1136-33AE-D473-229E6062F5F2}"/>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F50ACBCC-C306-08E9-AB20-6BB5577E8844}"/>
              </a:ext>
            </a:extLst>
          </p:cNvPr>
          <p:cNvSpPr>
            <a:spLocks noGrp="1"/>
          </p:cNvSpPr>
          <p:nvPr>
            <p:ph idx="1"/>
          </p:nvPr>
        </p:nvSpPr>
        <p:spPr/>
        <p:txBody>
          <a:bodyPr/>
          <a:lstStyle/>
          <a:p>
            <a:pPr>
              <a:buFont typeface="Arial" panose="020B0604020202020204" pitchFamily="34" charset="0"/>
              <a:buChar char="•"/>
            </a:pPr>
            <a:r>
              <a:rPr lang="en-IN" dirty="0"/>
              <a:t>To verify if </a:t>
            </a:r>
            <a:r>
              <a:rPr lang="en-US" b="0" i="0" dirty="0">
                <a:solidFill>
                  <a:srgbClr val="000000"/>
                </a:solidFill>
                <a:effectLst/>
              </a:rPr>
              <a:t>there are other factors besides Expected Recovery Amount that also varied systematically across the $1000 threshold we conduct graphical and statistical analyses for the remaining candidate explanatory variables.</a:t>
            </a:r>
          </a:p>
          <a:p>
            <a:pPr>
              <a:buFont typeface="Arial" panose="020B0604020202020204" pitchFamily="34" charset="0"/>
              <a:buChar char="•"/>
            </a:pPr>
            <a:r>
              <a:rPr lang="en-US" dirty="0">
                <a:solidFill>
                  <a:srgbClr val="000000"/>
                </a:solidFill>
              </a:rPr>
              <a:t>A scatter plot of Age vs Actual Recovery amount and a boxplot of Sex vs Actual Recovery Amount would provide a good visual proof that these remain the same across thresholds and don’t affect out dependent variable.</a:t>
            </a:r>
          </a:p>
          <a:p>
            <a:pPr>
              <a:buFont typeface="Arial" panose="020B0604020202020204" pitchFamily="34" charset="0"/>
              <a:buChar char="•"/>
            </a:pPr>
            <a:r>
              <a:rPr lang="en-US" dirty="0">
                <a:solidFill>
                  <a:srgbClr val="000000"/>
                </a:solidFill>
              </a:rPr>
              <a:t>We supplement these assumptions and visuals with Chi-Square and Kruskal-Wallis tests respectively.</a:t>
            </a:r>
          </a:p>
          <a:p>
            <a:pPr>
              <a:buFont typeface="Arial" panose="020B0604020202020204" pitchFamily="34" charset="0"/>
              <a:buChar char="•"/>
            </a:pPr>
            <a:r>
              <a:rPr lang="en-US" dirty="0">
                <a:solidFill>
                  <a:srgbClr val="000000"/>
                </a:solidFill>
              </a:rPr>
              <a:t>The p-values for each show us that these variables are evenly spread throughout the dataset and as such do not offer any explanations in the y-variable variance.</a:t>
            </a:r>
          </a:p>
          <a:p>
            <a:pPr>
              <a:buFont typeface="Arial" panose="020B0604020202020204" pitchFamily="34" charset="0"/>
              <a:buChar char="•"/>
            </a:pPr>
            <a:r>
              <a:rPr lang="en-US" dirty="0">
                <a:solidFill>
                  <a:srgbClr val="000000"/>
                </a:solidFill>
              </a:rPr>
              <a:t>Graphical and Statistical analyses for Expected amounts and recovery strategies also show that we can move forth with our RDD analysis over these variables.</a:t>
            </a:r>
            <a:endParaRPr lang="en-IN" dirty="0"/>
          </a:p>
        </p:txBody>
      </p:sp>
    </p:spTree>
    <p:extLst>
      <p:ext uri="{BB962C8B-B14F-4D97-AF65-F5344CB8AC3E}">
        <p14:creationId xmlns:p14="http://schemas.microsoft.com/office/powerpoint/2010/main" val="237361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8FBBFC-2313-B982-CA63-CFA65AFE2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89" y="529146"/>
            <a:ext cx="4570058" cy="4371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28D976-310B-9E94-F228-F7CDE65B4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570" y="529146"/>
            <a:ext cx="488632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4A69618-DB2B-CF53-09C1-83FF4AE9F0F8}"/>
              </a:ext>
            </a:extLst>
          </p:cNvPr>
          <p:cNvPicPr>
            <a:picLocks noChangeAspect="1"/>
          </p:cNvPicPr>
          <p:nvPr/>
        </p:nvPicPr>
        <p:blipFill>
          <a:blip r:embed="rId4"/>
          <a:stretch>
            <a:fillRect/>
          </a:stretch>
        </p:blipFill>
        <p:spPr>
          <a:xfrm>
            <a:off x="345482" y="5167745"/>
            <a:ext cx="5343949" cy="428685"/>
          </a:xfrm>
          <a:prstGeom prst="rect">
            <a:avLst/>
          </a:prstGeom>
        </p:spPr>
      </p:pic>
      <p:sp>
        <p:nvSpPr>
          <p:cNvPr id="6" name="TextBox 5">
            <a:extLst>
              <a:ext uri="{FF2B5EF4-FFF2-40B4-BE49-F238E27FC236}">
                <a16:creationId xmlns:a16="http://schemas.microsoft.com/office/drawing/2014/main" id="{F1DDB945-950E-1B82-BC3E-091FB91E2896}"/>
              </a:ext>
            </a:extLst>
          </p:cNvPr>
          <p:cNvSpPr txBox="1"/>
          <p:nvPr/>
        </p:nvSpPr>
        <p:spPr>
          <a:xfrm>
            <a:off x="550416" y="5850384"/>
            <a:ext cx="4856085" cy="646331"/>
          </a:xfrm>
          <a:prstGeom prst="rect">
            <a:avLst/>
          </a:prstGeom>
          <a:noFill/>
        </p:spPr>
        <p:txBody>
          <a:bodyPr wrap="square" rtlCol="0">
            <a:spAutoFit/>
          </a:bodyPr>
          <a:lstStyle/>
          <a:p>
            <a:r>
              <a:rPr lang="en-IN" sz="1200" dirty="0"/>
              <a:t>The p-value of 0.092 is enough for us to reject the Null Hypothesis that avg Age varies across the threshold at the 10% significance level.</a:t>
            </a:r>
          </a:p>
        </p:txBody>
      </p:sp>
      <p:pic>
        <p:nvPicPr>
          <p:cNvPr id="8" name="Picture 7">
            <a:extLst>
              <a:ext uri="{FF2B5EF4-FFF2-40B4-BE49-F238E27FC236}">
                <a16:creationId xmlns:a16="http://schemas.microsoft.com/office/drawing/2014/main" id="{D42E033A-88BE-82D5-136B-9F15B8B938F3}"/>
              </a:ext>
            </a:extLst>
          </p:cNvPr>
          <p:cNvPicPr>
            <a:picLocks noChangeAspect="1"/>
          </p:cNvPicPr>
          <p:nvPr/>
        </p:nvPicPr>
        <p:blipFill>
          <a:blip r:embed="rId5"/>
          <a:stretch>
            <a:fillRect/>
          </a:stretch>
        </p:blipFill>
        <p:spPr>
          <a:xfrm>
            <a:off x="6359958" y="5076102"/>
            <a:ext cx="5171548" cy="447737"/>
          </a:xfrm>
          <a:prstGeom prst="rect">
            <a:avLst/>
          </a:prstGeom>
        </p:spPr>
      </p:pic>
      <p:sp>
        <p:nvSpPr>
          <p:cNvPr id="9" name="TextBox 8">
            <a:extLst>
              <a:ext uri="{FF2B5EF4-FFF2-40B4-BE49-F238E27FC236}">
                <a16:creationId xmlns:a16="http://schemas.microsoft.com/office/drawing/2014/main" id="{FF9B4608-F65E-2F13-0A46-73ED30AF0518}"/>
              </a:ext>
            </a:extLst>
          </p:cNvPr>
          <p:cNvSpPr txBox="1"/>
          <p:nvPr/>
        </p:nvSpPr>
        <p:spPr>
          <a:xfrm>
            <a:off x="6502570" y="5665717"/>
            <a:ext cx="4856085" cy="1015663"/>
          </a:xfrm>
          <a:prstGeom prst="rect">
            <a:avLst/>
          </a:prstGeom>
          <a:noFill/>
        </p:spPr>
        <p:txBody>
          <a:bodyPr wrap="square" rtlCol="0">
            <a:spAutoFit/>
          </a:bodyPr>
          <a:lstStyle/>
          <a:p>
            <a:r>
              <a:rPr lang="en-IN" sz="1200" dirty="0"/>
              <a:t>The p-value of 0.53 is enough for us to fail to reject the Null Hypothesis that Recovery Amount and Sex of a person are independent of each other at the 10% significance level. Thus, this also implies that the value of recovery strategies assigned to accounts doesn’t depend on sex.</a:t>
            </a:r>
          </a:p>
        </p:txBody>
      </p:sp>
    </p:spTree>
    <p:extLst>
      <p:ext uri="{BB962C8B-B14F-4D97-AF65-F5344CB8AC3E}">
        <p14:creationId xmlns:p14="http://schemas.microsoft.com/office/powerpoint/2010/main" val="180673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4E0F218-38A1-6436-DB43-22C85874A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29" y="210845"/>
            <a:ext cx="488632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65B7D2C-B224-AA54-2DBE-77AB4B867454}"/>
              </a:ext>
            </a:extLst>
          </p:cNvPr>
          <p:cNvPicPr>
            <a:picLocks noChangeAspect="1"/>
          </p:cNvPicPr>
          <p:nvPr/>
        </p:nvPicPr>
        <p:blipFill>
          <a:blip r:embed="rId3"/>
          <a:stretch>
            <a:fillRect/>
          </a:stretch>
        </p:blipFill>
        <p:spPr>
          <a:xfrm>
            <a:off x="183472" y="4965289"/>
            <a:ext cx="5912528" cy="530618"/>
          </a:xfrm>
          <a:prstGeom prst="rect">
            <a:avLst/>
          </a:prstGeom>
        </p:spPr>
      </p:pic>
      <p:sp>
        <p:nvSpPr>
          <p:cNvPr id="4" name="TextBox 3">
            <a:extLst>
              <a:ext uri="{FF2B5EF4-FFF2-40B4-BE49-F238E27FC236}">
                <a16:creationId xmlns:a16="http://schemas.microsoft.com/office/drawing/2014/main" id="{CE33052B-B9F3-767B-2BB6-18FE7C5D9415}"/>
              </a:ext>
            </a:extLst>
          </p:cNvPr>
          <p:cNvSpPr txBox="1"/>
          <p:nvPr/>
        </p:nvSpPr>
        <p:spPr>
          <a:xfrm>
            <a:off x="550416" y="5850384"/>
            <a:ext cx="4856085" cy="830997"/>
          </a:xfrm>
          <a:prstGeom prst="rect">
            <a:avLst/>
          </a:prstGeom>
          <a:noFill/>
        </p:spPr>
        <p:txBody>
          <a:bodyPr wrap="square" rtlCol="0">
            <a:spAutoFit/>
          </a:bodyPr>
          <a:lstStyle/>
          <a:p>
            <a:r>
              <a:rPr lang="en-IN" sz="1200" dirty="0"/>
              <a:t>The p-values of 0.35 and 0.84 are enough for us to fail to reject the Null Hypothesis that avg actual and avg expected recovery amounts vary across the different thresholds at the 10% significance level.</a:t>
            </a:r>
          </a:p>
        </p:txBody>
      </p:sp>
      <p:pic>
        <p:nvPicPr>
          <p:cNvPr id="2052" name="Picture 4">
            <a:extLst>
              <a:ext uri="{FF2B5EF4-FFF2-40B4-BE49-F238E27FC236}">
                <a16:creationId xmlns:a16="http://schemas.microsoft.com/office/drawing/2014/main" id="{2DD051B7-1FAA-5DCB-B834-0CBEF9621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001" y="210845"/>
            <a:ext cx="488632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849673D-BF8F-C74C-6C5A-B0F41385608F}"/>
              </a:ext>
            </a:extLst>
          </p:cNvPr>
          <p:cNvPicPr>
            <a:picLocks noChangeAspect="1"/>
          </p:cNvPicPr>
          <p:nvPr/>
        </p:nvPicPr>
        <p:blipFill>
          <a:blip r:embed="rId5"/>
          <a:stretch>
            <a:fillRect/>
          </a:stretch>
        </p:blipFill>
        <p:spPr>
          <a:xfrm>
            <a:off x="6454678" y="4965289"/>
            <a:ext cx="5553850" cy="352474"/>
          </a:xfrm>
          <a:prstGeom prst="rect">
            <a:avLst/>
          </a:prstGeom>
        </p:spPr>
      </p:pic>
      <p:sp>
        <p:nvSpPr>
          <p:cNvPr id="7" name="TextBox 6">
            <a:extLst>
              <a:ext uri="{FF2B5EF4-FFF2-40B4-BE49-F238E27FC236}">
                <a16:creationId xmlns:a16="http://schemas.microsoft.com/office/drawing/2014/main" id="{9F56BD8B-3CA2-4B3E-5CDE-2DD7A732393E}"/>
              </a:ext>
            </a:extLst>
          </p:cNvPr>
          <p:cNvSpPr txBox="1"/>
          <p:nvPr/>
        </p:nvSpPr>
        <p:spPr>
          <a:xfrm>
            <a:off x="6535445" y="5850384"/>
            <a:ext cx="4856085" cy="646331"/>
          </a:xfrm>
          <a:prstGeom prst="rect">
            <a:avLst/>
          </a:prstGeom>
          <a:noFill/>
        </p:spPr>
        <p:txBody>
          <a:bodyPr wrap="square" rtlCol="0">
            <a:spAutoFit/>
          </a:bodyPr>
          <a:lstStyle/>
          <a:p>
            <a:r>
              <a:rPr lang="en-IN" sz="1200" dirty="0"/>
              <a:t>The p-value of 1.033e-66 is enough for us to reject the Null Hypothesis that Recovery Amount and Strategy Level of an account are independent of each other at the 10% significance level.</a:t>
            </a:r>
          </a:p>
        </p:txBody>
      </p:sp>
    </p:spTree>
    <p:extLst>
      <p:ext uri="{BB962C8B-B14F-4D97-AF65-F5344CB8AC3E}">
        <p14:creationId xmlns:p14="http://schemas.microsoft.com/office/powerpoint/2010/main" val="344585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8052-DF18-A006-E1C0-F91ED01F9BDC}"/>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1A7E9ED5-5A15-3D43-6CCB-EB54460E33FB}"/>
              </a:ext>
            </a:extLst>
          </p:cNvPr>
          <p:cNvSpPr>
            <a:spLocks noGrp="1"/>
          </p:cNvSpPr>
          <p:nvPr>
            <p:ph idx="1"/>
          </p:nvPr>
        </p:nvSpPr>
        <p:spPr/>
        <p:txBody>
          <a:bodyPr/>
          <a:lstStyle/>
          <a:p>
            <a:r>
              <a:rPr lang="en-IN" dirty="0"/>
              <a:t>As is common with RDD models, we first ran a regression without our interaction variable (Expected Recovery Amount * Recovery Strategy employed) so as to show the actual effects of using the recovery strategy (Level 1) causes a jump (discontinuity) at the $1000 threshold in actual amount recovered.</a:t>
            </a:r>
          </a:p>
          <a:p>
            <a:r>
              <a:rPr lang="en-IN" dirty="0"/>
              <a:t>We extend this model to higher strategy levels (Levels 2, 3, and 4) at higher thresholds ($2000, $3000, and $4000 respectively) and supplement our analysis with graphical proofs to visualize the jump caused by the respective strategies.</a:t>
            </a:r>
          </a:p>
          <a:p>
            <a:r>
              <a:rPr lang="en-IN" dirty="0"/>
              <a:t>We can also compare the R</a:t>
            </a:r>
            <a:r>
              <a:rPr lang="en-IN" baseline="30000" dirty="0"/>
              <a:t>2 </a:t>
            </a:r>
            <a:r>
              <a:rPr lang="en-IN" dirty="0"/>
              <a:t>of the controlled model with our experimented models to see a better explanation of the variance in the actual amount recovered.</a:t>
            </a:r>
          </a:p>
          <a:p>
            <a:r>
              <a:rPr lang="en-IN" dirty="0"/>
              <a:t>The regression tables show us the coefficient values and the p-values of each interaction variable. All are significant on a 1% level indicating that our hypothesis was in fact, correct.</a:t>
            </a:r>
          </a:p>
        </p:txBody>
      </p:sp>
    </p:spTree>
    <p:extLst>
      <p:ext uri="{BB962C8B-B14F-4D97-AF65-F5344CB8AC3E}">
        <p14:creationId xmlns:p14="http://schemas.microsoft.com/office/powerpoint/2010/main" val="89108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BA7D0D-D689-2DFE-FBBB-FB7A71FB85AD}"/>
              </a:ext>
            </a:extLst>
          </p:cNvPr>
          <p:cNvPicPr>
            <a:picLocks noChangeAspect="1"/>
          </p:cNvPicPr>
          <p:nvPr/>
        </p:nvPicPr>
        <p:blipFill>
          <a:blip r:embed="rId2"/>
          <a:stretch>
            <a:fillRect/>
          </a:stretch>
        </p:blipFill>
        <p:spPr>
          <a:xfrm>
            <a:off x="137353" y="344989"/>
            <a:ext cx="5693399" cy="2895361"/>
          </a:xfrm>
          <a:prstGeom prst="rect">
            <a:avLst/>
          </a:prstGeom>
        </p:spPr>
      </p:pic>
      <p:pic>
        <p:nvPicPr>
          <p:cNvPr id="7" name="Picture 6">
            <a:extLst>
              <a:ext uri="{FF2B5EF4-FFF2-40B4-BE49-F238E27FC236}">
                <a16:creationId xmlns:a16="http://schemas.microsoft.com/office/drawing/2014/main" id="{4774E85D-7A30-254E-C638-5D71200EF3A9}"/>
              </a:ext>
            </a:extLst>
          </p:cNvPr>
          <p:cNvPicPr>
            <a:picLocks noChangeAspect="1"/>
          </p:cNvPicPr>
          <p:nvPr/>
        </p:nvPicPr>
        <p:blipFill>
          <a:blip r:embed="rId3"/>
          <a:stretch>
            <a:fillRect/>
          </a:stretch>
        </p:blipFill>
        <p:spPr>
          <a:xfrm>
            <a:off x="6159722" y="344989"/>
            <a:ext cx="5221452" cy="2949522"/>
          </a:xfrm>
          <a:prstGeom prst="rect">
            <a:avLst/>
          </a:prstGeom>
        </p:spPr>
      </p:pic>
      <p:pic>
        <p:nvPicPr>
          <p:cNvPr id="3074" name="Picture 2">
            <a:extLst>
              <a:ext uri="{FF2B5EF4-FFF2-40B4-BE49-F238E27FC236}">
                <a16:creationId xmlns:a16="http://schemas.microsoft.com/office/drawing/2014/main" id="{E4F73097-4D7A-7E6E-BA28-E49705832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405" y="3429000"/>
            <a:ext cx="3201947" cy="31763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1E1CED-8E34-63DD-9949-97B7538E41A8}"/>
              </a:ext>
            </a:extLst>
          </p:cNvPr>
          <p:cNvSpPr txBox="1"/>
          <p:nvPr/>
        </p:nvSpPr>
        <p:spPr>
          <a:xfrm>
            <a:off x="862128" y="3712231"/>
            <a:ext cx="4465468" cy="289310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IN" sz="1400" dirty="0"/>
              <a:t>We see that our experiment model has an R</a:t>
            </a:r>
            <a:r>
              <a:rPr lang="en-IN" sz="1400" baseline="30000" dirty="0"/>
              <a:t>2</a:t>
            </a:r>
            <a:r>
              <a:rPr lang="en-IN" sz="1400" dirty="0"/>
              <a:t> of 0.28 which is higher than the base model’s 0.26</a:t>
            </a:r>
          </a:p>
          <a:p>
            <a:pPr marL="285750" indent="-285750">
              <a:buClr>
                <a:srgbClr val="FF0000"/>
              </a:buClr>
              <a:buFont typeface="Arial" panose="020B0604020202020204" pitchFamily="34" charset="0"/>
              <a:buChar char="•"/>
            </a:pPr>
            <a:r>
              <a:rPr lang="en-IN" sz="1400" dirty="0"/>
              <a:t>Furthermore, we see that Strategy level 1 would collect $286 more than the expected recovery amount. Thus, instead of collecting the expected debt from people whose defaulted accounts belong in the in the Strategy 1 category, the bank collects an extra $286.</a:t>
            </a:r>
          </a:p>
          <a:p>
            <a:pPr marL="285750" indent="-285750">
              <a:buClr>
                <a:srgbClr val="FF0000"/>
              </a:buClr>
              <a:buFont typeface="Arial" panose="020B0604020202020204" pitchFamily="34" charset="0"/>
              <a:buChar char="•"/>
            </a:pPr>
            <a:r>
              <a:rPr lang="en-IN" sz="1400" dirty="0"/>
              <a:t>This is much higher than the $50 it requires to keep the recovery strategy programme running at this level.</a:t>
            </a:r>
          </a:p>
          <a:p>
            <a:pPr marL="285750" indent="-285750">
              <a:buClr>
                <a:srgbClr val="FF0000"/>
              </a:buClr>
              <a:buFont typeface="Arial" panose="020B0604020202020204" pitchFamily="34" charset="0"/>
              <a:buChar char="•"/>
            </a:pPr>
            <a:r>
              <a:rPr lang="en-IN" sz="1400" dirty="0"/>
              <a:t>The p-value tells us that our results are statistically significant.</a:t>
            </a:r>
          </a:p>
        </p:txBody>
      </p:sp>
      <p:sp>
        <p:nvSpPr>
          <p:cNvPr id="2" name="TextBox 1">
            <a:extLst>
              <a:ext uri="{FF2B5EF4-FFF2-40B4-BE49-F238E27FC236}">
                <a16:creationId xmlns:a16="http://schemas.microsoft.com/office/drawing/2014/main" id="{817873AD-D62F-8518-6AB0-E8494723E03E}"/>
              </a:ext>
            </a:extLst>
          </p:cNvPr>
          <p:cNvSpPr txBox="1"/>
          <p:nvPr/>
        </p:nvSpPr>
        <p:spPr>
          <a:xfrm>
            <a:off x="1198485" y="-24343"/>
            <a:ext cx="3080552" cy="369332"/>
          </a:xfrm>
          <a:prstGeom prst="rect">
            <a:avLst/>
          </a:prstGeom>
          <a:noFill/>
        </p:spPr>
        <p:txBody>
          <a:bodyPr wrap="square" rtlCol="0">
            <a:spAutoFit/>
          </a:bodyPr>
          <a:lstStyle/>
          <a:p>
            <a:pPr algn="ctr"/>
            <a:r>
              <a:rPr lang="en-IN" dirty="0"/>
              <a:t>Table 0 (Control Model)</a:t>
            </a:r>
          </a:p>
        </p:txBody>
      </p:sp>
      <p:sp>
        <p:nvSpPr>
          <p:cNvPr id="3" name="TextBox 2">
            <a:extLst>
              <a:ext uri="{FF2B5EF4-FFF2-40B4-BE49-F238E27FC236}">
                <a16:creationId xmlns:a16="http://schemas.microsoft.com/office/drawing/2014/main" id="{BB1C2955-8DFF-B59F-1461-BEDA85804CF9}"/>
              </a:ext>
            </a:extLst>
          </p:cNvPr>
          <p:cNvSpPr txBox="1"/>
          <p:nvPr/>
        </p:nvSpPr>
        <p:spPr>
          <a:xfrm>
            <a:off x="6667373" y="-24343"/>
            <a:ext cx="3596010" cy="369332"/>
          </a:xfrm>
          <a:prstGeom prst="rect">
            <a:avLst/>
          </a:prstGeom>
          <a:noFill/>
        </p:spPr>
        <p:txBody>
          <a:bodyPr wrap="square" rtlCol="0">
            <a:spAutoFit/>
          </a:bodyPr>
          <a:lstStyle/>
          <a:p>
            <a:pPr algn="ctr"/>
            <a:r>
              <a:rPr lang="en-IN" dirty="0"/>
              <a:t>Table 1 (Experimental Model)</a:t>
            </a:r>
          </a:p>
        </p:txBody>
      </p:sp>
    </p:spTree>
    <p:extLst>
      <p:ext uri="{BB962C8B-B14F-4D97-AF65-F5344CB8AC3E}">
        <p14:creationId xmlns:p14="http://schemas.microsoft.com/office/powerpoint/2010/main" val="2116823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103</TotalTime>
  <Words>1227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Rockwell</vt:lpstr>
      <vt:lpstr>Rockwell Condensed</vt:lpstr>
      <vt:lpstr>Wingdings</vt:lpstr>
      <vt:lpstr>Wood Type</vt:lpstr>
      <vt:lpstr>RDD ANALYSIS OF BANKS’ DEBT COLLECTION STRATEGIES</vt:lpstr>
      <vt:lpstr>OVERVIEW</vt:lpstr>
      <vt:lpstr>DATA ACQUISITION &amp; SUMMARY</vt:lpstr>
      <vt:lpstr>Problem Statement &amp; Hypothesis</vt:lpstr>
      <vt:lpstr>Data exploration</vt:lpstr>
      <vt:lpstr>PowerPoint Presentation</vt:lpstr>
      <vt:lpstr>PowerPoint Presentation</vt:lpstr>
      <vt:lpstr>MODELLING</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RDD ANALYSIS OF BANKS’ DEBT COLLECTION STRATEGIES</dc:title>
  <dc:creator>Jayam Balani</dc:creator>
  <cp:lastModifiedBy>Jayam Balani</cp:lastModifiedBy>
  <cp:revision>2</cp:revision>
  <dcterms:created xsi:type="dcterms:W3CDTF">2022-11-23T13:03:08Z</dcterms:created>
  <dcterms:modified xsi:type="dcterms:W3CDTF">2022-11-24T18:36:12Z</dcterms:modified>
</cp:coreProperties>
</file>