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8A73C8D-6C24-4AB4-9130-D783C84E09E9}" type="datetimeFigureOut">
              <a:rPr lang="en-IN" smtClean="0"/>
              <a:t>23-11-2022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1354331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A73C8D-6C24-4AB4-9130-D783C84E09E9}"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272075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A73C8D-6C24-4AB4-9130-D783C84E09E9}"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2490009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A73C8D-6C24-4AB4-9130-D783C84E09E9}"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2747761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A73C8D-6C24-4AB4-9130-D783C84E09E9}"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3251847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8A73C8D-6C24-4AB4-9130-D783C84E09E9}"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3039072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8A73C8D-6C24-4AB4-9130-D783C84E09E9}" type="datetimeFigureOut">
              <a:rPr lang="en-IN" smtClean="0"/>
              <a:t>23-11-2022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2159417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8A73C8D-6C24-4AB4-9130-D783C84E09E9}"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4240160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8A73C8D-6C24-4AB4-9130-D783C84E09E9}"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3090684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A73C8D-6C24-4AB4-9130-D783C84E09E9}"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255775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A73C8D-6C24-4AB4-9130-D783C84E09E9}" type="datetimeFigureOut">
              <a:rPr lang="en-IN" smtClean="0"/>
              <a:t>23-11-2022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2843599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A73C8D-6C24-4AB4-9130-D783C84E09E9}"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72509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A73C8D-6C24-4AB4-9130-D783C84E09E9}" type="datetimeFigureOut">
              <a:rPr lang="en-IN" smtClean="0"/>
              <a:t>23-11-2022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360016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A73C8D-6C24-4AB4-9130-D783C84E09E9}" type="datetimeFigureOut">
              <a:rPr lang="en-IN" smtClean="0"/>
              <a:t>23-11-2022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3874559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73C8D-6C24-4AB4-9130-D783C84E09E9}" type="datetimeFigureOut">
              <a:rPr lang="en-IN" smtClean="0"/>
              <a:t>23-11-2022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311324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A73C8D-6C24-4AB4-9130-D783C84E09E9}"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359860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A73C8D-6C24-4AB4-9130-D783C84E09E9}" type="datetimeFigureOut">
              <a:rPr lang="en-IN" smtClean="0"/>
              <a:t>23-11-2022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F94356-4E81-42D3-A1A0-9FC4E37DCC22}" type="slidenum">
              <a:rPr lang="en-IN" smtClean="0"/>
              <a:t>‹#›</a:t>
            </a:fld>
            <a:endParaRPr lang="en-IN"/>
          </a:p>
        </p:txBody>
      </p:sp>
    </p:spTree>
    <p:extLst>
      <p:ext uri="{BB962C8B-B14F-4D97-AF65-F5344CB8AC3E}">
        <p14:creationId xmlns:p14="http://schemas.microsoft.com/office/powerpoint/2010/main" val="17630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8A73C8D-6C24-4AB4-9130-D783C84E09E9}" type="datetimeFigureOut">
              <a:rPr lang="en-IN" smtClean="0"/>
              <a:t>23-11-2022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AF94356-4E81-42D3-A1A0-9FC4E37DCC22}" type="slidenum">
              <a:rPr lang="en-IN" smtClean="0"/>
              <a:t>‹#›</a:t>
            </a:fld>
            <a:endParaRPr lang="en-IN"/>
          </a:p>
        </p:txBody>
      </p:sp>
    </p:spTree>
    <p:extLst>
      <p:ext uri="{BB962C8B-B14F-4D97-AF65-F5344CB8AC3E}">
        <p14:creationId xmlns:p14="http://schemas.microsoft.com/office/powerpoint/2010/main" val="19423659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EB9B-7E75-A68D-3749-3996258DC461}"/>
              </a:ext>
            </a:extLst>
          </p:cNvPr>
          <p:cNvSpPr>
            <a:spLocks noGrp="1"/>
          </p:cNvSpPr>
          <p:nvPr>
            <p:ph type="ctrTitle"/>
          </p:nvPr>
        </p:nvSpPr>
        <p:spPr/>
        <p:txBody>
          <a:bodyPr/>
          <a:lstStyle/>
          <a:p>
            <a:r>
              <a:rPr lang="en-IN" dirty="0"/>
              <a:t>PREDICTING SONG GENRES</a:t>
            </a:r>
          </a:p>
        </p:txBody>
      </p:sp>
      <p:sp>
        <p:nvSpPr>
          <p:cNvPr id="3" name="Subtitle 2">
            <a:extLst>
              <a:ext uri="{FF2B5EF4-FFF2-40B4-BE49-F238E27FC236}">
                <a16:creationId xmlns:a16="http://schemas.microsoft.com/office/drawing/2014/main" id="{4106CE52-1C5B-298D-715D-188D2CB29CDE}"/>
              </a:ext>
            </a:extLst>
          </p:cNvPr>
          <p:cNvSpPr>
            <a:spLocks noGrp="1"/>
          </p:cNvSpPr>
          <p:nvPr>
            <p:ph type="subTitle" idx="1"/>
          </p:nvPr>
        </p:nvSpPr>
        <p:spPr/>
        <p:txBody>
          <a:bodyPr/>
          <a:lstStyle/>
          <a:p>
            <a:r>
              <a:rPr lang="en-IN" dirty="0"/>
              <a:t>Supervised learning</a:t>
            </a:r>
          </a:p>
        </p:txBody>
      </p:sp>
    </p:spTree>
    <p:extLst>
      <p:ext uri="{BB962C8B-B14F-4D97-AF65-F5344CB8AC3E}">
        <p14:creationId xmlns:p14="http://schemas.microsoft.com/office/powerpoint/2010/main" val="2669909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21520B-7866-071F-1544-2FF1B7EFE7AE}"/>
              </a:ext>
            </a:extLst>
          </p:cNvPr>
          <p:cNvSpPr>
            <a:spLocks noGrp="1"/>
          </p:cNvSpPr>
          <p:nvPr>
            <p:ph type="title"/>
          </p:nvPr>
        </p:nvSpPr>
        <p:spPr/>
        <p:txBody>
          <a:bodyPr/>
          <a:lstStyle/>
          <a:p>
            <a:r>
              <a:rPr lang="en-IN" dirty="0"/>
              <a:t>EVALUATION METRICS</a:t>
            </a:r>
          </a:p>
        </p:txBody>
      </p:sp>
      <p:pic>
        <p:nvPicPr>
          <p:cNvPr id="6" name="Picture 5">
            <a:extLst>
              <a:ext uri="{FF2B5EF4-FFF2-40B4-BE49-F238E27FC236}">
                <a16:creationId xmlns:a16="http://schemas.microsoft.com/office/drawing/2014/main" id="{F97A9C3E-4E13-E3DF-ACCB-9606E8D8D10C}"/>
              </a:ext>
            </a:extLst>
          </p:cNvPr>
          <p:cNvPicPr>
            <a:picLocks noChangeAspect="1"/>
          </p:cNvPicPr>
          <p:nvPr/>
        </p:nvPicPr>
        <p:blipFill>
          <a:blip r:embed="rId2"/>
          <a:stretch>
            <a:fillRect/>
          </a:stretch>
        </p:blipFill>
        <p:spPr>
          <a:xfrm>
            <a:off x="1447045" y="3903878"/>
            <a:ext cx="4572029" cy="1726846"/>
          </a:xfrm>
          <a:prstGeom prst="rect">
            <a:avLst/>
          </a:prstGeom>
        </p:spPr>
      </p:pic>
      <p:pic>
        <p:nvPicPr>
          <p:cNvPr id="8" name="Picture 7">
            <a:extLst>
              <a:ext uri="{FF2B5EF4-FFF2-40B4-BE49-F238E27FC236}">
                <a16:creationId xmlns:a16="http://schemas.microsoft.com/office/drawing/2014/main" id="{ABBB2034-8EAB-0E3F-E140-4D8DE22D10F7}"/>
              </a:ext>
            </a:extLst>
          </p:cNvPr>
          <p:cNvPicPr>
            <a:picLocks noChangeAspect="1"/>
          </p:cNvPicPr>
          <p:nvPr/>
        </p:nvPicPr>
        <p:blipFill>
          <a:blip r:embed="rId3"/>
          <a:stretch>
            <a:fillRect/>
          </a:stretch>
        </p:blipFill>
        <p:spPr>
          <a:xfrm>
            <a:off x="6153113" y="3747307"/>
            <a:ext cx="4948412" cy="1883417"/>
          </a:xfrm>
          <a:prstGeom prst="rect">
            <a:avLst/>
          </a:prstGeom>
        </p:spPr>
      </p:pic>
      <p:sp>
        <p:nvSpPr>
          <p:cNvPr id="9" name="Oval 8">
            <a:extLst>
              <a:ext uri="{FF2B5EF4-FFF2-40B4-BE49-F238E27FC236}">
                <a16:creationId xmlns:a16="http://schemas.microsoft.com/office/drawing/2014/main" id="{49F2E607-6246-043E-CEB1-55F21EF5FED8}"/>
              </a:ext>
            </a:extLst>
          </p:cNvPr>
          <p:cNvSpPr/>
          <p:nvPr/>
        </p:nvSpPr>
        <p:spPr>
          <a:xfrm>
            <a:off x="1945689" y="2361210"/>
            <a:ext cx="3308411" cy="108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Logistic Regression CV Score = </a:t>
            </a:r>
            <a:r>
              <a:rPr lang="en-IN" b="0" i="0" dirty="0">
                <a:solidFill>
                  <a:schemeClr val="bg1"/>
                </a:solidFill>
                <a:effectLst/>
                <a:latin typeface="Calibri" panose="020F0502020204030204" pitchFamily="34" charset="0"/>
                <a:cs typeface="Calibri" panose="020F0502020204030204" pitchFamily="34" charset="0"/>
              </a:rPr>
              <a:t>0.8660624566874567</a:t>
            </a:r>
            <a:endParaRPr lang="en-IN" dirty="0">
              <a:solidFill>
                <a:schemeClr val="bg1"/>
              </a:solidFill>
              <a:latin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13BFDDB3-2EFB-63D6-7C19-70649A9E6B41}"/>
              </a:ext>
            </a:extLst>
          </p:cNvPr>
          <p:cNvSpPr/>
          <p:nvPr/>
        </p:nvSpPr>
        <p:spPr>
          <a:xfrm>
            <a:off x="7057747" y="2361210"/>
            <a:ext cx="3142695" cy="10863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Decision Tree CV Score = </a:t>
            </a:r>
            <a:r>
              <a:rPr lang="en-IN" b="0" i="0" dirty="0">
                <a:solidFill>
                  <a:schemeClr val="bg1"/>
                </a:solidFill>
                <a:effectLst/>
                <a:latin typeface="Calibri" panose="020F0502020204030204" pitchFamily="34" charset="0"/>
                <a:cs typeface="Calibri" panose="020F0502020204030204" pitchFamily="34" charset="0"/>
              </a:rPr>
              <a:t>0.8442182085932085</a:t>
            </a:r>
            <a:endParaRPr lang="en-IN" dirty="0">
              <a:solidFill>
                <a:schemeClr val="bg1"/>
              </a:solidFill>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222CD8B1-A770-B72B-B0E6-7D9624CFF4BE}"/>
              </a:ext>
            </a:extLst>
          </p:cNvPr>
          <p:cNvSpPr txBox="1"/>
          <p:nvPr/>
        </p:nvSpPr>
        <p:spPr>
          <a:xfrm>
            <a:off x="2263806" y="5954619"/>
            <a:ext cx="2672178" cy="369332"/>
          </a:xfrm>
          <a:prstGeom prst="rect">
            <a:avLst/>
          </a:prstGeom>
          <a:noFill/>
        </p:spPr>
        <p:txBody>
          <a:bodyPr wrap="square" rtlCol="0">
            <a:spAutoFit/>
          </a:bodyPr>
          <a:lstStyle/>
          <a:p>
            <a:pPr algn="ctr"/>
            <a:r>
              <a:rPr lang="en-IN" dirty="0"/>
              <a:t>Pre-Sampling Matrix</a:t>
            </a:r>
          </a:p>
        </p:txBody>
      </p:sp>
      <p:sp>
        <p:nvSpPr>
          <p:cNvPr id="12" name="TextBox 11">
            <a:extLst>
              <a:ext uri="{FF2B5EF4-FFF2-40B4-BE49-F238E27FC236}">
                <a16:creationId xmlns:a16="http://schemas.microsoft.com/office/drawing/2014/main" id="{956A9745-5354-F8E6-EA33-27A14CAB6F4A}"/>
              </a:ext>
            </a:extLst>
          </p:cNvPr>
          <p:cNvSpPr txBox="1"/>
          <p:nvPr/>
        </p:nvSpPr>
        <p:spPr>
          <a:xfrm>
            <a:off x="7387701" y="5930517"/>
            <a:ext cx="2672178" cy="369332"/>
          </a:xfrm>
          <a:prstGeom prst="rect">
            <a:avLst/>
          </a:prstGeom>
          <a:noFill/>
        </p:spPr>
        <p:txBody>
          <a:bodyPr wrap="square" rtlCol="0">
            <a:spAutoFit/>
          </a:bodyPr>
          <a:lstStyle/>
          <a:p>
            <a:pPr algn="ctr"/>
            <a:r>
              <a:rPr lang="en-IN" dirty="0"/>
              <a:t>Post-Sampling Matrix</a:t>
            </a:r>
          </a:p>
        </p:txBody>
      </p:sp>
    </p:spTree>
    <p:extLst>
      <p:ext uri="{BB962C8B-B14F-4D97-AF65-F5344CB8AC3E}">
        <p14:creationId xmlns:p14="http://schemas.microsoft.com/office/powerpoint/2010/main" val="2474871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0D4D48-8E02-1E74-E9D4-9D8E94CCD4CB}"/>
              </a:ext>
            </a:extLst>
          </p:cNvPr>
          <p:cNvSpPr>
            <a:spLocks noGrp="1"/>
          </p:cNvSpPr>
          <p:nvPr>
            <p:ph type="title"/>
          </p:nvPr>
        </p:nvSpPr>
        <p:spPr/>
        <p:txBody>
          <a:bodyPr/>
          <a:lstStyle/>
          <a:p>
            <a:r>
              <a:rPr lang="en-IN" dirty="0"/>
              <a:t>FURTHER STEPS</a:t>
            </a:r>
          </a:p>
        </p:txBody>
      </p:sp>
      <p:sp>
        <p:nvSpPr>
          <p:cNvPr id="4" name="Content Placeholder 3">
            <a:extLst>
              <a:ext uri="{FF2B5EF4-FFF2-40B4-BE49-F238E27FC236}">
                <a16:creationId xmlns:a16="http://schemas.microsoft.com/office/drawing/2014/main" id="{17F32C7C-3123-2FE7-D6A7-149783A95554}"/>
              </a:ext>
            </a:extLst>
          </p:cNvPr>
          <p:cNvSpPr>
            <a:spLocks noGrp="1"/>
          </p:cNvSpPr>
          <p:nvPr>
            <p:ph idx="1"/>
          </p:nvPr>
        </p:nvSpPr>
        <p:spPr/>
        <p:txBody>
          <a:bodyPr/>
          <a:lstStyle/>
          <a:p>
            <a:pPr>
              <a:buFont typeface="Arial" panose="020B0604020202020204" pitchFamily="34" charset="0"/>
              <a:buChar char="•"/>
            </a:pPr>
            <a:r>
              <a:rPr lang="en-IN" dirty="0"/>
              <a:t>Next steps would be to build on the model by incorporating other types of song genres and finding insights about those.</a:t>
            </a:r>
          </a:p>
          <a:p>
            <a:pPr>
              <a:buFont typeface="Arial" panose="020B0604020202020204" pitchFamily="34" charset="0"/>
              <a:buChar char="•"/>
            </a:pPr>
            <a:r>
              <a:rPr lang="en-IN" dirty="0"/>
              <a:t>The models can themselves still be improved upon by including polynomial parameters and/or incorporating more features for which data was not available, such as – Artist, Popularity, etc.</a:t>
            </a:r>
          </a:p>
          <a:p>
            <a:pPr>
              <a:buFont typeface="Arial" panose="020B0604020202020204" pitchFamily="34" charset="0"/>
              <a:buChar char="•"/>
            </a:pPr>
            <a:r>
              <a:rPr lang="en-IN" dirty="0"/>
              <a:t>Could also make use of GridSearchCV or RandmoizedSearchCV to select the right hyperparameters instead of tuning them by hand or using default values.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768336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9C13-E113-1127-0327-77351EFF8D3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1C134AF7-81A6-ADEE-C50B-85FE40CD2CD1}"/>
              </a:ext>
            </a:extLst>
          </p:cNvPr>
          <p:cNvSpPr>
            <a:spLocks noGrp="1"/>
          </p:cNvSpPr>
          <p:nvPr>
            <p:ph idx="1"/>
          </p:nvPr>
        </p:nvSpPr>
        <p:spPr/>
        <p:txBody>
          <a:bodyPr>
            <a:normAutofit/>
          </a:bodyPr>
          <a:lstStyle/>
          <a:p>
            <a:r>
              <a:rPr lang="en-IN" dirty="0"/>
              <a:t>Purpose</a:t>
            </a:r>
          </a:p>
          <a:p>
            <a:pPr lvl="1">
              <a:buFont typeface="Wingdings" panose="05000000000000000000" pitchFamily="2" charset="2"/>
              <a:buChar char="§"/>
            </a:pPr>
            <a:r>
              <a:rPr lang="en-IN" dirty="0"/>
              <a:t>Predict song genres to help categorize songs and make personalized recommendations to users</a:t>
            </a:r>
          </a:p>
          <a:p>
            <a:r>
              <a:rPr lang="en-IN" dirty="0"/>
              <a:t>Stakeholders</a:t>
            </a:r>
          </a:p>
          <a:p>
            <a:pPr lvl="1">
              <a:buFont typeface="Wingdings" panose="05000000000000000000" pitchFamily="2" charset="2"/>
              <a:buChar char="§"/>
            </a:pPr>
            <a:r>
              <a:rPr lang="en-IN" dirty="0"/>
              <a:t>Customers and Song Streaming Service Providers such as Youtube Music, Spotify, Soundcloud, etc.</a:t>
            </a:r>
          </a:p>
          <a:p>
            <a:r>
              <a:rPr lang="en-IN" dirty="0"/>
              <a:t>Process</a:t>
            </a:r>
          </a:p>
          <a:p>
            <a:pPr lvl="1">
              <a:buFont typeface="Wingdings" panose="05000000000000000000" pitchFamily="2" charset="2"/>
              <a:buChar char="§"/>
            </a:pPr>
            <a:r>
              <a:rPr lang="en-IN" dirty="0"/>
              <a:t>Utilizing Machine Learning algorithms to predict song genres based on raw numerical and categorical track data</a:t>
            </a:r>
          </a:p>
          <a:p>
            <a:pPr marL="457200" lvl="1" indent="0">
              <a:buNone/>
            </a:pPr>
            <a:endParaRPr lang="en-IN" dirty="0"/>
          </a:p>
          <a:p>
            <a:pPr marL="457200" lvl="1" indent="0">
              <a:buNone/>
            </a:pPr>
            <a:endParaRPr lang="en-IN" dirty="0"/>
          </a:p>
        </p:txBody>
      </p:sp>
    </p:spTree>
    <p:extLst>
      <p:ext uri="{BB962C8B-B14F-4D97-AF65-F5344CB8AC3E}">
        <p14:creationId xmlns:p14="http://schemas.microsoft.com/office/powerpoint/2010/main" val="97514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1351-738F-5EA0-08AF-2645EF53FBE6}"/>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17608DC7-FC74-BE67-2B6F-6EFE46BFD4FA}"/>
              </a:ext>
            </a:extLst>
          </p:cNvPr>
          <p:cNvSpPr>
            <a:spLocks noGrp="1"/>
          </p:cNvSpPr>
          <p:nvPr>
            <p:ph idx="1"/>
          </p:nvPr>
        </p:nvSpPr>
        <p:spPr/>
        <p:txBody>
          <a:bodyPr/>
          <a:lstStyle/>
          <a:p>
            <a:r>
              <a:rPr lang="en-IN" dirty="0"/>
              <a:t>Our dataset was sourced by a research group known as The Echo Nest. The group researched over 10,000 songs to rate a variety of metrics</a:t>
            </a:r>
          </a:p>
          <a:p>
            <a:r>
              <a:rPr lang="en-IN" dirty="0"/>
              <a:t>The dataset contained 8 features – 7 numeric and 1 categorical</a:t>
            </a:r>
          </a:p>
          <a:p>
            <a:r>
              <a:rPr lang="en-IN" dirty="0"/>
              <a:t>There was no missing data and since almost all data was numerical (float64 type) we didn’t have to perform any data cleaning. This was very lucky for us although such instances are very rare in the world</a:t>
            </a:r>
          </a:p>
          <a:p>
            <a:endParaRPr lang="en-IN" dirty="0"/>
          </a:p>
        </p:txBody>
      </p:sp>
      <p:pic>
        <p:nvPicPr>
          <p:cNvPr id="7" name="Picture 6">
            <a:extLst>
              <a:ext uri="{FF2B5EF4-FFF2-40B4-BE49-F238E27FC236}">
                <a16:creationId xmlns:a16="http://schemas.microsoft.com/office/drawing/2014/main" id="{C18A11E2-3FE3-B50C-B1F7-DBAB50D918AF}"/>
              </a:ext>
            </a:extLst>
          </p:cNvPr>
          <p:cNvPicPr>
            <a:picLocks noChangeAspect="1"/>
          </p:cNvPicPr>
          <p:nvPr/>
        </p:nvPicPr>
        <p:blipFill>
          <a:blip r:embed="rId2"/>
          <a:stretch>
            <a:fillRect/>
          </a:stretch>
        </p:blipFill>
        <p:spPr>
          <a:xfrm>
            <a:off x="1721848" y="4743092"/>
            <a:ext cx="7627624" cy="1596950"/>
          </a:xfrm>
          <a:prstGeom prst="rect">
            <a:avLst/>
          </a:prstGeom>
        </p:spPr>
      </p:pic>
    </p:spTree>
    <p:extLst>
      <p:ext uri="{BB962C8B-B14F-4D97-AF65-F5344CB8AC3E}">
        <p14:creationId xmlns:p14="http://schemas.microsoft.com/office/powerpoint/2010/main" val="345672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4312F-9487-C578-298C-681DDBB008A7}"/>
              </a:ext>
            </a:extLst>
          </p:cNvPr>
          <p:cNvSpPr>
            <a:spLocks noGrp="1"/>
          </p:cNvSpPr>
          <p:nvPr>
            <p:ph type="title"/>
          </p:nvPr>
        </p:nvSpPr>
        <p:spPr/>
        <p:txBody>
          <a:bodyPr/>
          <a:lstStyle/>
          <a:p>
            <a:r>
              <a:rPr lang="en-IN" dirty="0"/>
              <a:t>FEATURES</a:t>
            </a:r>
          </a:p>
        </p:txBody>
      </p:sp>
      <p:sp>
        <p:nvSpPr>
          <p:cNvPr id="9" name="Content Placeholder 8">
            <a:extLst>
              <a:ext uri="{FF2B5EF4-FFF2-40B4-BE49-F238E27FC236}">
                <a16:creationId xmlns:a16="http://schemas.microsoft.com/office/drawing/2014/main" id="{AF5EA326-3307-1895-DC25-011AEC7129BD}"/>
              </a:ext>
            </a:extLst>
          </p:cNvPr>
          <p:cNvSpPr>
            <a:spLocks noGrp="1"/>
          </p:cNvSpPr>
          <p:nvPr>
            <p:ph idx="1"/>
          </p:nvPr>
        </p:nvSpPr>
        <p:spPr>
          <a:xfrm>
            <a:off x="3573664" y="2499209"/>
            <a:ext cx="1865335" cy="452761"/>
          </a:xfrm>
          <a:prstGeom prst="roundRect">
            <a:avLst>
              <a:gd name="adj" fmla="val 169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IN" dirty="0"/>
              <a:t>Acousticness</a:t>
            </a:r>
          </a:p>
        </p:txBody>
      </p:sp>
      <p:pic>
        <p:nvPicPr>
          <p:cNvPr id="1026" name="Picture 2">
            <a:extLst>
              <a:ext uri="{FF2B5EF4-FFF2-40B4-BE49-F238E27FC236}">
                <a16:creationId xmlns:a16="http://schemas.microsoft.com/office/drawing/2014/main" id="{500A1749-58B9-B610-CAC2-AEF415BCF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542" y="233337"/>
            <a:ext cx="5171813" cy="427948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F18884F1-4088-E7E5-7BAC-2FE38094409F}"/>
              </a:ext>
            </a:extLst>
          </p:cNvPr>
          <p:cNvSpPr/>
          <p:nvPr/>
        </p:nvSpPr>
        <p:spPr>
          <a:xfrm>
            <a:off x="1154954" y="2499209"/>
            <a:ext cx="1865335"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Energy</a:t>
            </a:r>
          </a:p>
        </p:txBody>
      </p:sp>
      <p:sp>
        <p:nvSpPr>
          <p:cNvPr id="10" name="Content Placeholder 8">
            <a:extLst>
              <a:ext uri="{FF2B5EF4-FFF2-40B4-BE49-F238E27FC236}">
                <a16:creationId xmlns:a16="http://schemas.microsoft.com/office/drawing/2014/main" id="{33A8C8B8-3F9C-2C8A-12B4-10C8E67C65D8}"/>
              </a:ext>
            </a:extLst>
          </p:cNvPr>
          <p:cNvSpPr txBox="1">
            <a:spLocks/>
          </p:cNvSpPr>
          <p:nvPr/>
        </p:nvSpPr>
        <p:spPr>
          <a:xfrm>
            <a:off x="1154954" y="3398517"/>
            <a:ext cx="1865335" cy="452761"/>
          </a:xfrm>
          <a:prstGeom prst="roundRect">
            <a:avLst>
              <a:gd name="adj" fmla="val 16990"/>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pPr marL="0" indent="0" algn="ctr">
              <a:buNone/>
            </a:pPr>
            <a:r>
              <a:rPr lang="en-IN" dirty="0"/>
              <a:t>Danceability</a:t>
            </a:r>
          </a:p>
        </p:txBody>
      </p:sp>
      <p:sp>
        <p:nvSpPr>
          <p:cNvPr id="11" name="Content Placeholder 8">
            <a:extLst>
              <a:ext uri="{FF2B5EF4-FFF2-40B4-BE49-F238E27FC236}">
                <a16:creationId xmlns:a16="http://schemas.microsoft.com/office/drawing/2014/main" id="{215D2BC5-D729-EECA-C24F-644274B9C2AA}"/>
              </a:ext>
            </a:extLst>
          </p:cNvPr>
          <p:cNvSpPr txBox="1">
            <a:spLocks/>
          </p:cNvSpPr>
          <p:nvPr/>
        </p:nvSpPr>
        <p:spPr>
          <a:xfrm>
            <a:off x="3573207" y="3398517"/>
            <a:ext cx="1865335" cy="452761"/>
          </a:xfrm>
          <a:prstGeom prst="roundRect">
            <a:avLst>
              <a:gd name="adj" fmla="val 16990"/>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pPr algn="ctr"/>
            <a:r>
              <a:rPr lang="en-IN" dirty="0"/>
              <a:t>Liveness</a:t>
            </a:r>
          </a:p>
        </p:txBody>
      </p:sp>
      <p:sp>
        <p:nvSpPr>
          <p:cNvPr id="12" name="Content Placeholder 8">
            <a:extLst>
              <a:ext uri="{FF2B5EF4-FFF2-40B4-BE49-F238E27FC236}">
                <a16:creationId xmlns:a16="http://schemas.microsoft.com/office/drawing/2014/main" id="{52EEAE8C-A0F2-498D-EE92-28B6BB5813CD}"/>
              </a:ext>
            </a:extLst>
          </p:cNvPr>
          <p:cNvSpPr txBox="1">
            <a:spLocks/>
          </p:cNvSpPr>
          <p:nvPr/>
        </p:nvSpPr>
        <p:spPr>
          <a:xfrm>
            <a:off x="3573208" y="4212379"/>
            <a:ext cx="1865335" cy="452761"/>
          </a:xfrm>
          <a:prstGeom prst="roundRect">
            <a:avLst>
              <a:gd name="adj" fmla="val 16990"/>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pPr marL="0" indent="0" algn="ctr">
              <a:buNone/>
            </a:pPr>
            <a:r>
              <a:rPr lang="en-IN" dirty="0"/>
              <a:t>Tempo</a:t>
            </a:r>
          </a:p>
        </p:txBody>
      </p:sp>
      <p:sp>
        <p:nvSpPr>
          <p:cNvPr id="13" name="Content Placeholder 8">
            <a:extLst>
              <a:ext uri="{FF2B5EF4-FFF2-40B4-BE49-F238E27FC236}">
                <a16:creationId xmlns:a16="http://schemas.microsoft.com/office/drawing/2014/main" id="{2EE9C3FF-0FD6-C411-24EA-8B1F10783777}"/>
              </a:ext>
            </a:extLst>
          </p:cNvPr>
          <p:cNvSpPr txBox="1">
            <a:spLocks/>
          </p:cNvSpPr>
          <p:nvPr/>
        </p:nvSpPr>
        <p:spPr>
          <a:xfrm>
            <a:off x="3573207" y="5111687"/>
            <a:ext cx="1865335" cy="452761"/>
          </a:xfrm>
          <a:prstGeom prst="roundRect">
            <a:avLst>
              <a:gd name="adj" fmla="val 16990"/>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chor="ctr">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pPr marL="0" indent="0" algn="ctr">
              <a:buNone/>
            </a:pPr>
            <a:r>
              <a:rPr lang="en-IN" dirty="0"/>
              <a:t>Instrumentalness</a:t>
            </a:r>
          </a:p>
        </p:txBody>
      </p:sp>
      <p:sp>
        <p:nvSpPr>
          <p:cNvPr id="14" name="Content Placeholder 8">
            <a:extLst>
              <a:ext uri="{FF2B5EF4-FFF2-40B4-BE49-F238E27FC236}">
                <a16:creationId xmlns:a16="http://schemas.microsoft.com/office/drawing/2014/main" id="{9F834631-E61F-4140-666F-7B225375993B}"/>
              </a:ext>
            </a:extLst>
          </p:cNvPr>
          <p:cNvSpPr txBox="1">
            <a:spLocks/>
          </p:cNvSpPr>
          <p:nvPr/>
        </p:nvSpPr>
        <p:spPr>
          <a:xfrm>
            <a:off x="1168838" y="5111687"/>
            <a:ext cx="1865335" cy="452761"/>
          </a:xfrm>
          <a:prstGeom prst="roundRect">
            <a:avLst>
              <a:gd name="adj" fmla="val 16990"/>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pPr marL="0" indent="0" algn="ctr">
              <a:buNone/>
            </a:pPr>
            <a:r>
              <a:rPr lang="en-IN" dirty="0"/>
              <a:t> Valence</a:t>
            </a:r>
          </a:p>
        </p:txBody>
      </p:sp>
      <p:sp>
        <p:nvSpPr>
          <p:cNvPr id="15" name="Content Placeholder 8">
            <a:extLst>
              <a:ext uri="{FF2B5EF4-FFF2-40B4-BE49-F238E27FC236}">
                <a16:creationId xmlns:a16="http://schemas.microsoft.com/office/drawing/2014/main" id="{AB8FD693-D474-9DF3-9E9B-6D2047AA3219}"/>
              </a:ext>
            </a:extLst>
          </p:cNvPr>
          <p:cNvSpPr txBox="1">
            <a:spLocks/>
          </p:cNvSpPr>
          <p:nvPr/>
        </p:nvSpPr>
        <p:spPr>
          <a:xfrm>
            <a:off x="1168838" y="4212379"/>
            <a:ext cx="1865335" cy="452761"/>
          </a:xfrm>
          <a:prstGeom prst="roundRect">
            <a:avLst>
              <a:gd name="adj" fmla="val 16990"/>
            </a:avLst>
          </a:prstGeom>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chor="ctr">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r>
              <a:rPr lang="en-IN" dirty="0"/>
              <a:t>   </a:t>
            </a:r>
            <a:r>
              <a:rPr lang="en-IN" dirty="0" err="1"/>
              <a:t>Speechiness</a:t>
            </a:r>
            <a:endParaRPr lang="en-IN" dirty="0"/>
          </a:p>
        </p:txBody>
      </p:sp>
      <p:sp>
        <p:nvSpPr>
          <p:cNvPr id="16" name="Content Placeholder 8">
            <a:extLst>
              <a:ext uri="{FF2B5EF4-FFF2-40B4-BE49-F238E27FC236}">
                <a16:creationId xmlns:a16="http://schemas.microsoft.com/office/drawing/2014/main" id="{A81EDB8B-5A97-D42E-302E-F9354F354721}"/>
              </a:ext>
            </a:extLst>
          </p:cNvPr>
          <p:cNvSpPr txBox="1">
            <a:spLocks/>
          </p:cNvSpPr>
          <p:nvPr/>
        </p:nvSpPr>
        <p:spPr>
          <a:xfrm>
            <a:off x="2377681" y="5899360"/>
            <a:ext cx="1865335" cy="452761"/>
          </a:xfrm>
          <a:prstGeom prst="roundRect">
            <a:avLst>
              <a:gd name="adj" fmla="val 16990"/>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lt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lt1"/>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lt1"/>
                </a:solidFill>
                <a:latin typeface="+mn-lt"/>
                <a:ea typeface="+mn-ea"/>
                <a:cs typeface="+mn-cs"/>
              </a:defRPr>
            </a:lvl9pPr>
          </a:lstStyle>
          <a:p>
            <a:pPr marL="0" indent="0" algn="ctr">
              <a:buNone/>
            </a:pPr>
            <a:r>
              <a:rPr lang="en-IN" dirty="0"/>
              <a:t> Genre</a:t>
            </a:r>
          </a:p>
        </p:txBody>
      </p:sp>
      <p:sp>
        <p:nvSpPr>
          <p:cNvPr id="17" name="TextBox 16">
            <a:extLst>
              <a:ext uri="{FF2B5EF4-FFF2-40B4-BE49-F238E27FC236}">
                <a16:creationId xmlns:a16="http://schemas.microsoft.com/office/drawing/2014/main" id="{D616A9EE-08B6-2C8B-3CBA-4BBE6534DCB5}"/>
              </a:ext>
            </a:extLst>
          </p:cNvPr>
          <p:cNvSpPr txBox="1"/>
          <p:nvPr/>
        </p:nvSpPr>
        <p:spPr>
          <a:xfrm>
            <a:off x="6870212" y="4665140"/>
            <a:ext cx="4900474" cy="1477328"/>
          </a:xfrm>
          <a:prstGeom prst="rect">
            <a:avLst/>
          </a:prstGeom>
          <a:noFill/>
        </p:spPr>
        <p:txBody>
          <a:bodyPr wrap="square" rtlCol="0">
            <a:spAutoFit/>
          </a:bodyPr>
          <a:lstStyle/>
          <a:p>
            <a:pPr marL="285750" indent="-285750">
              <a:buFont typeface="Arial" panose="020B0604020202020204" pitchFamily="34" charset="0"/>
              <a:buChar char="•"/>
            </a:pPr>
            <a:r>
              <a:rPr lang="en-IN" dirty="0"/>
              <a:t>We see that Hip-Hop songs have the most speech and danceability</a:t>
            </a:r>
          </a:p>
          <a:p>
            <a:endParaRPr lang="en-IN" dirty="0"/>
          </a:p>
          <a:p>
            <a:pPr marL="285750" indent="-285750">
              <a:buFont typeface="Arial" panose="020B0604020202020204" pitchFamily="34" charset="0"/>
              <a:buChar char="•"/>
            </a:pPr>
            <a:r>
              <a:rPr lang="en-IN" dirty="0"/>
              <a:t>Rock songs on the other hand have more instruments involved </a:t>
            </a:r>
          </a:p>
        </p:txBody>
      </p:sp>
    </p:spTree>
    <p:extLst>
      <p:ext uri="{BB962C8B-B14F-4D97-AF65-F5344CB8AC3E}">
        <p14:creationId xmlns:p14="http://schemas.microsoft.com/office/powerpoint/2010/main" val="202629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F012-6F9C-1E34-8BBD-4AA1A89EDB3C}"/>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EB9B9E9B-8ED7-B442-16E1-C0E214187876}"/>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dirty="0"/>
              <a:t>Rock songs have more Acousticness, i.e., less electrical elements to the characteristics of the sound/music.</a:t>
            </a:r>
          </a:p>
          <a:p>
            <a:pPr>
              <a:buFont typeface="Arial" panose="020B0604020202020204" pitchFamily="34" charset="0"/>
              <a:buChar char="•"/>
            </a:pPr>
            <a:r>
              <a:rPr lang="en-IN" dirty="0"/>
              <a:t>Rock songs have more Energy, i.e., a higher level of intensity of music.</a:t>
            </a:r>
          </a:p>
          <a:p>
            <a:pPr>
              <a:buFont typeface="Arial" panose="020B0604020202020204" pitchFamily="34" charset="0"/>
              <a:buChar char="•"/>
            </a:pPr>
            <a:r>
              <a:rPr lang="en-IN" dirty="0"/>
              <a:t>Hip-Hop and Rock both have a similar level of Liveness, i.e., a similar ambience to the kind of music each uses.</a:t>
            </a:r>
          </a:p>
          <a:p>
            <a:pPr>
              <a:buFont typeface="Arial" panose="020B0604020202020204" pitchFamily="34" charset="0"/>
              <a:buChar char="•"/>
            </a:pPr>
            <a:r>
              <a:rPr lang="en-IN" dirty="0"/>
              <a:t>Hip-Hop songs have more Danceability about them.</a:t>
            </a:r>
          </a:p>
          <a:p>
            <a:pPr>
              <a:buFont typeface="Arial" panose="020B0604020202020204" pitchFamily="34" charset="0"/>
              <a:buChar char="•"/>
            </a:pPr>
            <a:r>
              <a:rPr lang="en-IN" dirty="0"/>
              <a:t>As stated, Rock songs have a higher level of instrumental use.</a:t>
            </a:r>
          </a:p>
          <a:p>
            <a:pPr>
              <a:buFont typeface="Arial" panose="020B0604020202020204" pitchFamily="34" charset="0"/>
              <a:buChar char="•"/>
            </a:pPr>
            <a:r>
              <a:rPr lang="en-IN" dirty="0"/>
              <a:t>Hip-Hop songs on the other hand have more lyrics involved which is obvious as Rap is all about telling a song story through words. (There are plenty of outliers for each still)</a:t>
            </a:r>
          </a:p>
          <a:p>
            <a:pPr>
              <a:buFont typeface="Arial" panose="020B0604020202020204" pitchFamily="34" charset="0"/>
              <a:buChar char="•"/>
            </a:pPr>
            <a:r>
              <a:rPr lang="en-IN" dirty="0"/>
              <a:t>Both have almost similar levels of tempo, although Hip-Hop songs tend to have a higher range of variance about the beats-per-second employed.</a:t>
            </a:r>
          </a:p>
          <a:p>
            <a:pPr>
              <a:buFont typeface="Arial" panose="020B0604020202020204" pitchFamily="34" charset="0"/>
              <a:buChar char="•"/>
            </a:pPr>
            <a:r>
              <a:rPr lang="en-IN" dirty="0"/>
              <a:t>Hip-Hop songs have higher valence, i.e., they tend to be more positive than Rock songs. The latter can have mostly melancholy tones attached to them, though this is ofcourse an assumption.</a:t>
            </a:r>
          </a:p>
        </p:txBody>
      </p:sp>
    </p:spTree>
    <p:extLst>
      <p:ext uri="{BB962C8B-B14F-4D97-AF65-F5344CB8AC3E}">
        <p14:creationId xmlns:p14="http://schemas.microsoft.com/office/powerpoint/2010/main" val="234762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91FBA1D-C0B7-6047-55C4-4DEE657BF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600" y="73240"/>
            <a:ext cx="3748060" cy="33557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C88FCA3-0005-E7E4-CABD-402DF8F50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6627" y="73239"/>
            <a:ext cx="3889844" cy="33557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ED221C2-E6EF-BF55-0AC9-B69241582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4171" y="3499795"/>
            <a:ext cx="3822300" cy="328496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D1AFDC3-5D21-2691-D21D-7AB32581A9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6599" y="3570593"/>
            <a:ext cx="3748059" cy="321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843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id="{8DE70ADA-E01B-AF71-3D24-D92EEE2E4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525" y="93828"/>
            <a:ext cx="4102501" cy="32612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42D3810E-EC91-9F37-002F-2A379240C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93828"/>
            <a:ext cx="4494653" cy="333517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DEC5A81-FE4A-224B-E4E6-7BDDE887B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525" y="3502952"/>
            <a:ext cx="4102500" cy="318726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08649AD-B2B7-B05C-FDCF-7ECF0D022E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3502952"/>
            <a:ext cx="4494653" cy="318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42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DD1C-2B34-2BC9-B260-22F1C805E1D5}"/>
              </a:ext>
            </a:extLst>
          </p:cNvPr>
          <p:cNvSpPr>
            <a:spLocks noGrp="1"/>
          </p:cNvSpPr>
          <p:nvPr>
            <p:ph type="title"/>
          </p:nvPr>
        </p:nvSpPr>
        <p:spPr/>
        <p:txBody>
          <a:bodyPr/>
          <a:lstStyle/>
          <a:p>
            <a:r>
              <a:rPr lang="en-IN" dirty="0"/>
              <a:t>FEATURE SELECTION</a:t>
            </a:r>
          </a:p>
        </p:txBody>
      </p:sp>
      <p:sp>
        <p:nvSpPr>
          <p:cNvPr id="5" name="Content Placeholder 4">
            <a:extLst>
              <a:ext uri="{FF2B5EF4-FFF2-40B4-BE49-F238E27FC236}">
                <a16:creationId xmlns:a16="http://schemas.microsoft.com/office/drawing/2014/main" id="{3279CC71-E5E0-7429-A3CD-C0549ED45180}"/>
              </a:ext>
            </a:extLst>
          </p:cNvPr>
          <p:cNvSpPr>
            <a:spLocks noGrp="1"/>
          </p:cNvSpPr>
          <p:nvPr>
            <p:ph idx="1"/>
          </p:nvPr>
        </p:nvSpPr>
        <p:spPr>
          <a:xfrm>
            <a:off x="724418" y="2422782"/>
            <a:ext cx="6102510" cy="4023360"/>
          </a:xfrm>
        </p:spPr>
        <p:txBody>
          <a:bodyPr/>
          <a:lstStyle/>
          <a:p>
            <a:pPr>
              <a:buFont typeface="Arial" panose="020B0604020202020204" pitchFamily="34" charset="0"/>
              <a:buChar char="•"/>
            </a:pPr>
            <a:r>
              <a:rPr lang="en-IN" dirty="0"/>
              <a:t>We employed Principal Component Analysis (PCA) to reduce the dimensionality of our dataset.</a:t>
            </a:r>
          </a:p>
          <a:p>
            <a:pPr>
              <a:buFont typeface="Arial" panose="020B0604020202020204" pitchFamily="34" charset="0"/>
              <a:buChar char="•"/>
            </a:pPr>
            <a:r>
              <a:rPr lang="en-IN" dirty="0"/>
              <a:t>We dropped the Track ID feature as it was just adding random noise to the dataset.</a:t>
            </a:r>
          </a:p>
          <a:p>
            <a:pPr>
              <a:buFont typeface="Arial" panose="020B0604020202020204" pitchFamily="34" charset="0"/>
              <a:buChar char="•"/>
            </a:pPr>
            <a:r>
              <a:rPr lang="en-IN" dirty="0"/>
              <a:t>The PCA showed us that a linear combination of 6 principal components (features) could explain the variance in the target variable.</a:t>
            </a:r>
          </a:p>
          <a:p>
            <a:pPr>
              <a:buFont typeface="Arial" panose="020B0604020202020204" pitchFamily="34" charset="0"/>
              <a:buChar char="•"/>
            </a:pPr>
            <a:r>
              <a:rPr lang="en-IN" dirty="0"/>
              <a:t>The bar plot shows the explained variance of individual components whereas the line chart shows cumulative explained variance.</a:t>
            </a:r>
          </a:p>
        </p:txBody>
      </p:sp>
      <p:pic>
        <p:nvPicPr>
          <p:cNvPr id="4104" name="Picture 8">
            <a:extLst>
              <a:ext uri="{FF2B5EF4-FFF2-40B4-BE49-F238E27FC236}">
                <a16:creationId xmlns:a16="http://schemas.microsoft.com/office/drawing/2014/main" id="{66977970-7E1D-27D5-6558-BBA789AEEE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979" y="2422782"/>
            <a:ext cx="4472319" cy="382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74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3A05-736A-0397-9B48-151D16D4CFF8}"/>
              </a:ext>
            </a:extLst>
          </p:cNvPr>
          <p:cNvSpPr>
            <a:spLocks noGrp="1"/>
          </p:cNvSpPr>
          <p:nvPr>
            <p:ph type="title"/>
          </p:nvPr>
        </p:nvSpPr>
        <p:spPr/>
        <p:txBody>
          <a:bodyPr/>
          <a:lstStyle/>
          <a:p>
            <a:r>
              <a:rPr lang="en-IN" dirty="0"/>
              <a:t>MODEL EVALUATION</a:t>
            </a:r>
          </a:p>
        </p:txBody>
      </p:sp>
      <p:sp>
        <p:nvSpPr>
          <p:cNvPr id="3" name="Content Placeholder 2">
            <a:extLst>
              <a:ext uri="{FF2B5EF4-FFF2-40B4-BE49-F238E27FC236}">
                <a16:creationId xmlns:a16="http://schemas.microsoft.com/office/drawing/2014/main" id="{450FB41C-BE72-6FD4-3F7D-E2919F6E4386}"/>
              </a:ext>
            </a:extLst>
          </p:cNvPr>
          <p:cNvSpPr>
            <a:spLocks noGrp="1"/>
          </p:cNvSpPr>
          <p:nvPr>
            <p:ph idx="1"/>
          </p:nvPr>
        </p:nvSpPr>
        <p:spPr/>
        <p:txBody>
          <a:bodyPr>
            <a:normAutofit lnSpcReduction="10000"/>
          </a:bodyPr>
          <a:lstStyle/>
          <a:p>
            <a:pPr>
              <a:buFont typeface="Arial" panose="020B0604020202020204" pitchFamily="34" charset="0"/>
              <a:buChar char="•"/>
            </a:pPr>
            <a:r>
              <a:rPr lang="en-IN" dirty="0"/>
              <a:t>We made use of two classifiers, namely – Logistic Regression and Decision Tree Classifier.</a:t>
            </a:r>
          </a:p>
          <a:p>
            <a:pPr>
              <a:buFont typeface="Arial" panose="020B0604020202020204" pitchFamily="34" charset="0"/>
              <a:buChar char="•"/>
            </a:pPr>
            <a:r>
              <a:rPr lang="en-IN" dirty="0"/>
              <a:t>We made use of pipelines to scale, apply PCA, and cross-validate both models over the training dataset split 5 times.</a:t>
            </a:r>
          </a:p>
          <a:p>
            <a:pPr>
              <a:buFont typeface="Arial" panose="020B0604020202020204" pitchFamily="34" charset="0"/>
              <a:buChar char="•"/>
            </a:pPr>
            <a:r>
              <a:rPr lang="en-IN" dirty="0"/>
              <a:t>The classification report showed us that even though the selected Logistic Regression model does well in predicting rock songs, there is a high number of False Negatives for Hip-Hop songs.</a:t>
            </a:r>
          </a:p>
          <a:p>
            <a:pPr>
              <a:buFont typeface="Arial" panose="020B0604020202020204" pitchFamily="34" charset="0"/>
              <a:buChar char="•"/>
            </a:pPr>
            <a:r>
              <a:rPr lang="en-IN" dirty="0"/>
              <a:t>To fix for such an error, we re-evaluated the chosen model by sampling equal proportion of occurrences of each song genre from the training set.</a:t>
            </a:r>
          </a:p>
          <a:p>
            <a:pPr>
              <a:buFont typeface="Arial" panose="020B0604020202020204" pitchFamily="34" charset="0"/>
              <a:buChar char="•"/>
            </a:pPr>
            <a:r>
              <a:rPr lang="en-IN" dirty="0"/>
              <a:t>The number of False Negatives went down for Hip-Hop songs but so did the accuracy of the model as a trade-off.</a:t>
            </a:r>
          </a:p>
        </p:txBody>
      </p:sp>
    </p:spTree>
    <p:extLst>
      <p:ext uri="{BB962C8B-B14F-4D97-AF65-F5344CB8AC3E}">
        <p14:creationId xmlns:p14="http://schemas.microsoft.com/office/powerpoint/2010/main" val="451987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270</TotalTime>
  <Words>654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 Boardroom</vt:lpstr>
      <vt:lpstr>PREDICTING SONG GENRES</vt:lpstr>
      <vt:lpstr>OVERVIEW</vt:lpstr>
      <vt:lpstr>DATA</vt:lpstr>
      <vt:lpstr>FEATURES</vt:lpstr>
      <vt:lpstr>EXPLORATORY DATA ANALYSIS</vt:lpstr>
      <vt:lpstr>PowerPoint Presentation</vt:lpstr>
      <vt:lpstr>PowerPoint Presentation</vt:lpstr>
      <vt:lpstr>FEATURE SELECTION</vt:lpstr>
      <vt:lpstr>MODEL EVALUATION</vt:lpstr>
      <vt:lpstr>EVALUATION METRICS</vt:lpstr>
      <vt:lpstr>FURTHER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dc:title>
  <dc:creator>Jayam Balani</dc:creator>
  <cp:lastModifiedBy>Jayam Balani</cp:lastModifiedBy>
  <cp:revision>4</cp:revision>
  <dcterms:created xsi:type="dcterms:W3CDTF">2022-11-22T05:31:35Z</dcterms:created>
  <dcterms:modified xsi:type="dcterms:W3CDTF">2022-11-22T23:18:57Z</dcterms:modified>
</cp:coreProperties>
</file>