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1"/>
      </p:bgRef>
    </p:bg>
    <p:spTree>
      <p:nvGrpSpPr>
        <p:cNvPr id="1" name=""/>
        <p:cNvGrpSpPr/>
        <p:nvPr/>
      </p:nvGrpSpPr>
      <p:grpSpPr>
        <a:xfrm>
          <a:off x="0" y="0"/>
          <a:ext cx="0" cy="0"/>
          <a:chOff x="0" y="0"/>
          <a:chExt cx="0" cy="0"/>
        </a:xfrm>
      </p:grpSpPr>
      <p:sp>
        <p:nvSpPr>
          <p:cNvPr id="8" name="Прямоугольник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Прямая соединительная линия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Заголовок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ru-RU" smtClean="0"/>
              <a:t>Образец заголовка</a:t>
            </a:r>
            <a:endParaRPr kumimoji="0" lang="en-US"/>
          </a:p>
        </p:txBody>
      </p:sp>
      <p:sp>
        <p:nvSpPr>
          <p:cNvPr id="25" name="Подзаголовок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31" name="Дата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B106E36-FD25-4E2D-B0AA-010F637433A0}" type="datetimeFigureOut">
              <a:rPr lang="ru-RU" smtClean="0"/>
              <a:pPr/>
              <a:t>18.12.2012</a:t>
            </a:fld>
            <a:endParaRPr lang="ru-RU"/>
          </a:p>
        </p:txBody>
      </p:sp>
      <p:sp>
        <p:nvSpPr>
          <p:cNvPr id="18" name="Нижний колонтитул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ru-RU"/>
          </a:p>
        </p:txBody>
      </p:sp>
      <p:sp>
        <p:nvSpPr>
          <p:cNvPr id="29" name="Номер слайда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18.12.2012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274955"/>
            <a:ext cx="1524000" cy="5851525"/>
          </a:xfrm>
        </p:spPr>
        <p:txBody>
          <a:bodyPr vert="eaVert" ancho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2"/>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4242816" y="6557946"/>
            <a:ext cx="2002464" cy="226902"/>
          </a:xfrm>
        </p:spPr>
        <p:txBody>
          <a:bodyPr/>
          <a:lstStyle>
            <a:extLst/>
          </a:lstStyle>
          <a:p>
            <a:fld id="{5B106E36-FD25-4E2D-B0AA-010F637433A0}" type="datetimeFigureOut">
              <a:rPr lang="ru-RU" smtClean="0"/>
              <a:pPr/>
              <a:t>18.12.2012</a:t>
            </a:fld>
            <a:endParaRPr lang="ru-RU"/>
          </a:p>
        </p:txBody>
      </p:sp>
      <p:sp>
        <p:nvSpPr>
          <p:cNvPr id="5" name="Нижний колонтитул 4"/>
          <p:cNvSpPr>
            <a:spLocks noGrp="1"/>
          </p:cNvSpPr>
          <p:nvPr>
            <p:ph type="ftr" sz="quarter" idx="11"/>
          </p:nvPr>
        </p:nvSpPr>
        <p:spPr>
          <a:xfrm>
            <a:off x="457200" y="6556248"/>
            <a:ext cx="3657600" cy="228600"/>
          </a:xfrm>
        </p:spPr>
        <p:txBody>
          <a:bodyPr/>
          <a:lstStyle>
            <a:extLst/>
          </a:lstStyle>
          <a:p>
            <a:endParaRPr lang="ru-RU"/>
          </a:p>
        </p:txBody>
      </p:sp>
      <p:sp>
        <p:nvSpPr>
          <p:cNvPr id="6" name="Номер слайда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18.12.2012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B106E36-FD25-4E2D-B0AA-010F637433A0}" type="datetimeFigureOut">
              <a:rPr lang="ru-RU" smtClean="0"/>
              <a:pPr/>
              <a:t>18.12.2012</a:t>
            </a:fld>
            <a:endParaRPr lang="ru-RU"/>
          </a:p>
        </p:txBody>
      </p:sp>
      <p:sp>
        <p:nvSpPr>
          <p:cNvPr id="5" name="Нижний колонтитул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ru-RU"/>
          </a:p>
        </p:txBody>
      </p:sp>
      <p:sp>
        <p:nvSpPr>
          <p:cNvPr id="6" name="Номер слайда 5"/>
          <p:cNvSpPr>
            <a:spLocks noGrp="1"/>
          </p:cNvSpPr>
          <p:nvPr>
            <p:ph type="sldNum" sz="quarter" idx="12"/>
          </p:nvPr>
        </p:nvSpPr>
        <p:spPr>
          <a:xfrm>
            <a:off x="6733952" y="6555112"/>
            <a:ext cx="588336" cy="228600"/>
          </a:xfrm>
        </p:spPr>
        <p:txBody>
          <a:bodyPr/>
          <a:lstStyle>
            <a:extLst/>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18.12.2012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18.12.2012</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5B106E36-FD25-4E2D-B0AA-010F637433A0}" type="datetimeFigureOut">
              <a:rPr lang="ru-RU" smtClean="0"/>
              <a:pPr/>
              <a:t>18.12.2012</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tx2"/>
                </a:solidFill>
              </a:defRPr>
            </a:lvl1pPr>
            <a:extLst/>
          </a:lstStyle>
          <a:p>
            <a:fld id="{5B106E36-FD25-4E2D-B0AA-010F637433A0}" type="datetimeFigureOut">
              <a:rPr lang="ru-RU" smtClean="0"/>
              <a:pPr/>
              <a:t>18.12.2012</a:t>
            </a:fld>
            <a:endParaRPr lang="ru-RU"/>
          </a:p>
        </p:txBody>
      </p:sp>
      <p:sp>
        <p:nvSpPr>
          <p:cNvPr id="3" name="Нижний колонтитул 2"/>
          <p:cNvSpPr>
            <a:spLocks noGrp="1"/>
          </p:cNvSpPr>
          <p:nvPr>
            <p:ph type="ftr" sz="quarter" idx="11"/>
          </p:nvPr>
        </p:nvSpPr>
        <p:spPr/>
        <p:txBody>
          <a:bodyPr/>
          <a:lstStyle>
            <a:lvl1pPr>
              <a:defRPr>
                <a:solidFill>
                  <a:schemeClr val="tx2"/>
                </a:solidFill>
              </a:defRPr>
            </a:lvl1pPr>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18.12.2012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2"/>
      </p:bgRef>
    </p:bg>
    <p:spTree>
      <p:nvGrpSpPr>
        <p:cNvPr id="1" name=""/>
        <p:cNvGrpSpPr/>
        <p:nvPr/>
      </p:nvGrpSpPr>
      <p:grpSpPr>
        <a:xfrm>
          <a:off x="0" y="0"/>
          <a:ext cx="0" cy="0"/>
          <a:chOff x="0" y="0"/>
          <a:chExt cx="0" cy="0"/>
        </a:xfrm>
      </p:grpSpPr>
      <p:sp>
        <p:nvSpPr>
          <p:cNvPr id="8" name="Прямоугольник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ru-RU" smtClean="0"/>
              <a:t>Образец заголовка</a:t>
            </a:r>
            <a:endParaRPr kumimoji="0" lang="en-US" dirty="0"/>
          </a:p>
        </p:txBody>
      </p:sp>
      <p:sp>
        <p:nvSpPr>
          <p:cNvPr id="4" name="Текст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ru-RU" smtClean="0"/>
              <a:t>Образец текста</a:t>
            </a:r>
          </a:p>
        </p:txBody>
      </p:sp>
      <p:sp>
        <p:nvSpPr>
          <p:cNvPr id="5" name="Дата 4"/>
          <p:cNvSpPr>
            <a:spLocks noGrp="1"/>
          </p:cNvSpPr>
          <p:nvPr>
            <p:ph type="dt" sz="half" idx="10"/>
          </p:nvPr>
        </p:nvSpPr>
        <p:spPr/>
        <p:txBody>
          <a:bodyPr/>
          <a:lstStyle>
            <a:extLst/>
          </a:lstStyle>
          <a:p>
            <a:fld id="{5B106E36-FD25-4E2D-B0AA-010F637433A0}" type="datetimeFigureOut">
              <a:rPr lang="ru-RU" smtClean="0"/>
              <a:pPr/>
              <a:t>18.12.2012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10" name="Рисунок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ru-RU" smtClean="0"/>
              <a:t>Вставка рисунка</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Прямоугольник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Заголовок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ru-RU" smtClean="0"/>
              <a:t>Образец заголовка</a:t>
            </a:r>
            <a:endParaRPr kumimoji="0" lang="en-US"/>
          </a:p>
        </p:txBody>
      </p:sp>
      <p:sp>
        <p:nvSpPr>
          <p:cNvPr id="31" name="Текст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7" name="Дата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B106E36-FD25-4E2D-B0AA-010F637433A0}" type="datetimeFigureOut">
              <a:rPr lang="ru-RU" smtClean="0"/>
              <a:pPr/>
              <a:t>18.12.2012</a:t>
            </a:fld>
            <a:endParaRPr lang="ru-RU"/>
          </a:p>
        </p:txBody>
      </p:sp>
      <p:sp>
        <p:nvSpPr>
          <p:cNvPr id="4" name="Нижний колонтитул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ru-RU"/>
          </a:p>
        </p:txBody>
      </p:sp>
      <p:sp>
        <p:nvSpPr>
          <p:cNvPr id="16" name="Номер слайда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kk-KZ" dirty="0" smtClean="0">
                <a:solidFill>
                  <a:schemeClr val="bg1">
                    <a:lumMod val="95000"/>
                  </a:schemeClr>
                </a:solidFill>
                <a:latin typeface="Arial" pitchFamily="34" charset="0"/>
                <a:cs typeface="Arial" pitchFamily="34" charset="0"/>
              </a:rPr>
              <a:t>Есеп беруші тұлғалармен есеп айырысу есебі</a:t>
            </a:r>
            <a:endParaRPr lang="ru-RU"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kk-KZ" dirty="0" smtClean="0">
                <a:solidFill>
                  <a:schemeClr val="accent2"/>
                </a:solidFill>
              </a:rPr>
              <a:t> </a:t>
            </a:r>
            <a:endParaRPr lang="ru-RU" dirty="0">
              <a:solidFill>
                <a:schemeClr val="accent2"/>
              </a:solidFill>
            </a:endParaRPr>
          </a:p>
        </p:txBody>
      </p:sp>
      <p:sp>
        <p:nvSpPr>
          <p:cNvPr id="3" name="Содержимое 2"/>
          <p:cNvSpPr>
            <a:spLocks noGrp="1"/>
          </p:cNvSpPr>
          <p:nvPr>
            <p:ph idx="1"/>
          </p:nvPr>
        </p:nvSpPr>
        <p:spPr>
          <a:xfrm>
            <a:off x="457200" y="285728"/>
            <a:ext cx="7239000" cy="6170008"/>
          </a:xfrm>
        </p:spPr>
        <p:txBody>
          <a:bodyPr>
            <a:normAutofit/>
          </a:bodyPr>
          <a:lstStyle/>
          <a:p>
            <a:endParaRPr lang="kk-KZ" sz="1600" b="1" dirty="0" smtClean="0">
              <a:latin typeface="Arial" pitchFamily="34" charset="0"/>
              <a:cs typeface="Arial" pitchFamily="34" charset="0"/>
            </a:endParaRPr>
          </a:p>
          <a:p>
            <a:r>
              <a:rPr lang="kk-KZ" sz="1600" b="1" dirty="0" smtClean="0">
                <a:latin typeface="Arial" pitchFamily="34" charset="0"/>
                <a:cs typeface="Arial" pitchFamily="34" charset="0"/>
              </a:rPr>
              <a:t>                                 Есеп беруші тұлғалар </a:t>
            </a:r>
            <a:r>
              <a:rPr lang="kk-KZ" sz="1600" dirty="0" smtClean="0">
                <a:latin typeface="Arial" pitchFamily="34" charset="0"/>
                <a:cs typeface="Arial" pitchFamily="34" charset="0"/>
              </a:rPr>
              <a:t>деп кәсіпорынның </a:t>
            </a:r>
          </a:p>
          <a:p>
            <a:r>
              <a:rPr lang="kk-KZ" sz="1600" dirty="0" smtClean="0">
                <a:latin typeface="Arial" pitchFamily="34" charset="0"/>
                <a:cs typeface="Arial" pitchFamily="34" charset="0"/>
              </a:rPr>
              <a:t>                                  шаруашылық,операциялық және</a:t>
            </a:r>
          </a:p>
          <a:p>
            <a:r>
              <a:rPr lang="kk-KZ" sz="1600" dirty="0" smtClean="0">
                <a:latin typeface="Arial" pitchFamily="34" charset="0"/>
                <a:cs typeface="Arial" pitchFamily="34" charset="0"/>
              </a:rPr>
              <a:t>                                   іс сапар шығындарына </a:t>
            </a:r>
          </a:p>
          <a:p>
            <a:r>
              <a:rPr lang="kk-KZ" sz="1600" dirty="0" smtClean="0">
                <a:latin typeface="Arial" pitchFamily="34" charset="0"/>
                <a:cs typeface="Arial" pitchFamily="34" charset="0"/>
              </a:rPr>
              <a:t>                                   ақшалай аванс  алған </a:t>
            </a:r>
          </a:p>
          <a:p>
            <a:r>
              <a:rPr lang="kk-KZ" sz="1600" dirty="0" smtClean="0">
                <a:latin typeface="Arial" pitchFamily="34" charset="0"/>
                <a:cs typeface="Arial" pitchFamily="34" charset="0"/>
              </a:rPr>
              <a:t>                                   жұмыскерлерді айтады</a:t>
            </a:r>
            <a:r>
              <a:rPr lang="kk-KZ" sz="1600" b="1" dirty="0" smtClean="0">
                <a:latin typeface="Arial" pitchFamily="34" charset="0"/>
                <a:cs typeface="Arial" pitchFamily="34" charset="0"/>
              </a:rPr>
              <a:t>. </a:t>
            </a:r>
            <a:r>
              <a:rPr lang="kk-KZ" sz="1600" dirty="0" smtClean="0">
                <a:latin typeface="Arial" pitchFamily="34" charset="0"/>
                <a:cs typeface="Arial" pitchFamily="34" charset="0"/>
              </a:rPr>
              <a:t>Есепке ақша алатын</a:t>
            </a:r>
          </a:p>
          <a:p>
            <a:r>
              <a:rPr lang="kk-KZ" sz="1600" dirty="0" smtClean="0">
                <a:latin typeface="Arial" pitchFamily="34" charset="0"/>
                <a:cs typeface="Arial" pitchFamily="34" charset="0"/>
              </a:rPr>
              <a:t>                         тұлғалардың тізімі кәсіпорын басшысымен бекітілуі тиіс.</a:t>
            </a:r>
            <a:endParaRPr lang="kk-KZ" sz="1600" b="1" dirty="0" smtClean="0">
              <a:latin typeface="Arial" pitchFamily="34" charset="0"/>
              <a:cs typeface="Arial" pitchFamily="34" charset="0"/>
            </a:endParaRPr>
          </a:p>
          <a:p>
            <a:pPr>
              <a:buNone/>
            </a:pPr>
            <a:r>
              <a:rPr lang="kk-KZ" sz="1600" dirty="0" smtClean="0">
                <a:latin typeface="Arial" pitchFamily="34" charset="0"/>
                <a:cs typeface="Arial" pitchFamily="34" charset="0"/>
              </a:rPr>
              <a:t> Өнеркәсіптік-шаруашылық қызметі барысында кәсіпорын қызметкерлерін қызмет бабымен іссапарға жібереді, дүкендерден кеңсе жабдықтарын сатып алады, почта арқылы жіберілген ақшаларды және басқа да шығындарды төлейді. Бұл шығындарды үнемі банк мекемелері арқылы нақты ақшасыз есеп-айырысу жолымен төлеу мүмкін емес. Сондықтан да жоғарыда аталған және басқа да шығындарды төлеу үшін қызметкерлерге нақты ақша беріледі және олар алған ақшасына есеп беруте тиісті.</a:t>
            </a:r>
            <a:endParaRPr lang="ru-RU" sz="1600" dirty="0" smtClean="0">
              <a:latin typeface="Arial" pitchFamily="34" charset="0"/>
              <a:cs typeface="Arial" pitchFamily="34" charset="0"/>
            </a:endParaRPr>
          </a:p>
          <a:p>
            <a:endParaRPr lang="ru-RU" dirty="0"/>
          </a:p>
        </p:txBody>
      </p:sp>
      <p:pic>
        <p:nvPicPr>
          <p:cNvPr id="4" name="Рисунок 3" descr="http://www.luxa.ru/upload/image/shutterstock_12526768.jpg"/>
          <p:cNvPicPr/>
          <p:nvPr/>
        </p:nvPicPr>
        <p:blipFill>
          <a:blip r:embed="rId2" cstate="print"/>
          <a:srcRect/>
          <a:stretch>
            <a:fillRect/>
          </a:stretch>
        </p:blipFill>
        <p:spPr bwMode="auto">
          <a:xfrm>
            <a:off x="357158" y="357166"/>
            <a:ext cx="1885949" cy="2057400"/>
          </a:xfrm>
          <a:prstGeom prst="rect">
            <a:avLst/>
          </a:prstGeom>
          <a:noFill/>
          <a:ln w="9525">
            <a:noFill/>
            <a:miter lim="800000"/>
            <a:headEnd/>
            <a:tailEnd/>
          </a:ln>
        </p:spPr>
      </p:pic>
      <p:pic>
        <p:nvPicPr>
          <p:cNvPr id="5" name="Рисунок 4" descr="http://otdeltruda.ru/wp-content/uploads/2011/04/5678.jpg"/>
          <p:cNvPicPr/>
          <p:nvPr/>
        </p:nvPicPr>
        <p:blipFill>
          <a:blip r:embed="rId3" cstate="print"/>
          <a:srcRect/>
          <a:stretch>
            <a:fillRect/>
          </a:stretch>
        </p:blipFill>
        <p:spPr bwMode="auto">
          <a:xfrm>
            <a:off x="5929322" y="928670"/>
            <a:ext cx="1857388" cy="9286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428992" y="714356"/>
            <a:ext cx="4143404" cy="4286280"/>
          </a:xfrm>
        </p:spPr>
        <p:txBody>
          <a:bodyPr>
            <a:normAutofit fontScale="92500" lnSpcReduction="20000"/>
          </a:bodyPr>
          <a:lstStyle/>
          <a:p>
            <a:r>
              <a:rPr lang="kk-KZ" dirty="0" smtClean="0">
                <a:latin typeface="Arial" pitchFamily="34" charset="0"/>
                <a:cs typeface="Arial" pitchFamily="34" charset="0"/>
              </a:rPr>
              <a:t>Ақша кәсіпорын басшысы бекіткен есепке сай көлемде беріледі. Аванс тек қана басшының жарлығымен есеп берілетін сомадан шығын жасау жүктелген қызметкерлерге ғана шығын шығаруға нақтылы қажеттілік туған жағдайда ғана, сондай-ақ қызмет бабымен іссапарға жұмсалған адамдарға ғана беріледі.</a:t>
            </a:r>
            <a:endParaRPr lang="ru-RU" dirty="0" smtClean="0">
              <a:latin typeface="Arial" pitchFamily="34" charset="0"/>
              <a:cs typeface="Arial" pitchFamily="34" charset="0"/>
            </a:endParaRPr>
          </a:p>
          <a:p>
            <a:pPr>
              <a:buNone/>
            </a:pPr>
            <a:endParaRPr lang="ru-RU" dirty="0"/>
          </a:p>
        </p:txBody>
      </p:sp>
      <p:pic>
        <p:nvPicPr>
          <p:cNvPr id="4" name="Рисунок 3" descr="images (2).jpg"/>
          <p:cNvPicPr>
            <a:picLocks noChangeAspect="1"/>
          </p:cNvPicPr>
          <p:nvPr/>
        </p:nvPicPr>
        <p:blipFill>
          <a:blip r:embed="rId2" cstate="print"/>
          <a:stretch>
            <a:fillRect/>
          </a:stretch>
        </p:blipFill>
        <p:spPr>
          <a:xfrm>
            <a:off x="428596" y="642918"/>
            <a:ext cx="2786082" cy="2071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descr="images (3).jpg"/>
          <p:cNvPicPr>
            <a:picLocks noChangeAspect="1"/>
          </p:cNvPicPr>
          <p:nvPr/>
        </p:nvPicPr>
        <p:blipFill>
          <a:blip r:embed="rId3" cstate="print"/>
          <a:stretch>
            <a:fillRect/>
          </a:stretch>
        </p:blipFill>
        <p:spPr>
          <a:xfrm>
            <a:off x="428596" y="3143248"/>
            <a:ext cx="2786082" cy="2038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00034" y="357166"/>
            <a:ext cx="7239000" cy="5500726"/>
          </a:xfrm>
        </p:spPr>
        <p:txBody>
          <a:bodyPr>
            <a:normAutofit fontScale="70000" lnSpcReduction="20000"/>
          </a:bodyPr>
          <a:lstStyle/>
          <a:p>
            <a:r>
              <a:rPr lang="kk-KZ" dirty="0" smtClean="0">
                <a:latin typeface="Arial" pitchFamily="34" charset="0"/>
                <a:cs typeface="Arial" pitchFamily="34" charset="0"/>
              </a:rPr>
              <a:t>                                     Қызмет бабымен іссапарға бар  ақша</a:t>
            </a:r>
          </a:p>
          <a:p>
            <a:r>
              <a:rPr lang="kk-KZ" dirty="0" smtClean="0">
                <a:latin typeface="Arial" pitchFamily="34" charset="0"/>
                <a:cs typeface="Arial" pitchFamily="34" charset="0"/>
              </a:rPr>
              <a:t>                                      іссапарға жіберілетін адамға тиесілі </a:t>
            </a:r>
          </a:p>
          <a:p>
            <a:r>
              <a:rPr lang="kk-KZ" dirty="0" smtClean="0">
                <a:latin typeface="Arial" pitchFamily="34" charset="0"/>
                <a:cs typeface="Arial" pitchFamily="34" charset="0"/>
              </a:rPr>
              <a:t>                                     соманың көлемінде іссапар  орнына бару және қайту жолына     төлеуге, тәуліктік шығындарды және </a:t>
            </a:r>
          </a:p>
          <a:p>
            <a:r>
              <a:rPr lang="kk-KZ" dirty="0" smtClean="0">
                <a:latin typeface="Arial" pitchFamily="34" charset="0"/>
                <a:cs typeface="Arial" pitchFamily="34" charset="0"/>
              </a:rPr>
              <a:t>                                      іссапар мерзіміне үй-жай жалдауға </a:t>
            </a:r>
          </a:p>
          <a:p>
            <a:r>
              <a:rPr lang="kk-KZ" dirty="0" smtClean="0">
                <a:latin typeface="Arial" pitchFamily="34" charset="0"/>
                <a:cs typeface="Arial" pitchFamily="34" charset="0"/>
              </a:rPr>
              <a:t>                                        шығатын шығындарды төлеуге беріледі</a:t>
            </a:r>
          </a:p>
          <a:p>
            <a:r>
              <a:rPr lang="kk-KZ" dirty="0" smtClean="0">
                <a:latin typeface="Arial" pitchFamily="34" charset="0"/>
                <a:cs typeface="Arial" pitchFamily="34" charset="0"/>
              </a:rPr>
              <a:t>. </a:t>
            </a:r>
          </a:p>
          <a:p>
            <a:endParaRPr lang="kk-KZ" dirty="0" smtClean="0">
              <a:latin typeface="Arial" pitchFamily="34" charset="0"/>
              <a:cs typeface="Arial" pitchFamily="34" charset="0"/>
            </a:endParaRPr>
          </a:p>
          <a:p>
            <a:pPr>
              <a:buNone/>
            </a:pPr>
            <a:r>
              <a:rPr lang="kk-KZ" sz="2900" dirty="0" smtClean="0">
                <a:latin typeface="Arial" pitchFamily="34" charset="0"/>
                <a:cs typeface="Arial" pitchFamily="34" charset="0"/>
              </a:rPr>
              <a:t>    Есеп берілетін соманы жұмсау құжаттарымен айғақталып белгіленген мерзімде бухгалтерияға ұсынылатын аванс есептерімен расталады. Толтырылған аванс есебі төменде келтірілген. Кассадан аванс бұрынғы берілген аванс бойынша толық есеп айырысқаннан кейін беріледі. Белгіленген мерзімде есеп берілетін соманың шығындалмаған қалдығын өткізбеген және есеп бермеген тұлғалар тәртіп жөніндегі жазаға, ал қажет болған жағдайларда қылмыстық жауапкершілікке тартылады.</a:t>
            </a:r>
            <a:endParaRPr lang="ru-RU" sz="2900" dirty="0" smtClean="0">
              <a:latin typeface="Arial" pitchFamily="34" charset="0"/>
              <a:cs typeface="Arial" pitchFamily="34" charset="0"/>
            </a:endParaRPr>
          </a:p>
          <a:p>
            <a:endParaRPr lang="ru-RU" dirty="0"/>
          </a:p>
        </p:txBody>
      </p:sp>
      <p:pic>
        <p:nvPicPr>
          <p:cNvPr id="4" name="Рисунок 3" descr="http://www.asks.ru/files/u4/business_travel.jpg"/>
          <p:cNvPicPr/>
          <p:nvPr/>
        </p:nvPicPr>
        <p:blipFill>
          <a:blip r:embed="rId2" cstate="print"/>
          <a:srcRect/>
          <a:stretch>
            <a:fillRect/>
          </a:stretch>
        </p:blipFill>
        <p:spPr bwMode="auto">
          <a:xfrm>
            <a:off x="500034" y="500042"/>
            <a:ext cx="2571768"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28596" y="500042"/>
            <a:ext cx="7239000" cy="4846320"/>
          </a:xfrm>
        </p:spPr>
        <p:txBody>
          <a:bodyPr>
            <a:normAutofit fontScale="85000" lnSpcReduction="20000"/>
          </a:bodyPr>
          <a:lstStyle/>
          <a:p>
            <a:r>
              <a:rPr lang="kk-KZ" dirty="0" smtClean="0">
                <a:latin typeface="Arial" pitchFamily="34" charset="0"/>
                <a:cs typeface="Arial" pitchFamily="34" charset="0"/>
              </a:rPr>
              <a:t>Субьект қызметкердің дер кезінде төлемеген аванс қалдығын, егер ол ұстап қалудың негізін және көлемін жоққа шығармаған болса, қызметшінің еңбек ақысына төленетін сомадан ұстап қалуға құқылы.</a:t>
            </a:r>
            <a:endParaRPr lang="ru-RU" dirty="0" smtClean="0">
              <a:latin typeface="Arial" pitchFamily="34" charset="0"/>
              <a:cs typeface="Arial" pitchFamily="34" charset="0"/>
            </a:endParaRPr>
          </a:p>
          <a:p>
            <a:r>
              <a:rPr lang="kk-KZ" dirty="0" smtClean="0">
                <a:latin typeface="Arial" pitchFamily="34" charset="0"/>
                <a:cs typeface="Arial" pitchFamily="34" charset="0"/>
              </a:rPr>
              <a:t>Ұстап қалу осы қызметкердін еңбек ақысының қандай бөлігінің басқа барлық өндіріп алулардан бос екендігіне тәуелсіз бір мезгілде немесе бөліп-жарып жүзеге асырылуы мүмкін. Ұстап қалу жөніндегі жарлық авансты қайтару үшін белгіленген мерзім біткен күннен бастап бір айдан кешіктірілмей берілуі керек. Әкімшілік бұл мерзімді өткізіп алған жағдайда тиісті соманы даусыз түрде ұстап қалу құқығынан айрылады. Бұл жағдайда, сондай-ақ егер қызметкер ұстап қалудың негізін немесе көлемін жоққа шығарса өндіріп алу сот тәртібінде жүзеге асырылады.</a:t>
            </a:r>
            <a:endParaRPr lang="ru-RU" dirty="0" smtClean="0">
              <a:latin typeface="Arial" pitchFamily="34" charset="0"/>
              <a:cs typeface="Arial" pitchFamily="34" charset="0"/>
            </a:endParaRPr>
          </a:p>
          <a:p>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28596" y="571480"/>
            <a:ext cx="7239000" cy="4846320"/>
          </a:xfrm>
        </p:spPr>
        <p:txBody>
          <a:bodyPr>
            <a:normAutofit fontScale="62500" lnSpcReduction="20000"/>
          </a:bodyPr>
          <a:lstStyle/>
          <a:p>
            <a:r>
              <a:rPr lang="kk-KZ" sz="3100" dirty="0" smtClean="0">
                <a:latin typeface="Arial" pitchFamily="34" charset="0"/>
                <a:cs typeface="Arial" pitchFamily="34" charset="0"/>
              </a:rPr>
              <a:t>Аванс есебі бойынша артық жұмсалган шығындар қызметшіге кассадан беріледі. Аванс есептерін бухгалтерия тексереді, сонан соң оларды субъектінің басшысы бекітеді. Дұрыс рәсімделмеген аванс есептері және оларға қоса тіркелген құжаттар қайта рәсімдеу үшін есеп беруші адамдарға қайтарылады.</a:t>
            </a:r>
            <a:endParaRPr lang="ru-RU" sz="3100" dirty="0" smtClean="0">
              <a:latin typeface="Arial" pitchFamily="34" charset="0"/>
              <a:cs typeface="Arial" pitchFamily="34" charset="0"/>
            </a:endParaRPr>
          </a:p>
          <a:p>
            <a:r>
              <a:rPr lang="kk-KZ" sz="3100" dirty="0" smtClean="0">
                <a:latin typeface="Arial" pitchFamily="34" charset="0"/>
                <a:cs typeface="Arial" pitchFamily="34" charset="0"/>
              </a:rPr>
              <a:t>Аванс есебіне тіркелген құжаттар мөр таңба арқылы немесе күні (жылы, айы, күні) көрсетіліп, «Төленді» немесе «Өтелді» деген қолдан жазған жазбалар арқылы өшіріледі. Іссапарда болған уақыт үшін, демалыс және мейрам күндерін, сондай-ақ жолда болған күндерін, соның ішінде жолда мәжбүрліктен аялдаған уақытты қоса алғанда іссапарда болған әрбір күн үшін белгіленген көлемде (заңды түрде белгіленген ең Төменгі есеп айырысу көрсеткішінен 50%) тәуліктік шығын төленеді.</a:t>
            </a:r>
            <a:endParaRPr lang="ru-RU" sz="3100" dirty="0" smtClean="0">
              <a:latin typeface="Arial" pitchFamily="34" charset="0"/>
              <a:cs typeface="Arial" pitchFamily="34" charset="0"/>
            </a:endParaRPr>
          </a:p>
          <a:p>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00034" y="571480"/>
            <a:ext cx="7239000" cy="4846320"/>
          </a:xfrm>
        </p:spPr>
        <p:txBody>
          <a:bodyPr>
            <a:normAutofit fontScale="70000" lnSpcReduction="20000"/>
          </a:bodyPr>
          <a:lstStyle/>
          <a:p>
            <a:r>
              <a:rPr lang="kk-KZ" b="1" dirty="0" smtClean="0"/>
              <a:t>Есеп беруші тұлғалармен есеп айырысу есебі 1250</a:t>
            </a:r>
            <a:r>
              <a:rPr lang="kk-KZ" dirty="0" smtClean="0"/>
              <a:t> «Қызметкерлердің қысқа мерзімді дебиторлық берешегі»активті шотында есепке алынады,Бұл шотқа 1251	«Есеп беруші тұлғалармен есеп айырысу» субшоты ашылады.1251шоттың дебеті бойынша есепке берілген және артық шығындалған соманы өтеуге берілетін ақша қаражаты еспке алынады.Кредиті б/ша аванстық  есеп б/ша есептен шығарылатын ,кассаға қайтарылған немесе еңбек ақысынан ұсталған пайдаланбаған ақша қаражаты есепке алынады.Дебеттік қалдық есеп беруші тұлғалардың ай басындағы кәсіпорынға қарыз сомасын көрсетеді.</a:t>
            </a:r>
            <a:endParaRPr lang="ru-RU" dirty="0" smtClean="0"/>
          </a:p>
          <a:p>
            <a:r>
              <a:rPr lang="kk-KZ" dirty="0" smtClean="0"/>
              <a:t>1250шот бойынша жазбалар журнал ордер №7де кассир есебінің және аванстық есептер негізінде жазылады.Есепке берілген әрбір сомаға ж/о№7де бөлек жол бөлінеді.Егер айдың соңына 1251 шотта кредиттік қалдық шықса аванстық есеп б/ша жабылмаған шығын сомасын 3390« Өзге қысқа мерзімді кредиторлық берешек»шотының 3391«Есеп беруші тұлғалармен есеп айырысу» субшотына көшіріліп жатқызылады.</a:t>
            </a:r>
            <a:endParaRPr lang="ru-RU" dirty="0" smtClean="0"/>
          </a:p>
          <a:p>
            <a:r>
              <a:rPr lang="kk-KZ" dirty="0" smtClean="0"/>
              <a:t> </a:t>
            </a:r>
            <a:endParaRPr lang="ru-RU" dirty="0" smtClean="0"/>
          </a:p>
          <a:p>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00034" y="500042"/>
            <a:ext cx="7239000" cy="5857916"/>
          </a:xfrm>
        </p:spPr>
        <p:txBody>
          <a:bodyPr/>
          <a:lstStyle/>
          <a:p>
            <a:pPr algn="ctr"/>
            <a:r>
              <a:rPr lang="kk-KZ" dirty="0" smtClean="0">
                <a:latin typeface="Arial" pitchFamily="34" charset="0"/>
                <a:cs typeface="Arial" pitchFamily="34" charset="0"/>
              </a:rPr>
              <a:t>1251«Есеп беруші тұлғалармен есеп айырысу» шоты</a:t>
            </a:r>
          </a:p>
          <a:p>
            <a:pPr algn="ctr"/>
            <a:endParaRPr lang="ru-RU" dirty="0">
              <a:latin typeface="Arial" pitchFamily="34" charset="0"/>
              <a:cs typeface="Arial" pitchFamily="34" charset="0"/>
            </a:endParaRPr>
          </a:p>
        </p:txBody>
      </p:sp>
      <p:graphicFrame>
        <p:nvGraphicFramePr>
          <p:cNvPr id="5" name="Таблица 4"/>
          <p:cNvGraphicFramePr>
            <a:graphicFrameLocks noGrp="1"/>
          </p:cNvGraphicFramePr>
          <p:nvPr/>
        </p:nvGraphicFramePr>
        <p:xfrm>
          <a:off x="1214414" y="1500175"/>
          <a:ext cx="6429420" cy="4866338"/>
        </p:xfrm>
        <a:graphic>
          <a:graphicData uri="http://schemas.openxmlformats.org/drawingml/2006/table">
            <a:tbl>
              <a:tblPr firstRow="1" bandRow="1">
                <a:tableStyleId>{5C22544A-7EE6-4342-B048-85BDC9FD1C3A}</a:tableStyleId>
              </a:tblPr>
              <a:tblGrid>
                <a:gridCol w="3214710"/>
                <a:gridCol w="3214710"/>
              </a:tblGrid>
              <a:tr h="495761">
                <a:tc gridSpan="2">
                  <a:txBody>
                    <a:bodyPr/>
                    <a:lstStyle/>
                    <a:p>
                      <a:r>
                        <a:rPr kumimoji="0" lang="kk-KZ" sz="1800" b="1" u="none" kern="1200" dirty="0" smtClean="0">
                          <a:solidFill>
                            <a:schemeClr val="lt1"/>
                          </a:solidFill>
                          <a:latin typeface="+mn-lt"/>
                          <a:ea typeface="+mn-ea"/>
                          <a:cs typeface="+mn-cs"/>
                        </a:rPr>
                        <a:t>                1251шоттың ДТ  шоттардың Кт</a:t>
                      </a:r>
                      <a:endParaRPr lang="ru-RU" u="none" dirty="0"/>
                    </a:p>
                  </a:txBody>
                  <a:tcPr/>
                </a:tc>
                <a:tc hMerge="1">
                  <a:txBody>
                    <a:bodyPr/>
                    <a:lstStyle/>
                    <a:p>
                      <a:endParaRPr lang="ru-RU"/>
                    </a:p>
                  </a:txBody>
                  <a:tcPr/>
                </a:tc>
              </a:tr>
              <a:tr h="293023">
                <a:tc rowSpan="2">
                  <a:txBody>
                    <a:bodyPr/>
                    <a:lstStyle/>
                    <a:p>
                      <a:r>
                        <a:rPr kumimoji="0" lang="kk-KZ" sz="1200" b="1" kern="1200" dirty="0" smtClean="0">
                          <a:solidFill>
                            <a:schemeClr val="dk1"/>
                          </a:solidFill>
                          <a:latin typeface="Arial" pitchFamily="34" charset="0"/>
                          <a:ea typeface="+mn-ea"/>
                          <a:cs typeface="Arial" pitchFamily="34" charset="0"/>
                        </a:rPr>
                        <a:t>Дебеттік қалдық</a:t>
                      </a:r>
                      <a:r>
                        <a:rPr kumimoji="0" lang="kk-KZ" sz="1200" kern="1200" dirty="0" smtClean="0">
                          <a:solidFill>
                            <a:schemeClr val="dk1"/>
                          </a:solidFill>
                          <a:latin typeface="Arial" pitchFamily="34" charset="0"/>
                          <a:ea typeface="+mn-ea"/>
                          <a:cs typeface="Arial" pitchFamily="34" charset="0"/>
                        </a:rPr>
                        <a:t> есеп беруші тұлғалар-</a:t>
                      </a:r>
                      <a:endParaRPr kumimoji="0" lang="ru-RU" sz="1200" kern="1200" dirty="0" smtClean="0">
                        <a:solidFill>
                          <a:schemeClr val="dk1"/>
                        </a:solidFill>
                        <a:latin typeface="Arial" pitchFamily="34" charset="0"/>
                        <a:ea typeface="+mn-ea"/>
                        <a:cs typeface="Arial" pitchFamily="34" charset="0"/>
                      </a:endParaRPr>
                    </a:p>
                    <a:p>
                      <a:r>
                        <a:rPr kumimoji="0" lang="kk-KZ" sz="1200" kern="1200" dirty="0" smtClean="0">
                          <a:solidFill>
                            <a:schemeClr val="dk1"/>
                          </a:solidFill>
                          <a:latin typeface="Arial" pitchFamily="34" charset="0"/>
                          <a:ea typeface="+mn-ea"/>
                          <a:cs typeface="Arial" pitchFamily="34" charset="0"/>
                        </a:rPr>
                        <a:t>дың ай басына қалдығы</a:t>
                      </a:r>
                      <a:endParaRPr lang="ru-RU" sz="1200" dirty="0">
                        <a:latin typeface="Arial" pitchFamily="34" charset="0"/>
                        <a:cs typeface="Arial" pitchFamily="34" charset="0"/>
                      </a:endParaRPr>
                    </a:p>
                  </a:txBody>
                  <a:tcPr>
                    <a:lnR w="12700" cap="flat" cmpd="sng" algn="ctr">
                      <a:solidFill>
                        <a:schemeClr val="tx1"/>
                      </a:solidFill>
                      <a:prstDash val="solid"/>
                      <a:round/>
                      <a:headEnd type="none" w="med" len="med"/>
                      <a:tailEnd type="none" w="med" len="med"/>
                    </a:lnR>
                  </a:tcPr>
                </a:tc>
                <a:tc>
                  <a:txBody>
                    <a:bodyPr/>
                    <a:lstStyle/>
                    <a:p>
                      <a:r>
                        <a:rPr kumimoji="0" lang="kk-KZ" sz="1200" kern="1200" dirty="0" smtClean="0">
                          <a:solidFill>
                            <a:schemeClr val="dk1"/>
                          </a:solidFill>
                          <a:latin typeface="Arial" pitchFamily="34" charset="0"/>
                          <a:ea typeface="+mn-ea"/>
                          <a:cs typeface="Arial" pitchFamily="34" charset="0"/>
                        </a:rPr>
                        <a:t>                Дт</a:t>
                      </a:r>
                      <a:endParaRPr lang="ru-RU" sz="12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86831">
                <a:tc vMerge="1">
                  <a:txBody>
                    <a:bodyPr/>
                    <a:lstStyle/>
                    <a:p>
                      <a:endParaRPr lang="ru-RU"/>
                    </a:p>
                  </a:txBody>
                  <a:tcPr/>
                </a:tc>
                <a:tc>
                  <a:txBody>
                    <a:bodyPr/>
                    <a:lstStyle/>
                    <a:p>
                      <a:r>
                        <a:rPr kumimoji="0" lang="kk-KZ" sz="1200" kern="1200" dirty="0" smtClean="0">
                          <a:solidFill>
                            <a:schemeClr val="dk1"/>
                          </a:solidFill>
                          <a:latin typeface="Arial" pitchFamily="34" charset="0"/>
                          <a:ea typeface="+mn-ea"/>
                          <a:cs typeface="Arial" pitchFamily="34" charset="0"/>
                        </a:rPr>
                        <a:t>Материал үшін,жетізгені үшін-1310,1510</a:t>
                      </a:r>
                      <a:endParaRPr lang="ru-RU" sz="12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286831">
                <a:tc>
                  <a:txBody>
                    <a:bodyPr/>
                    <a:lstStyle/>
                    <a:p>
                      <a:r>
                        <a:rPr kumimoji="0" lang="kk-KZ" sz="1200" kern="1200" dirty="0" smtClean="0">
                          <a:solidFill>
                            <a:schemeClr val="dk1"/>
                          </a:solidFill>
                          <a:latin typeface="Arial" pitchFamily="34" charset="0"/>
                          <a:ea typeface="+mn-ea"/>
                          <a:cs typeface="Arial" pitchFamily="34" charset="0"/>
                        </a:rPr>
                        <a:t>Есеп беруші тұлғаларға берілді</a:t>
                      </a:r>
                      <a:endParaRPr lang="ru-RU" sz="1200" dirty="0">
                        <a:latin typeface="Arial" pitchFamily="34" charset="0"/>
                        <a:cs typeface="Arial" pitchFamily="34" charset="0"/>
                      </a:endParaRP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kk-KZ" sz="1200" kern="1200" dirty="0" smtClean="0">
                          <a:solidFill>
                            <a:schemeClr val="dk1"/>
                          </a:solidFill>
                          <a:latin typeface="Arial" pitchFamily="34" charset="0"/>
                          <a:ea typeface="+mn-ea"/>
                          <a:cs typeface="Arial" pitchFamily="34" charset="0"/>
                        </a:rPr>
                        <a:t>Тауарлар үшін,жеткізгені үшін-1330</a:t>
                      </a:r>
                      <a:endParaRPr kumimoji="0" lang="ru-RU" sz="1200" kern="1200" dirty="0" smtClean="0">
                        <a:solidFill>
                          <a:schemeClr val="dk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tcPr>
                </a:tc>
              </a:tr>
              <a:tr h="286831">
                <a:tc>
                  <a:txBody>
                    <a:bodyPr/>
                    <a:lstStyle/>
                    <a:p>
                      <a:r>
                        <a:rPr kumimoji="0" lang="kk-KZ" sz="1200" kern="1200" dirty="0" smtClean="0">
                          <a:solidFill>
                            <a:schemeClr val="dk1"/>
                          </a:solidFill>
                          <a:latin typeface="Arial" pitchFamily="34" charset="0"/>
                          <a:ea typeface="+mn-ea"/>
                          <a:cs typeface="Arial" pitchFamily="34" charset="0"/>
                        </a:rPr>
                        <a:t>1030-есеп айырысу шотынан</a:t>
                      </a:r>
                      <a:endParaRPr lang="ru-RU" sz="1200" dirty="0">
                        <a:latin typeface="Arial" pitchFamily="34" charset="0"/>
                        <a:cs typeface="Arial" pitchFamily="34" charset="0"/>
                      </a:endParaRP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kk-KZ" sz="1200" kern="1200" dirty="0" smtClean="0">
                          <a:solidFill>
                            <a:schemeClr val="dk1"/>
                          </a:solidFill>
                          <a:latin typeface="Arial" pitchFamily="34" charset="0"/>
                          <a:ea typeface="+mn-ea"/>
                          <a:cs typeface="Arial" pitchFamily="34" charset="0"/>
                        </a:rPr>
                        <a:t>Негізгі құралдар үшін-2410</a:t>
                      </a:r>
                      <a:endParaRPr kumimoji="0" lang="ru-RU" sz="1200" kern="1200" dirty="0" smtClean="0">
                        <a:solidFill>
                          <a:schemeClr val="dk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tcPr>
                </a:tc>
              </a:tr>
              <a:tr h="317392">
                <a:tc rowSpan="9">
                  <a:txBody>
                    <a:bodyPr/>
                    <a:lstStyle/>
                    <a:p>
                      <a:r>
                        <a:rPr kumimoji="0" lang="kk-KZ" sz="1200" kern="1200" dirty="0" smtClean="0">
                          <a:solidFill>
                            <a:schemeClr val="dk1"/>
                          </a:solidFill>
                          <a:latin typeface="Arial" pitchFamily="34" charset="0"/>
                          <a:ea typeface="+mn-ea"/>
                          <a:cs typeface="Arial" pitchFamily="34" charset="0"/>
                        </a:rPr>
                        <a:t>1010-кассадан 3391-есепке берілген сомалар б/ша айдың соңына	   есептен шығарылған кредиторлық қарыз сомасы</a:t>
                      </a:r>
                      <a:endParaRPr lang="ru-RU" sz="1200" dirty="0">
                        <a:latin typeface="Arial" pitchFamily="34" charset="0"/>
                        <a:cs typeface="Arial" pitchFamily="34" charset="0"/>
                      </a:endParaRPr>
                    </a:p>
                  </a:txBody>
                  <a:tcPr>
                    <a:lnR w="12700" cap="flat" cmpd="sng" algn="ctr">
                      <a:solidFill>
                        <a:schemeClr val="tx1"/>
                      </a:solidFill>
                      <a:prstDash val="solid"/>
                      <a:round/>
                      <a:headEnd type="none" w="med" len="med"/>
                      <a:tailEnd type="none" w="med" len="med"/>
                    </a:lnR>
                  </a:tcPr>
                </a:tc>
                <a:tc>
                  <a:txBody>
                    <a:bodyPr/>
                    <a:lstStyle/>
                    <a:p>
                      <a:r>
                        <a:rPr kumimoji="0" lang="kk-KZ" sz="1200" kern="1200" dirty="0" smtClean="0">
                          <a:solidFill>
                            <a:schemeClr val="dk1"/>
                          </a:solidFill>
                          <a:latin typeface="Arial" pitchFamily="34" charset="0"/>
                          <a:ea typeface="+mn-ea"/>
                          <a:cs typeface="Arial" pitchFamily="34" charset="0"/>
                        </a:rPr>
                        <a:t>Материалды емес активтер үшін-2730</a:t>
                      </a:r>
                      <a:endParaRPr lang="ru-RU" sz="12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17392">
                <a:tc vMerge="1">
                  <a:txBody>
                    <a:bodyPr/>
                    <a:lstStyle/>
                    <a:p>
                      <a:endParaRPr lang="ru-RU"/>
                    </a:p>
                  </a:txBody>
                  <a:tcPr/>
                </a:tc>
                <a:tc>
                  <a:txBody>
                    <a:bodyPr/>
                    <a:lstStyle/>
                    <a:p>
                      <a:r>
                        <a:rPr kumimoji="0" lang="kk-KZ" sz="1200" kern="1200" dirty="0" smtClean="0">
                          <a:solidFill>
                            <a:schemeClr val="dk1"/>
                          </a:solidFill>
                          <a:latin typeface="Arial" pitchFamily="34" charset="0"/>
                          <a:ea typeface="+mn-ea"/>
                          <a:cs typeface="Arial" pitchFamily="34" charset="0"/>
                        </a:rPr>
                        <a:t>ҚҚС сомасына-1420</a:t>
                      </a:r>
                      <a:endParaRPr lang="ru-RU" sz="12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392">
                <a:tc vMerge="1">
                  <a:txBody>
                    <a:bodyPr/>
                    <a:lstStyle/>
                    <a:p>
                      <a:endParaRPr lang="ru-RU"/>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kk-KZ" sz="1200" kern="1200" dirty="0" smtClean="0">
                          <a:solidFill>
                            <a:schemeClr val="dk1"/>
                          </a:solidFill>
                          <a:latin typeface="Arial" pitchFamily="34" charset="0"/>
                          <a:ea typeface="+mn-ea"/>
                          <a:cs typeface="Arial" pitchFamily="34" charset="0"/>
                        </a:rPr>
                        <a:t>Дайын өнімді жөнелткені үшін-7110</a:t>
                      </a:r>
                      <a:endParaRPr kumimoji="0" lang="ru-RU" sz="1200" kern="1200" dirty="0" smtClean="0">
                        <a:solidFill>
                          <a:schemeClr val="dk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392">
                <a:tc vMerge="1">
                  <a:txBody>
                    <a:bodyPr/>
                    <a:lstStyle/>
                    <a:p>
                      <a:endParaRPr lang="ru-RU"/>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kk-KZ" sz="1200" kern="1200" dirty="0" smtClean="0">
                          <a:solidFill>
                            <a:schemeClr val="dk1"/>
                          </a:solidFill>
                          <a:latin typeface="Arial" pitchFamily="34" charset="0"/>
                          <a:ea typeface="+mn-ea"/>
                          <a:cs typeface="Arial" pitchFamily="34" charset="0"/>
                        </a:rPr>
                        <a:t>Шаруашылық  шығындарға-     7210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926">
                <a:tc vMerge="1">
                  <a:txBody>
                    <a:bodyPr/>
                    <a:lstStyle/>
                    <a:p>
                      <a:endParaRPr lang="ru-RU"/>
                    </a:p>
                  </a:txBody>
                  <a:tcPr/>
                </a:tc>
                <a:tc>
                  <a:txBody>
                    <a:bodyPr/>
                    <a:lstStyle/>
                    <a:p>
                      <a:r>
                        <a:rPr kumimoji="0" lang="kk-KZ" sz="1200" b="0" kern="1200" dirty="0" smtClean="0">
                          <a:solidFill>
                            <a:schemeClr val="dk1"/>
                          </a:solidFill>
                          <a:latin typeface="Arial" pitchFamily="34" charset="0"/>
                          <a:ea typeface="+mn-ea"/>
                          <a:cs typeface="Arial" pitchFamily="34" charset="0"/>
                        </a:rPr>
                        <a:t>Іс сапаршығындары цех персоналының -8410</a:t>
                      </a:r>
                      <a:endParaRPr kumimoji="0" lang="ru-RU" sz="1200" b="0" kern="1200" dirty="0" smtClean="0">
                        <a:solidFill>
                          <a:schemeClr val="dk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563">
                <a:tc vMerge="1">
                  <a:txBody>
                    <a:bodyPr/>
                    <a:lstStyle/>
                    <a:p>
                      <a:endParaRPr lang="ru-RU"/>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kk-KZ" sz="1200" kern="1200" dirty="0" smtClean="0">
                          <a:solidFill>
                            <a:schemeClr val="dk1"/>
                          </a:solidFill>
                          <a:latin typeface="Arial" pitchFamily="34" charset="0"/>
                          <a:ea typeface="+mn-ea"/>
                          <a:cs typeface="Arial" pitchFamily="34" charset="0"/>
                        </a:rPr>
                        <a:t>басқару аппаратының	-7210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395">
                <a:tc vMerge="1">
                  <a:txBody>
                    <a:bodyPr/>
                    <a:lstStyle/>
                    <a:p>
                      <a:endParaRPr lang="ru-RU"/>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kk-KZ" sz="1200" kern="1200" dirty="0" smtClean="0">
                          <a:solidFill>
                            <a:schemeClr val="dk1"/>
                          </a:solidFill>
                          <a:latin typeface="Arial" pitchFamily="34" charset="0"/>
                          <a:ea typeface="+mn-ea"/>
                          <a:cs typeface="Arial" pitchFamily="34" charset="0"/>
                        </a:rPr>
                        <a:t>Сату бөлімінің қызметкерлерінің -7110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729">
                <a:tc vMerge="1">
                  <a:txBody>
                    <a:bodyPr/>
                    <a:lstStyle/>
                    <a:p>
                      <a:endParaRPr lang="ru-RU"/>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kk-KZ" sz="1200" kern="1200" dirty="0" smtClean="0">
                          <a:solidFill>
                            <a:schemeClr val="dk1"/>
                          </a:solidFill>
                          <a:latin typeface="Arial" pitchFamily="34" charset="0"/>
                          <a:ea typeface="+mn-ea"/>
                          <a:cs typeface="Arial" pitchFamily="34" charset="0"/>
                        </a:rPr>
                        <a:t>Қолданылмаған аванс сомасы    - 1010 </a:t>
                      </a:r>
                      <a:endParaRPr kumimoji="0" lang="kk-KZ" sz="700" kern="1200" dirty="0" smtClean="0">
                        <a:solidFill>
                          <a:schemeClr val="dk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327">
                <a:tc vMerge="1">
                  <a:txBody>
                    <a:bodyPr/>
                    <a:lstStyle/>
                    <a:p>
                      <a:endParaRPr lang="ru-RU"/>
                    </a:p>
                  </a:txBody>
                  <a:tcPr/>
                </a:tc>
                <a:tc>
                  <a:txBody>
                    <a:bodyPr/>
                    <a:lstStyle/>
                    <a:p>
                      <a:r>
                        <a:rPr kumimoji="0" lang="kk-KZ" sz="1200" kern="1200" dirty="0" smtClean="0">
                          <a:solidFill>
                            <a:schemeClr val="dk1"/>
                          </a:solidFill>
                          <a:latin typeface="Arial" pitchFamily="34" charset="0"/>
                          <a:ea typeface="+mn-ea"/>
                          <a:cs typeface="Arial" pitchFamily="34" charset="0"/>
                        </a:rPr>
                        <a:t>Еңбек ақыдан ұсталынған</a:t>
                      </a:r>
                      <a:endParaRPr kumimoji="0" lang="ru-RU" sz="1200" kern="1200" dirty="0" smtClean="0">
                        <a:solidFill>
                          <a:schemeClr val="dk1"/>
                        </a:solidFill>
                        <a:latin typeface="Arial" pitchFamily="34" charset="0"/>
                        <a:ea typeface="+mn-ea"/>
                        <a:cs typeface="Arial" pitchFamily="34" charset="0"/>
                      </a:endParaRPr>
                    </a:p>
                    <a:p>
                      <a:r>
                        <a:rPr kumimoji="0" lang="kk-KZ" sz="1200" kern="1200" dirty="0" smtClean="0">
                          <a:solidFill>
                            <a:schemeClr val="dk1"/>
                          </a:solidFill>
                          <a:latin typeface="Arial" pitchFamily="34" charset="0"/>
                          <a:ea typeface="+mn-ea"/>
                          <a:cs typeface="Arial" pitchFamily="34" charset="0"/>
                        </a:rPr>
                        <a:t>қолданылмаған аванс	-3350                                                </a:t>
                      </a:r>
                      <a:endParaRPr kumimoji="0" lang="ru-RU" sz="1200" kern="1200" dirty="0" smtClean="0">
                        <a:solidFill>
                          <a:schemeClr val="dk1"/>
                        </a:solidFill>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kk-KZ" sz="700" kern="1200" dirty="0" smtClean="0">
                        <a:solidFill>
                          <a:schemeClr val="dk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зящная">
  <a:themeElements>
    <a:clrScheme name="Изящная">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Изящная">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Изящная">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293</TotalTime>
  <Words>554</Words>
  <Application>Microsoft Office PowerPoint</Application>
  <PresentationFormat>Экран (4:3)</PresentationFormat>
  <Paragraphs>47</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Изящная</vt:lpstr>
      <vt:lpstr>Есеп беруші тұлғалармен есеп айырысу есебі</vt:lpstr>
      <vt:lpstr> </vt:lpstr>
      <vt:lpstr>Слайд 3</vt:lpstr>
      <vt:lpstr>Слайд 4</vt:lpstr>
      <vt:lpstr>Слайд 5</vt:lpstr>
      <vt:lpstr>Слайд 6</vt:lpstr>
      <vt:lpstr>Слайд 7</vt:lpstr>
      <vt:lpstr>Слайд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Есеп беруші тұлғалармен есеп айырысу есебі</dc:title>
  <dc:creator>User</dc:creator>
  <cp:lastModifiedBy>Admin</cp:lastModifiedBy>
  <cp:revision>34</cp:revision>
  <dcterms:created xsi:type="dcterms:W3CDTF">2012-12-08T08:10:35Z</dcterms:created>
  <dcterms:modified xsi:type="dcterms:W3CDTF">2012-12-18T17:46:19Z</dcterms:modified>
</cp:coreProperties>
</file>