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cuments\balapradeepa\EMPLOYEE%20DATABAS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style val="4"/>
  <c:chart>
    <c:title>
      <c:layout/>
      <c:txPr>
        <a:bodyPr/>
        <a:lstStyle/>
        <a:p>
          <a:pPr>
            <a:defRPr sz="3200" i="1" u="sng"/>
          </a:pPr>
          <a:endParaRPr lang="en-US"/>
        </a:p>
      </c:txPr>
    </c:title>
    <c:view3D>
      <c:perspective val="30"/>
    </c:view3D>
    <c:plotArea>
      <c:layout/>
      <c:pie3DChart>
        <c:varyColors val="1"/>
        <c:ser>
          <c:idx val="0"/>
          <c:order val="0"/>
          <c:tx>
            <c:strRef>
              <c:f>DATABASE!$O$1</c:f>
              <c:strCache>
                <c:ptCount val="1"/>
                <c:pt idx="0">
                  <c:v>Current Employee Rating</c:v>
                </c:pt>
              </c:strCache>
            </c:strRef>
          </c:tx>
          <c:dLbls>
            <c:showPercent val="1"/>
          </c:dLbls>
          <c:cat>
            <c:multiLvlStrRef>
              <c:f>DATABASE!$A$2:$N$21</c:f>
              <c:multiLvlStrCache>
                <c:ptCount val="20"/>
                <c:lvl>
                  <c:pt idx="0">
                    <c:v>Fully Meets</c:v>
                  </c:pt>
                  <c:pt idx="1">
                    <c:v>Fully Meets</c:v>
                  </c:pt>
                  <c:pt idx="2">
                    <c:v>Fully Meets</c:v>
                  </c:pt>
                  <c:pt idx="3">
                    <c:v>Fully Meets</c:v>
                  </c:pt>
                  <c:pt idx="4">
                    <c:v>Fully Meets</c:v>
                  </c:pt>
                  <c:pt idx="5">
                    <c:v>Fully Meets</c:v>
                  </c:pt>
                  <c:pt idx="6">
                    <c:v>Exceeds</c:v>
                  </c:pt>
                  <c:pt idx="7">
                    <c:v>Fully Meets</c:v>
                  </c:pt>
                  <c:pt idx="8">
                    <c:v>Exceeds</c:v>
                  </c:pt>
                  <c:pt idx="9">
                    <c:v>Fully Meets</c:v>
                  </c:pt>
                  <c:pt idx="10">
                    <c:v>Fully Meets</c:v>
                  </c:pt>
                  <c:pt idx="11">
                    <c:v>Fully Meets</c:v>
                  </c:pt>
                  <c:pt idx="12">
                    <c:v>Fully Meets</c:v>
                  </c:pt>
                  <c:pt idx="13">
                    <c:v>Fully Meets</c:v>
                  </c:pt>
                  <c:pt idx="14">
                    <c:v>Exceeds</c:v>
                  </c:pt>
                  <c:pt idx="15">
                    <c:v>Exceeds</c:v>
                  </c:pt>
                  <c:pt idx="16">
                    <c:v>Fully Meets</c:v>
                  </c:pt>
                  <c:pt idx="17">
                    <c:v>Fully Meets</c:v>
                  </c:pt>
                  <c:pt idx="18">
                    <c:v>Exceeds</c:v>
                  </c:pt>
                  <c:pt idx="19">
                    <c:v>Exceeds</c:v>
                  </c:pt>
                </c:lvl>
                <c:lvl>
                  <c:pt idx="0">
                    <c:v>Female</c:v>
                  </c:pt>
                  <c:pt idx="1">
                    <c:v>Male</c:v>
                  </c:pt>
                  <c:pt idx="2">
                    <c:v>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  <c:pt idx="6">
                    <c:v>Female</c:v>
                  </c:pt>
                  <c:pt idx="7">
                    <c:v>Female</c:v>
                  </c:pt>
                  <c:pt idx="8">
                    <c:v>Male</c:v>
                  </c:pt>
                  <c:pt idx="9">
                    <c:v>Male</c:v>
                  </c:pt>
                  <c:pt idx="10">
                    <c:v>Female</c:v>
                  </c:pt>
                  <c:pt idx="11">
                    <c:v>Female</c:v>
                  </c:pt>
                  <c:pt idx="12">
                    <c:v>Male</c:v>
                  </c:pt>
                  <c:pt idx="13">
                    <c:v>Female</c:v>
                  </c:pt>
                  <c:pt idx="14">
                    <c:v>Male</c:v>
                  </c:pt>
                  <c:pt idx="15">
                    <c:v>Male</c:v>
                  </c:pt>
                  <c:pt idx="16">
                    <c:v>Male</c:v>
                  </c:pt>
                  <c:pt idx="17">
                    <c:v>Male</c:v>
                  </c:pt>
                  <c:pt idx="18">
                    <c:v>Female</c:v>
                  </c:pt>
                  <c:pt idx="19">
                    <c:v>Female</c:v>
                  </c:pt>
                </c:lvl>
                <c:lvl>
                  <c:pt idx="0">
                    <c:v>Accounting</c:v>
                  </c:pt>
                  <c:pt idx="1">
                    <c:v>Labor</c:v>
                  </c:pt>
                  <c:pt idx="2">
                    <c:v>Assistant</c:v>
                  </c:pt>
                  <c:pt idx="3">
                    <c:v>Clerk</c:v>
                  </c:pt>
                  <c:pt idx="4">
                    <c:v>Laborer</c:v>
                  </c:pt>
                  <c:pt idx="5">
                    <c:v>Driver</c:v>
                  </c:pt>
                  <c:pt idx="6">
                    <c:v>Technician</c:v>
                  </c:pt>
                  <c:pt idx="7">
                    <c:v>Engineer</c:v>
                  </c:pt>
                  <c:pt idx="8">
                    <c:v>Executive Assistant</c:v>
                  </c:pt>
                  <c:pt idx="9">
                    <c:v>Engineer</c:v>
                  </c:pt>
                  <c:pt idx="10">
                    <c:v>Technician</c:v>
                  </c:pt>
                  <c:pt idx="11">
                    <c:v>Technician</c:v>
                  </c:pt>
                  <c:pt idx="12">
                    <c:v>Splicer</c:v>
                  </c:pt>
                  <c:pt idx="13">
                    <c:v>Controller</c:v>
                  </c:pt>
                  <c:pt idx="14">
                    <c:v>Lineman</c:v>
                  </c:pt>
                  <c:pt idx="15">
                    <c:v>Laborer</c:v>
                  </c:pt>
                  <c:pt idx="16">
                    <c:v>Coordinator</c:v>
                  </c:pt>
                  <c:pt idx="17">
                    <c:v>Director</c:v>
                  </c:pt>
                  <c:pt idx="18">
                    <c:v>Supervisor</c:v>
                  </c:pt>
                  <c:pt idx="19">
                    <c:v>Driller</c:v>
                  </c:pt>
                </c:lvl>
                <c:lvl>
                  <c:pt idx="0">
                    <c:v>7/10/1969</c:v>
                  </c:pt>
                  <c:pt idx="1">
                    <c:v>30-08-1965</c:v>
                  </c:pt>
                  <c:pt idx="2">
                    <c:v>6/10/1991</c:v>
                  </c:pt>
                  <c:pt idx="3">
                    <c:v>4/4/1998</c:v>
                  </c:pt>
                  <c:pt idx="4">
                    <c:v>29-08-1969</c:v>
                  </c:pt>
                  <c:pt idx="5">
                    <c:v>3/4/1949</c:v>
                  </c:pt>
                  <c:pt idx="6">
                    <c:v>1/7/1942</c:v>
                  </c:pt>
                  <c:pt idx="7">
                    <c:v>7/3/1957</c:v>
                  </c:pt>
                  <c:pt idx="8">
                    <c:v>15-05-1974</c:v>
                  </c:pt>
                  <c:pt idx="9">
                    <c:v>11/11/1949</c:v>
                  </c:pt>
                  <c:pt idx="10">
                    <c:v>26-01-1964</c:v>
                  </c:pt>
                  <c:pt idx="11">
                    <c:v>6/4/1948</c:v>
                  </c:pt>
                  <c:pt idx="12">
                    <c:v>24-11-1981</c:v>
                  </c:pt>
                  <c:pt idx="13">
                    <c:v>6/11/1951</c:v>
                  </c:pt>
                  <c:pt idx="14">
                    <c:v>21-11-1989</c:v>
                  </c:pt>
                  <c:pt idx="15">
                    <c:v>24-11-1952</c:v>
                  </c:pt>
                  <c:pt idx="16">
                    <c:v>8/4/1994</c:v>
                  </c:pt>
                  <c:pt idx="17">
                    <c:v>15-11-1983</c:v>
                  </c:pt>
                  <c:pt idx="18">
                    <c:v>7/12/1985</c:v>
                  </c:pt>
                  <c:pt idx="19">
                    <c:v>1/5/1996</c:v>
                  </c:pt>
                </c:lvl>
                <c:lvl>
                  <c:pt idx="0">
                    <c:v>Production       </c:v>
                  </c:pt>
                  <c:pt idx="1">
                    <c:v>Production       </c:v>
                  </c:pt>
                  <c:pt idx="2">
                    <c:v>Sales</c:v>
                  </c:pt>
                  <c:pt idx="3">
                    <c:v>Sales</c:v>
                  </c:pt>
                  <c:pt idx="4">
                    <c:v>Sales</c:v>
                  </c:pt>
                  <c:pt idx="5">
                    <c:v>Sales</c:v>
                  </c:pt>
                  <c:pt idx="6">
                    <c:v>Sales</c:v>
                  </c:pt>
                  <c:pt idx="7">
                    <c:v>Sales</c:v>
                  </c:pt>
                  <c:pt idx="8">
                    <c:v>Sales</c:v>
                  </c:pt>
                  <c:pt idx="9">
                    <c:v>Sales</c:v>
                  </c:pt>
                  <c:pt idx="10">
                    <c:v>Sales</c:v>
                  </c:pt>
                  <c:pt idx="11">
                    <c:v>Sales</c:v>
                  </c:pt>
                  <c:pt idx="12">
                    <c:v>Sales</c:v>
                  </c:pt>
                  <c:pt idx="13">
                    <c:v>Sales</c:v>
                  </c:pt>
                  <c:pt idx="14">
                    <c:v>Sales</c:v>
                  </c:pt>
                  <c:pt idx="15">
                    <c:v>IT/IS</c:v>
                  </c:pt>
                  <c:pt idx="16">
                    <c:v>IT/IS</c:v>
                  </c:pt>
                  <c:pt idx="17">
                    <c:v>Sales</c:v>
                  </c:pt>
                  <c:pt idx="18">
                    <c:v>Sales</c:v>
                  </c:pt>
                  <c:pt idx="19">
                    <c:v>Sales</c:v>
                  </c:pt>
                </c:lvl>
                <c:lvl>
                  <c:pt idx="0">
                    <c:v>Temporary</c:v>
                  </c:pt>
                  <c:pt idx="1">
                    <c:v>Part-Time</c:v>
                  </c:pt>
                  <c:pt idx="2">
                    <c:v>Part-Time</c:v>
                  </c:pt>
                  <c:pt idx="3">
                    <c:v>Full-Time</c:v>
                  </c:pt>
                  <c:pt idx="4">
                    <c:v>Temporary</c:v>
                  </c:pt>
                  <c:pt idx="5">
                    <c:v>Full-Time</c:v>
                  </c:pt>
                  <c:pt idx="6">
                    <c:v>Temporary</c:v>
                  </c:pt>
                  <c:pt idx="7">
                    <c:v>Full-Time</c:v>
                  </c:pt>
                  <c:pt idx="8">
                    <c:v>Part-Time</c:v>
                  </c:pt>
                  <c:pt idx="9">
                    <c:v>Temporary</c:v>
                  </c:pt>
                  <c:pt idx="10">
                    <c:v>Temporary</c:v>
                  </c:pt>
                  <c:pt idx="11">
                    <c:v>Temporary</c:v>
                  </c:pt>
                  <c:pt idx="12">
                    <c:v>Temporary</c:v>
                  </c:pt>
                  <c:pt idx="13">
                    <c:v>Full-Time</c:v>
                  </c:pt>
                  <c:pt idx="14">
                    <c:v>Part-Time</c:v>
                  </c:pt>
                  <c:pt idx="15">
                    <c:v>Full-Time</c:v>
                  </c:pt>
                  <c:pt idx="16">
                    <c:v>Part-Time</c:v>
                  </c:pt>
                  <c:pt idx="17">
                    <c:v>Part-Time</c:v>
                  </c:pt>
                  <c:pt idx="18">
                    <c:v>Full-Time</c:v>
                  </c:pt>
                  <c:pt idx="19">
                    <c:v>Part-Time</c:v>
                  </c:pt>
                </c:lvl>
                <c:lvl>
                  <c:pt idx="0">
                    <c:v>Contract</c:v>
                  </c:pt>
                  <c:pt idx="1">
                    <c:v>Contract</c:v>
                  </c:pt>
                  <c:pt idx="2">
                    <c:v>Full-Time</c:v>
                  </c:pt>
                  <c:pt idx="3">
                    <c:v>Contract</c:v>
                  </c:pt>
                  <c:pt idx="4">
                    <c:v>Contract</c:v>
                  </c:pt>
                  <c:pt idx="5">
                    <c:v>Contract</c:v>
                  </c:pt>
                  <c:pt idx="6">
                    <c:v>Full-Time</c:v>
                  </c:pt>
                  <c:pt idx="7">
                    <c:v>Contract</c:v>
                  </c:pt>
                  <c:pt idx="8">
                    <c:v>Contract</c:v>
                  </c:pt>
                  <c:pt idx="9">
                    <c:v>Part-Time</c:v>
                  </c:pt>
                  <c:pt idx="10">
                    <c:v>Contract</c:v>
                  </c:pt>
                  <c:pt idx="11">
                    <c:v>Full-Time</c:v>
                  </c:pt>
                  <c:pt idx="12">
                    <c:v>Full-Time</c:v>
                  </c:pt>
                  <c:pt idx="13">
                    <c:v>Contract</c:v>
                  </c:pt>
                  <c:pt idx="14">
                    <c:v>Part-Time</c:v>
                  </c:pt>
                  <c:pt idx="15">
                    <c:v>Full-Time</c:v>
                  </c:pt>
                  <c:pt idx="16">
                    <c:v>Full-Time</c:v>
                  </c:pt>
                  <c:pt idx="17">
                    <c:v>Contract</c:v>
                  </c:pt>
                  <c:pt idx="18">
                    <c:v>Contract</c:v>
                  </c:pt>
                  <c:pt idx="19">
                    <c:v>Part-Time</c:v>
                  </c:pt>
                </c:lvl>
                <c:lvl>
                  <c:pt idx="0">
                    <c:v>Active</c:v>
                  </c:pt>
                  <c:pt idx="1">
                    <c:v>Active</c:v>
                  </c:pt>
                  <c:pt idx="2">
                    <c:v>Active</c:v>
                  </c:pt>
                  <c:pt idx="3">
                    <c:v>Active</c:v>
                  </c:pt>
                  <c:pt idx="4">
                    <c:v>Active</c:v>
                  </c:pt>
                  <c:pt idx="5">
                    <c:v>Active</c:v>
                  </c:pt>
                  <c:pt idx="6">
                    <c:v>Active</c:v>
                  </c:pt>
                  <c:pt idx="7">
                    <c:v>Active</c:v>
                  </c:pt>
                  <c:pt idx="8">
                    <c:v>Active</c:v>
                  </c:pt>
                  <c:pt idx="9">
                    <c:v>Active</c:v>
                  </c:pt>
                  <c:pt idx="10">
                    <c:v>Active</c:v>
                  </c:pt>
                  <c:pt idx="11">
                    <c:v>Active</c:v>
                  </c:pt>
                  <c:pt idx="12">
                    <c:v>Active</c:v>
                  </c:pt>
                  <c:pt idx="13">
                    <c:v>Active</c:v>
                  </c:pt>
                  <c:pt idx="14">
                    <c:v>Active</c:v>
                  </c:pt>
                  <c:pt idx="15">
                    <c:v>Active</c:v>
                  </c:pt>
                  <c:pt idx="16">
                    <c:v>Active</c:v>
                  </c:pt>
                  <c:pt idx="17">
                    <c:v>Active</c:v>
                  </c:pt>
                  <c:pt idx="18">
                    <c:v>Active</c:v>
                  </c:pt>
                  <c:pt idx="19">
                    <c:v>Active</c:v>
                  </c:pt>
                </c:lvl>
                <c:lvl>
                  <c:pt idx="0">
                    <c:v>uriah.bridges@bilearner.com</c:v>
                  </c:pt>
                  <c:pt idx="1">
                    <c:v>paula.small@bilearner.com</c:v>
                  </c:pt>
                  <c:pt idx="2">
                    <c:v>edward.buck@bilearner.com</c:v>
                  </c:pt>
                  <c:pt idx="3">
                    <c:v>michael.riordan@bilearner.com</c:v>
                  </c:pt>
                  <c:pt idx="4">
                    <c:v>jasmine.onque@bilearner.com</c:v>
                  </c:pt>
                  <c:pt idx="5">
                    <c:v>maruk.fraval@bilearner.com</c:v>
                  </c:pt>
                  <c:pt idx="6">
                    <c:v>latia.costa@bilearner.com</c:v>
                  </c:pt>
                  <c:pt idx="7">
                    <c:v>sharlene.terry@bilearner.com</c:v>
                  </c:pt>
                  <c:pt idx="8">
                    <c:v>jac.mckinzie@bilearner.com</c:v>
                  </c:pt>
                  <c:pt idx="9">
                    <c:v>joseph.martins@bilearner.com</c:v>
                  </c:pt>
                  <c:pt idx="10">
                    <c:v>myriam.givens@bilearner.com</c:v>
                  </c:pt>
                  <c:pt idx="11">
                    <c:v>dheepa.nguyen@bilearner.com</c:v>
                  </c:pt>
                  <c:pt idx="12">
                    <c:v>bartholemew.khemmich@bilearner.com</c:v>
                  </c:pt>
                  <c:pt idx="13">
                    <c:v>xana.potts@bilearner.com</c:v>
                  </c:pt>
                  <c:pt idx="14">
                    <c:v>prater.jeremy@bilearner.com</c:v>
                  </c:pt>
                  <c:pt idx="15">
                    <c:v>kaylah.moon@bilearner.com</c:v>
                  </c:pt>
                  <c:pt idx="16">
                    <c:v>kristen.tate@bilearner.com</c:v>
                  </c:pt>
                  <c:pt idx="17">
                    <c:v>bobby.rodgers@bilearner.com</c:v>
                  </c:pt>
                  <c:pt idx="18">
                    <c:v>reid.park@bilearner.com</c:v>
                  </c:pt>
                  <c:pt idx="19">
                    <c:v>hector.dalton@bilearner.com</c:v>
                  </c:pt>
                </c:lvl>
                <c:lvl>
                  <c:pt idx="6">
                    <c:v>3-Jul-23</c:v>
                  </c:pt>
                  <c:pt idx="7">
                    <c:v>29-Jan-23</c:v>
                  </c:pt>
                  <c:pt idx="9">
                    <c:v>29-Jun-23</c:v>
                  </c:pt>
                  <c:pt idx="11">
                    <c:v>4-Nov-19</c:v>
                  </c:pt>
                  <c:pt idx="12">
                    <c:v>27-Nov-22</c:v>
                  </c:pt>
                  <c:pt idx="13">
                    <c:v>44974</c:v>
                  </c:pt>
                  <c:pt idx="15">
                    <c:v>16-Jun-22</c:v>
                  </c:pt>
                  <c:pt idx="16">
                    <c:v>12-May-23</c:v>
                  </c:pt>
                  <c:pt idx="17">
                    <c:v>4-Feb-22</c:v>
                  </c:pt>
                </c:lvl>
                <c:lvl>
                  <c:pt idx="0">
                    <c:v>20-Sep-19</c:v>
                  </c:pt>
                  <c:pt idx="1">
                    <c:v>11-Feb-23</c:v>
                  </c:pt>
                  <c:pt idx="2">
                    <c:v>10-Dec-18</c:v>
                  </c:pt>
                  <c:pt idx="3">
                    <c:v>21-Jun-21</c:v>
                  </c:pt>
                  <c:pt idx="4">
                    <c:v>29-Jun-19</c:v>
                  </c:pt>
                  <c:pt idx="5">
                    <c:v>17-Jan-20</c:v>
                  </c:pt>
                  <c:pt idx="6">
                    <c:v>6-Apr-22</c:v>
                  </c:pt>
                  <c:pt idx="7">
                    <c:v>6-Nov-20</c:v>
                  </c:pt>
                  <c:pt idx="8">
                    <c:v>18-Aug-18</c:v>
                  </c:pt>
                  <c:pt idx="9">
                    <c:v>21-Jan-22</c:v>
                  </c:pt>
                  <c:pt idx="10">
                    <c:v>4-Aug-23</c:v>
                  </c:pt>
                  <c:pt idx="11">
                    <c:v>10-Aug-18</c:v>
                  </c:pt>
                  <c:pt idx="12">
                    <c:v>25-May-22</c:v>
                  </c:pt>
                  <c:pt idx="13">
                    <c:v>5-Dec-19</c:v>
                  </c:pt>
                  <c:pt idx="14">
                    <c:v>28-Apr-19</c:v>
                  </c:pt>
                  <c:pt idx="15">
                    <c:v>9-Jul-19</c:v>
                  </c:pt>
                  <c:pt idx="16">
                    <c:v>5-Apr-21</c:v>
                  </c:pt>
                  <c:pt idx="17">
                    <c:v>28-Nov-21</c:v>
                  </c:pt>
                  <c:pt idx="18">
                    <c:v>16-Jan-21</c:v>
                  </c:pt>
                  <c:pt idx="19">
                    <c:v>24-Aug-21</c:v>
                  </c:pt>
                </c:lvl>
                <c:lvl>
                  <c:pt idx="0">
                    <c:v>Bridges</c:v>
                  </c:pt>
                  <c:pt idx="1">
                    <c:v>Small</c:v>
                  </c:pt>
                  <c:pt idx="2">
                    <c:v>Buck</c:v>
                  </c:pt>
                  <c:pt idx="3">
                    <c:v>Riordan</c:v>
                  </c:pt>
                  <c:pt idx="4">
                    <c:v>Onque</c:v>
                  </c:pt>
                  <c:pt idx="5">
                    <c:v>Fraval</c:v>
                  </c:pt>
                  <c:pt idx="6">
                    <c:v>Costa</c:v>
                  </c:pt>
                  <c:pt idx="7">
                    <c:v>Terry</c:v>
                  </c:pt>
                  <c:pt idx="8">
                    <c:v>McKinzie</c:v>
                  </c:pt>
                  <c:pt idx="9">
                    <c:v>Martins</c:v>
                  </c:pt>
                  <c:pt idx="10">
                    <c:v>Givens</c:v>
                  </c:pt>
                  <c:pt idx="11">
                    <c:v>Nguyen</c:v>
                  </c:pt>
                  <c:pt idx="12">
                    <c:v>Khemmich</c:v>
                  </c:pt>
                  <c:pt idx="13">
                    <c:v>Potts</c:v>
                  </c:pt>
                  <c:pt idx="14">
                    <c:v>Jeremy</c:v>
                  </c:pt>
                  <c:pt idx="15">
                    <c:v>Moon</c:v>
                  </c:pt>
                  <c:pt idx="16">
                    <c:v>Tate</c:v>
                  </c:pt>
                  <c:pt idx="17">
                    <c:v>Rodgers</c:v>
                  </c:pt>
                  <c:pt idx="18">
                    <c:v>Park</c:v>
                  </c:pt>
                  <c:pt idx="19">
                    <c:v>Dalton</c:v>
                  </c:pt>
                </c:lvl>
                <c:lvl>
                  <c:pt idx="0">
                    <c:v>Uriah</c:v>
                  </c:pt>
                  <c:pt idx="1">
                    <c:v>Paula</c:v>
                  </c:pt>
                  <c:pt idx="2">
                    <c:v>Edward</c:v>
                  </c:pt>
                  <c:pt idx="3">
                    <c:v>Michael</c:v>
                  </c:pt>
                  <c:pt idx="4">
                    <c:v>Jasmine</c:v>
                  </c:pt>
                  <c:pt idx="5">
                    <c:v>Maruk</c:v>
                  </c:pt>
                  <c:pt idx="6">
                    <c:v>Latia</c:v>
                  </c:pt>
                  <c:pt idx="7">
                    <c:v>Sharlene</c:v>
                  </c:pt>
                  <c:pt idx="8">
                    <c:v>Jac</c:v>
                  </c:pt>
                  <c:pt idx="9">
                    <c:v>Joseph</c:v>
                  </c:pt>
                  <c:pt idx="10">
                    <c:v>Myriam</c:v>
                  </c:pt>
                  <c:pt idx="11">
                    <c:v>Dheepa</c:v>
                  </c:pt>
                  <c:pt idx="12">
                    <c:v>Bartholemew</c:v>
                  </c:pt>
                  <c:pt idx="13">
                    <c:v>Xana</c:v>
                  </c:pt>
                  <c:pt idx="14">
                    <c:v>Prater</c:v>
                  </c:pt>
                  <c:pt idx="15">
                    <c:v>Kaylah</c:v>
                  </c:pt>
                  <c:pt idx="16">
                    <c:v>Kristen</c:v>
                  </c:pt>
                  <c:pt idx="17">
                    <c:v>Bobby</c:v>
                  </c:pt>
                  <c:pt idx="18">
                    <c:v>Reid</c:v>
                  </c:pt>
                  <c:pt idx="19">
                    <c:v>Hector</c:v>
                  </c:pt>
                </c:lvl>
                <c:lvl>
                  <c:pt idx="0">
                    <c:v>3427</c:v>
                  </c:pt>
                  <c:pt idx="1">
                    <c:v>3428</c:v>
                  </c:pt>
                  <c:pt idx="2">
                    <c:v>3429</c:v>
                  </c:pt>
                  <c:pt idx="3">
                    <c:v>3430</c:v>
                  </c:pt>
                  <c:pt idx="4">
                    <c:v>3431</c:v>
                  </c:pt>
                  <c:pt idx="5">
                    <c:v>3432</c:v>
                  </c:pt>
                  <c:pt idx="6">
                    <c:v>3433</c:v>
                  </c:pt>
                  <c:pt idx="7">
                    <c:v>3434</c:v>
                  </c:pt>
                  <c:pt idx="8">
                    <c:v>3435</c:v>
                  </c:pt>
                  <c:pt idx="9">
                    <c:v>3436</c:v>
                  </c:pt>
                  <c:pt idx="10">
                    <c:v>3437</c:v>
                  </c:pt>
                  <c:pt idx="11">
                    <c:v>3438</c:v>
                  </c:pt>
                  <c:pt idx="12">
                    <c:v>3439</c:v>
                  </c:pt>
                  <c:pt idx="13">
                    <c:v>3440</c:v>
                  </c:pt>
                  <c:pt idx="14">
                    <c:v>3441</c:v>
                  </c:pt>
                  <c:pt idx="15">
                    <c:v>3442</c:v>
                  </c:pt>
                  <c:pt idx="16">
                    <c:v>3443</c:v>
                  </c:pt>
                  <c:pt idx="17">
                    <c:v>3444</c:v>
                  </c:pt>
                  <c:pt idx="18">
                    <c:v>3445</c:v>
                  </c:pt>
                  <c:pt idx="19">
                    <c:v>3446</c:v>
                  </c:pt>
                </c:lvl>
              </c:multiLvlStrCache>
            </c:multiLvlStrRef>
          </c:cat>
          <c:val>
            <c:numRef>
              <c:f>DATABASE!$O$2:$O$21</c:f>
              <c:numCache>
                <c:formatCode>General</c:formatCode>
                <c:ptCount val="20"/>
                <c:pt idx="0">
                  <c:v>4</c:v>
                </c:pt>
                <c:pt idx="1">
                  <c:v>3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2</c:v>
                </c:pt>
                <c:pt idx="8">
                  <c:v>3</c:v>
                </c:pt>
                <c:pt idx="9">
                  <c:v>5</c:v>
                </c:pt>
                <c:pt idx="10">
                  <c:v>5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4</c:v>
                </c:pt>
                <c:pt idx="15">
                  <c:v>2</c:v>
                </c:pt>
                <c:pt idx="16">
                  <c:v>3</c:v>
                </c:pt>
                <c:pt idx="17">
                  <c:v>3</c:v>
                </c:pt>
                <c:pt idx="18">
                  <c:v>4</c:v>
                </c:pt>
                <c:pt idx="19">
                  <c:v>2</c:v>
                </c:pt>
              </c:numCache>
            </c:numRef>
          </c:val>
        </c:ser>
        <c:dLbls>
          <c:showPercent val="1"/>
        </c:dLbls>
      </c:pie3DChart>
    </c:plotArea>
    <c:legend>
      <c:legendPos val="t"/>
      <c:layout/>
      <c:txPr>
        <a:bodyPr/>
        <a:lstStyle/>
        <a:p>
          <a:pPr>
            <a:defRPr sz="1200" b="0" i="1"/>
          </a:pPr>
          <a:endParaRPr lang="en-US"/>
        </a:p>
      </c:txPr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3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1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0" y="2514600"/>
            <a:ext cx="9982200" cy="26019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7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1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609600" y="4419600"/>
            <a:ext cx="2819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STUDENT </a:t>
            </a:r>
            <a:r>
              <a:rPr lang="en-US" sz="1600" i="1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NAME: Balapradeepa.V.G</a:t>
            </a:r>
            <a:endParaRPr lang="en-US" sz="1600" i="1" dirty="0">
              <a:solidFill>
                <a:schemeClr val="bg1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600" i="1" dirty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REGISTER </a:t>
            </a:r>
            <a:r>
              <a:rPr lang="en-US" sz="1600" i="1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NO:312216761</a:t>
            </a:r>
            <a:endParaRPr lang="en-US" sz="1600" i="1" dirty="0">
              <a:solidFill>
                <a:schemeClr val="bg1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600" i="1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DEPARTMENT:B.COM(Accounting and Finance)</a:t>
            </a:r>
            <a:endParaRPr lang="en-US" sz="1600" i="1" dirty="0">
              <a:solidFill>
                <a:schemeClr val="bg1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1600" i="1" dirty="0" smtClean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rPr>
              <a:t>COLLEGE: Shri Krishnaswamy College for Women</a:t>
            </a:r>
            <a:endParaRPr lang="en-US" sz="1600" i="1" dirty="0">
              <a:solidFill>
                <a:schemeClr val="bg1"/>
              </a:solidFill>
              <a:latin typeface="+mj-lt"/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dirty="0">
                <a:solidFill>
                  <a:schemeClr val="bg1"/>
                </a:solidFill>
                <a:latin typeface="Mongolian Baiti" pitchFamily="66" charset="0"/>
                <a:cs typeface="Mongolian Baiti" pitchFamily="66" charset="0"/>
              </a:rPr>
              <a:t>           </a:t>
            </a:r>
            <a:endParaRPr lang="en-IN" sz="2400" dirty="0">
              <a:solidFill>
                <a:schemeClr val="bg1"/>
              </a:solidFill>
              <a:latin typeface="Mongolian Baiti" pitchFamily="66" charset="0"/>
              <a:cs typeface="Mongolian Baiti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4" y="58959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40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0" y="762000"/>
            <a:ext cx="3303904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Chart 6"/>
          <p:cNvGraphicFramePr/>
          <p:nvPr/>
        </p:nvGraphicFramePr>
        <p:xfrm>
          <a:off x="1905000" y="1905000"/>
          <a:ext cx="7896225" cy="4181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4" y="58959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5200" y="685800"/>
            <a:ext cx="2437131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/>
              <a:t>R</a:t>
            </a:r>
            <a:r>
              <a:rPr b="1" spc="-40" dirty="0"/>
              <a:t>E</a:t>
            </a:r>
            <a:r>
              <a:rPr b="1" spc="15" dirty="0"/>
              <a:t>S</a:t>
            </a:r>
            <a:r>
              <a:rPr b="1" spc="-30" dirty="0"/>
              <a:t>U</a:t>
            </a:r>
            <a:r>
              <a:rPr b="1" spc="-405" dirty="0"/>
              <a:t>L</a:t>
            </a:r>
            <a:r>
              <a:rPr b="1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9" y="6473340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66800" y="1524000"/>
          <a:ext cx="7391403" cy="4876788"/>
        </p:xfrm>
        <a:graphic>
          <a:graphicData uri="http://schemas.openxmlformats.org/drawingml/2006/table">
            <a:tbl>
              <a:tblPr/>
              <a:tblGrid>
                <a:gridCol w="1219863"/>
                <a:gridCol w="866744"/>
                <a:gridCol w="802541"/>
                <a:gridCol w="1067380"/>
                <a:gridCol w="1099481"/>
                <a:gridCol w="1171709"/>
                <a:gridCol w="1163685"/>
              </a:tblGrid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EmployeeClassificationType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DepartmentType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DOB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JobFunctionDescription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GenderCode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Performance Score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Current Employee Rating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Temporary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Production       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7/10/1969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Production       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30-08-1965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6/10/1991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Assistant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4/4/1998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Clerk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Temporary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29-08-1969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3/4/1949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Driver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Temporary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1/7/1942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Technician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Exceeds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7/3/1957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15-05-1974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Executive Assistant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Exceeds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Temporary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11/11/1949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Engineer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Temporary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26-01-1964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Technician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Temporary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6/4/1948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Technician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Temporary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24-11-1981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Splicer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6/11/1951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Controller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21-11-1989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Lineman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Exceeds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IT/IS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24-11-1952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Laborer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Exceeds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IT/IS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8/4/1994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Coordinator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15-11-1983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Director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Fully Meets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Full-Time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7/12/1985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Supervisor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Exceeds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4"/>
                    </a:solidFill>
                  </a:tcPr>
                </a:tc>
              </a:tr>
              <a:tr h="2322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Part-Time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Sales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1/5/1996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Driller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Female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Exceeds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6619" marR="6619" marT="6619" marB="0" anchor="b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BE5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609600"/>
            <a:ext cx="6934200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1981200"/>
            <a:ext cx="8763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conclusion, Microsoft Excel is a versatile tool that offers powerful data analysis and visualization capabilities, collaborative features, and automation possibilities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So, finally we come to know that excel is very useful to review database and calculate performance rating salary calculations with formulas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2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4" y="58959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9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5" dirty="0"/>
              <a:t>PROJECT</a:t>
            </a:r>
            <a:r>
              <a:rPr sz="4250" b="1" spc="-85" dirty="0"/>
              <a:t> </a:t>
            </a:r>
            <a:r>
              <a:rPr sz="4250" b="1" spc="25" dirty="0"/>
              <a:t>TITLE</a:t>
            </a:r>
            <a:endParaRPr sz="4250" b="1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7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9" y="6410331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752600" y="2590800"/>
            <a:ext cx="76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F0F0F"/>
                </a:solidFill>
                <a:latin typeface="Times New Roman" pitchFamily="18" charset="0"/>
                <a:cs typeface="Times New Roman" pitchFamily="18" charset="0"/>
              </a:rPr>
              <a:t>Employee Performance Analysis using Excel</a:t>
            </a:r>
            <a:endParaRPr lang="en-IN" sz="54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196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52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6" y="6486040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9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90"/>
            <a:ext cx="2357120" cy="7829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7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838200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/>
              <a:t>P</a:t>
            </a:r>
            <a:r>
              <a:rPr sz="4250" b="1" spc="15" dirty="0"/>
              <a:t>ROB</a:t>
            </a:r>
            <a:r>
              <a:rPr sz="4250" b="1" spc="55" dirty="0"/>
              <a:t>L</a:t>
            </a:r>
            <a:r>
              <a:rPr sz="4250" b="1" spc="-20" dirty="0"/>
              <a:t>E</a:t>
            </a:r>
            <a:r>
              <a:rPr sz="4250" b="1" spc="20" dirty="0"/>
              <a:t>M</a:t>
            </a:r>
            <a:r>
              <a:rPr sz="4250" b="1" dirty="0"/>
              <a:t>	</a:t>
            </a:r>
            <a:r>
              <a:rPr sz="4250" b="1" spc="10" dirty="0"/>
              <a:t>S</a:t>
            </a:r>
            <a:r>
              <a:rPr sz="4250" b="1" spc="-370" dirty="0"/>
              <a:t>T</a:t>
            </a:r>
            <a:r>
              <a:rPr sz="4250" b="1" spc="-375" dirty="0"/>
              <a:t>A</a:t>
            </a:r>
            <a:r>
              <a:rPr sz="4250" b="1" spc="15" dirty="0"/>
              <a:t>T</a:t>
            </a:r>
            <a:r>
              <a:rPr sz="4250" b="1" spc="-10" dirty="0"/>
              <a:t>E</a:t>
            </a:r>
            <a:r>
              <a:rPr sz="4250" b="1" spc="-20" dirty="0"/>
              <a:t>ME</a:t>
            </a:r>
            <a:r>
              <a:rPr sz="4250" b="1" spc="10" dirty="0"/>
              <a:t>NT</a:t>
            </a:r>
            <a:endParaRPr sz="4250" b="1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7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1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524000" y="1828800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cs typeface="Times New Roman" pitchFamily="18" charset="0"/>
              </a:rPr>
              <a:t>A problem statement is a tool used in project management to describe a problem that arises during </a:t>
            </a:r>
            <a:r>
              <a:rPr lang="en-US" sz="2400" dirty="0" smtClean="0">
                <a:cs typeface="Times New Roman" pitchFamily="18" charset="0"/>
              </a:rPr>
              <a:t>a project's execution.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28800" y="3276600"/>
            <a:ext cx="5715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problem that raised during my project is inserting a Pivot table.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troubles me with some technical issues in the Excel sheet.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 have overcome this problem by trying out for multiple times with </a:t>
            </a:r>
            <a:r>
              <a:rPr lang="en-US" sz="2400" dirty="0" smtClean="0"/>
              <a:t>patience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9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1143000"/>
            <a:ext cx="526351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/>
              <a:t>PROJECT	</a:t>
            </a:r>
            <a:r>
              <a:rPr sz="4250" b="1" spc="-20" dirty="0"/>
              <a:t>OVERVIEW</a:t>
            </a:r>
            <a:endParaRPr sz="4250" b="1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7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1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6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52600" y="2362200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 project overview is a detailed description of a project's goals and objectives, the steps to achieve these goals, and the expected outcomes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752600" y="3962400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The whole project is about how to use excel to form a employee data base using conditional formatting and pivot table with some filters.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4" y="58959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400" y="10668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/>
              <a:t>W</a:t>
            </a:r>
            <a:r>
              <a:rPr sz="3200" b="1" spc="-20" dirty="0"/>
              <a:t>H</a:t>
            </a:r>
            <a:r>
              <a:rPr sz="3200" b="1" spc="20" dirty="0"/>
              <a:t>O</a:t>
            </a:r>
            <a:r>
              <a:rPr sz="3200" b="1" spc="-235" dirty="0"/>
              <a:t> </a:t>
            </a:r>
            <a:r>
              <a:rPr sz="3200" b="1" spc="-10" dirty="0"/>
              <a:t>AR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10" dirty="0"/>
              <a:t>T</a:t>
            </a:r>
            <a:r>
              <a:rPr sz="3200" b="1" spc="-15" dirty="0"/>
              <a:t>H</a:t>
            </a:r>
            <a:r>
              <a:rPr sz="3200" b="1" spc="15" dirty="0"/>
              <a:t>E</a:t>
            </a:r>
            <a:r>
              <a:rPr sz="3200" b="1" spc="-35" dirty="0"/>
              <a:t> </a:t>
            </a:r>
            <a:r>
              <a:rPr sz="3200" b="1" spc="-20" dirty="0"/>
              <a:t>E</a:t>
            </a:r>
            <a:r>
              <a:rPr sz="3200" b="1" spc="30" dirty="0"/>
              <a:t>N</a:t>
            </a:r>
            <a:r>
              <a:rPr sz="3200" b="1" spc="15" dirty="0"/>
              <a:t>D</a:t>
            </a:r>
            <a:r>
              <a:rPr sz="3200" b="1" spc="-45" dirty="0"/>
              <a:t> </a:t>
            </a:r>
            <a:r>
              <a:rPr sz="3200" b="1" dirty="0"/>
              <a:t>U</a:t>
            </a:r>
            <a:r>
              <a:rPr sz="3200" b="1" spc="10" dirty="0"/>
              <a:t>S</a:t>
            </a:r>
            <a:r>
              <a:rPr sz="3200" b="1" spc="-25" dirty="0"/>
              <a:t>E</a:t>
            </a:r>
            <a:r>
              <a:rPr sz="3200" b="1" spc="-10" dirty="0"/>
              <a:t>R</a:t>
            </a:r>
            <a:r>
              <a:rPr sz="3200" b="1" spc="5" dirty="0"/>
              <a:t>S?</a:t>
            </a:r>
            <a:endParaRPr sz="3200" b="1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7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4" y="6172206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52600" y="1828800"/>
            <a:ext cx="8305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 users are the people whose jobs require access to a database for querying, updating and generating reports.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28956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the company to update the database by recruiting.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helps for querying and generating reports.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" y="1476377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4" y="58959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9200" y="9144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/>
              <a:t>O</a:t>
            </a:r>
            <a:r>
              <a:rPr sz="3600" b="1" spc="25" dirty="0"/>
              <a:t>U</a:t>
            </a:r>
            <a:r>
              <a:rPr sz="3600" b="1" dirty="0"/>
              <a:t>R</a:t>
            </a:r>
            <a:r>
              <a:rPr sz="3600" b="1" spc="5" dirty="0"/>
              <a:t> </a:t>
            </a:r>
            <a:r>
              <a:rPr sz="3600" b="1" spc="25" dirty="0"/>
              <a:t>S</a:t>
            </a:r>
            <a:r>
              <a:rPr sz="3600" b="1" spc="10" dirty="0"/>
              <a:t>O</a:t>
            </a:r>
            <a:r>
              <a:rPr sz="3600" b="1" spc="25" dirty="0"/>
              <a:t>LU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  <a:r>
              <a:rPr sz="3600" b="1" spc="-345" dirty="0"/>
              <a:t> </a:t>
            </a:r>
            <a:r>
              <a:rPr sz="3600" b="1" spc="-35" dirty="0"/>
              <a:t>A</a:t>
            </a:r>
            <a:r>
              <a:rPr sz="3600" b="1" spc="-5" dirty="0"/>
              <a:t>N</a:t>
            </a:r>
            <a:r>
              <a:rPr sz="3600" b="1" dirty="0"/>
              <a:t>D</a:t>
            </a:r>
            <a:r>
              <a:rPr sz="3600" b="1" spc="35" dirty="0"/>
              <a:t> 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dirty="0"/>
              <a:t>S</a:t>
            </a:r>
            <a:r>
              <a:rPr sz="3600" b="1" spc="60" dirty="0"/>
              <a:t> </a:t>
            </a:r>
            <a:r>
              <a:rPr sz="3600" b="1" spc="-295" dirty="0"/>
              <a:t>V</a:t>
            </a:r>
            <a:r>
              <a:rPr sz="3600" b="1" spc="-35" dirty="0"/>
              <a:t>A</a:t>
            </a:r>
            <a:r>
              <a:rPr sz="3600" b="1" spc="25" dirty="0"/>
              <a:t>LU</a:t>
            </a:r>
            <a:r>
              <a:rPr sz="3600" b="1" dirty="0"/>
              <a:t>E</a:t>
            </a:r>
            <a:r>
              <a:rPr sz="3600" b="1" spc="-65" dirty="0"/>
              <a:t> </a:t>
            </a:r>
            <a:r>
              <a:rPr sz="3600" b="1" spc="-15" dirty="0"/>
              <a:t>P</a:t>
            </a:r>
            <a:r>
              <a:rPr sz="3600" b="1" spc="-30" dirty="0"/>
              <a:t>R</a:t>
            </a:r>
            <a:r>
              <a:rPr sz="3600" b="1" spc="10" dirty="0"/>
              <a:t>O</a:t>
            </a:r>
            <a:r>
              <a:rPr sz="3600" b="1" spc="-15" dirty="0"/>
              <a:t>P</a:t>
            </a:r>
            <a:r>
              <a:rPr sz="3600" b="1" spc="10" dirty="0"/>
              <a:t>O</a:t>
            </a:r>
            <a:r>
              <a:rPr sz="3600" b="1" spc="25" dirty="0"/>
              <a:t>S</a:t>
            </a:r>
            <a:r>
              <a:rPr sz="3600" b="1" spc="-30" dirty="0"/>
              <a:t>I</a:t>
            </a:r>
            <a:r>
              <a:rPr sz="3600" b="1" spc="-35" dirty="0"/>
              <a:t>T</a:t>
            </a:r>
            <a:r>
              <a:rPr sz="3600" b="1" spc="-30" dirty="0"/>
              <a:t>I</a:t>
            </a:r>
            <a:r>
              <a:rPr sz="3600" b="1" spc="10" dirty="0"/>
              <a:t>O</a:t>
            </a:r>
            <a:r>
              <a:rPr sz="3600" b="1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566400" y="6356357"/>
            <a:ext cx="1016000" cy="1917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1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24200" y="1828802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value proposition is a short statement that communicates why buyers should choose your products or services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76600" y="3276600"/>
            <a:ext cx="6248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It's more than just a product or service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description.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 by using this datasets it helps to arrive at  a conclusion about employees data analysis.</a:t>
            </a:r>
          </a:p>
          <a:p>
            <a:endParaRPr lang="en-US" dirty="0" smtClean="0"/>
          </a:p>
          <a:p>
            <a:r>
              <a:rPr lang="en-US" dirty="0" smtClean="0"/>
              <a:t> 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665" y="1066800"/>
            <a:ext cx="10681335" cy="75819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3000" y="2133600"/>
            <a:ext cx="89154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 dataset is a structured collection of data that is organized and stored for analysis or processing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A data set (or dataset) is a collection of data. In the case of tabular data, a data set corresponds to one or more database tables, where every column of a table represents a particular variable, and each row corresponds to a given record of the data set in question</a:t>
            </a:r>
            <a:r>
              <a:rPr lang="en-US" sz="2400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6" y="6486040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15600" y="2362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4" y="5895981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9" y="338137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9144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/>
              <a:t>THE</a:t>
            </a:r>
            <a:r>
              <a:rPr sz="4250" b="1" spc="20" dirty="0"/>
              <a:t> </a:t>
            </a:r>
            <a:r>
              <a:rPr lang="en-US" sz="4250" b="1" spc="20" dirty="0"/>
              <a:t>"</a:t>
            </a:r>
            <a:r>
              <a:rPr sz="4250" b="1" spc="10" dirty="0"/>
              <a:t>WOW</a:t>
            </a:r>
            <a:r>
              <a:rPr lang="en-US" sz="4250" b="1" spc="10" dirty="0"/>
              <a:t>"</a:t>
            </a:r>
            <a:r>
              <a:rPr sz="4250" b="1" spc="85" dirty="0"/>
              <a:t> </a:t>
            </a:r>
            <a:r>
              <a:rPr sz="4250" b="1" spc="10" dirty="0"/>
              <a:t>IN</a:t>
            </a:r>
            <a:r>
              <a:rPr sz="4250" b="1" spc="-5" dirty="0"/>
              <a:t> </a:t>
            </a:r>
            <a:r>
              <a:rPr sz="4250" b="1" spc="15" dirty="0"/>
              <a:t>OUR</a:t>
            </a:r>
            <a:r>
              <a:rPr sz="4250" b="1" spc="-10" dirty="0"/>
              <a:t> </a:t>
            </a:r>
            <a:r>
              <a:rPr sz="4250" b="1" spc="20" dirty="0"/>
              <a:t>SOLUTION</a:t>
            </a:r>
            <a:endParaRPr sz="425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9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0" y="1905004"/>
            <a:ext cx="6400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wow in our solution is we used conditional formatting, pivot table and a pie chart with filters and  format as table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also calculated the ratings using pie chart.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also mentioned the performance scoring in the excel database.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use these excel database to review the current status.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247</TotalTime>
  <Words>449</Words>
  <Application>Microsoft Office PowerPoint</Application>
  <PresentationFormat>Custom</PresentationFormat>
  <Paragraphs>222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19</cp:revision>
  <dcterms:created xsi:type="dcterms:W3CDTF">2024-03-29T15:07:22Z</dcterms:created>
  <dcterms:modified xsi:type="dcterms:W3CDTF">2024-08-27T16:10:11Z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