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8" r:id="rId5"/>
    <p:sldId id="259" r:id="rId6"/>
    <p:sldId id="282" r:id="rId7"/>
    <p:sldId id="260" r:id="rId8"/>
    <p:sldId id="284" r:id="rId9"/>
    <p:sldId id="277" r:id="rId10"/>
    <p:sldId id="285" r:id="rId11"/>
    <p:sldId id="281" r:id="rId12"/>
    <p:sldId id="274" r:id="rId13"/>
    <p:sldId id="264" r:id="rId14"/>
    <p:sldId id="265" r:id="rId15"/>
    <p:sldId id="266" r:id="rId16"/>
    <p:sldId id="28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avaraj Sollapur" initials="BS" lastIdx="1" clrIdx="0">
    <p:extLst>
      <p:ext uri="{19B8F6BF-5375-455C-9EA6-DF929625EA0E}">
        <p15:presenceInfo xmlns:p15="http://schemas.microsoft.com/office/powerpoint/2012/main" userId="5272d7d2b2c316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6482939632549E-2"/>
          <c:y val="0.17171296296296298"/>
          <c:w val="0.90286351706036749"/>
          <c:h val="0.6149843248760571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Video size(Mb)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Mp4</c:v>
                </c:pt>
                <c:pt idx="1">
                  <c:v>mkv</c:v>
                </c:pt>
                <c:pt idx="2">
                  <c:v>mov</c:v>
                </c:pt>
                <c:pt idx="3">
                  <c:v>Avi</c:v>
                </c:pt>
                <c:pt idx="4">
                  <c:v>wmv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7.26</c:v>
                </c:pt>
                <c:pt idx="1">
                  <c:v>7.26</c:v>
                </c:pt>
                <c:pt idx="2">
                  <c:v>7.26</c:v>
                </c:pt>
                <c:pt idx="3">
                  <c:v>7.26</c:v>
                </c:pt>
                <c:pt idx="4">
                  <c:v>7.26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78-409F-94ED-A3E4280F7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Encrypted Video size(Mb)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Mp4</c:v>
                </c:pt>
                <c:pt idx="1">
                  <c:v>mkv</c:v>
                </c:pt>
                <c:pt idx="2">
                  <c:v>mov</c:v>
                </c:pt>
                <c:pt idx="3">
                  <c:v>Avi</c:v>
                </c:pt>
                <c:pt idx="4">
                  <c:v>wmv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24.5</c:v>
                </c:pt>
                <c:pt idx="1">
                  <c:v>24.1</c:v>
                </c:pt>
                <c:pt idx="2">
                  <c:v>24.3</c:v>
                </c:pt>
                <c:pt idx="3">
                  <c:v>9.4700000000000006</c:v>
                </c:pt>
                <c:pt idx="4">
                  <c:v>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78-409F-94ED-A3E4280F7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Decrypted Video Size(Mb)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Mp4</c:v>
                </c:pt>
                <c:pt idx="1">
                  <c:v>mkv</c:v>
                </c:pt>
                <c:pt idx="2">
                  <c:v>mov</c:v>
                </c:pt>
                <c:pt idx="3">
                  <c:v>Avi</c:v>
                </c:pt>
                <c:pt idx="4">
                  <c:v>wmv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14.2</c:v>
                </c:pt>
                <c:pt idx="1">
                  <c:v>14.2</c:v>
                </c:pt>
                <c:pt idx="2">
                  <c:v>14.3</c:v>
                </c:pt>
                <c:pt idx="3">
                  <c:v>3.81</c:v>
                </c:pt>
                <c:pt idx="4">
                  <c:v>3.71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78-409F-94ED-A3E4280F7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65173152"/>
        <c:axId val="2065176512"/>
        <c:axId val="0"/>
      </c:bar3DChart>
      <c:catAx>
        <c:axId val="2065173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u="none" strike="noStrike" baseline="0">
                    <a:effectLst/>
                  </a:rPr>
                  <a:t>Video Extensions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176512"/>
        <c:crosses val="autoZero"/>
        <c:auto val="1"/>
        <c:lblAlgn val="ctr"/>
        <c:lblOffset val="100"/>
        <c:noMultiLvlLbl val="0"/>
      </c:catAx>
      <c:valAx>
        <c:axId val="206517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Size</a:t>
                </a:r>
                <a:r>
                  <a:rPr lang="en-IN" b="1" baseline="0"/>
                  <a:t> in Mb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5775981413305034E-2"/>
              <c:y val="0.435611344036540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1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777777777777778E-2"/>
          <c:y val="0.92187445319335082"/>
          <c:w val="0.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Encrypted Time taken(sec)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mp4</c:v>
                </c:pt>
                <c:pt idx="1">
                  <c:v>mkv</c:v>
                </c:pt>
                <c:pt idx="2">
                  <c:v>mov</c:v>
                </c:pt>
                <c:pt idx="3">
                  <c:v>avi</c:v>
                </c:pt>
                <c:pt idx="4">
                  <c:v>wmv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17.25</c:v>
                </c:pt>
                <c:pt idx="1">
                  <c:v>12.87</c:v>
                </c:pt>
                <c:pt idx="2">
                  <c:v>12.66</c:v>
                </c:pt>
                <c:pt idx="3">
                  <c:v>9.35</c:v>
                </c:pt>
                <c:pt idx="4">
                  <c:v>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1-4D26-8ABD-34F5550E2E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Decrypted Time taken(sec)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mp4</c:v>
                </c:pt>
                <c:pt idx="1">
                  <c:v>mkv</c:v>
                </c:pt>
                <c:pt idx="2">
                  <c:v>mov</c:v>
                </c:pt>
                <c:pt idx="3">
                  <c:v>avi</c:v>
                </c:pt>
                <c:pt idx="4">
                  <c:v>wmv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4.24</c:v>
                </c:pt>
                <c:pt idx="1">
                  <c:v>4.1500000000000004</c:v>
                </c:pt>
                <c:pt idx="2">
                  <c:v>0.13</c:v>
                </c:pt>
                <c:pt idx="3">
                  <c:v>4.1500000000000004</c:v>
                </c:pt>
                <c:pt idx="4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1-4D26-8ABD-34F5550E2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9616464"/>
        <c:axId val="1509611664"/>
        <c:axId val="0"/>
      </c:bar3DChart>
      <c:catAx>
        <c:axId val="150961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baseline="0">
                    <a:effectLst/>
                  </a:rPr>
                  <a:t>Video Extensions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IN" b="1"/>
              </a:p>
            </c:rich>
          </c:tx>
          <c:layout>
            <c:manualLayout>
              <c:xMode val="edge"/>
              <c:yMode val="edge"/>
              <c:x val="0.40617752326413742"/>
              <c:y val="0.76068934091571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611664"/>
        <c:crosses val="autoZero"/>
        <c:auto val="1"/>
        <c:lblAlgn val="ctr"/>
        <c:lblOffset val="100"/>
        <c:noMultiLvlLbl val="0"/>
      </c:catAx>
      <c:valAx>
        <c:axId val="15096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Time</a:t>
                </a:r>
                <a:r>
                  <a:rPr lang="en-IN" b="1" baseline="0"/>
                  <a:t> in seconds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3.4625188896842442E-2"/>
              <c:y val="0.2343507582385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61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30955221506406"/>
          <c:y val="0.84562299504228633"/>
          <c:w val="0.71677483496381134"/>
          <c:h val="7.5673301254009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FFFE04-CB93-4B90-8488-188F5A9D6C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9C889-246E-4375-AB3C-E24D8D54A1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10-01-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E4C0B-A6AA-423D-AE0E-9CF57AEF97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49EF3-01AD-4536-8E62-89A3EC3C66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EA81C-D449-45FF-9E14-52DB6119F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8183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10-01-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5A994-A575-45A7-88C4-75350B0090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829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31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17482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720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1972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50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CSE,KLECET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40831-30B0-4C3B-93D1-FF8A6512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4495" y="3593698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8036" y="4065734"/>
            <a:ext cx="9555864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Mr. Balaram R Chougale(2KD19CS024)</a:t>
            </a:r>
          </a:p>
          <a:p>
            <a:pPr>
              <a:lnSpc>
                <a:spcPct val="150000"/>
              </a:lnSpc>
            </a:pPr>
            <a:r>
              <a:rPr lang="en-US" dirty="0"/>
              <a:t>Mr. Basavaraj Sollapur(2KD19CS026)</a:t>
            </a:r>
          </a:p>
          <a:p>
            <a:pPr>
              <a:lnSpc>
                <a:spcPct val="150000"/>
              </a:lnSpc>
            </a:pPr>
            <a:r>
              <a:rPr lang="en-US" dirty="0"/>
              <a:t>Mr. Basavaraj Arjunagi(2KD19CS025)</a:t>
            </a:r>
          </a:p>
          <a:p>
            <a:pPr>
              <a:lnSpc>
                <a:spcPct val="150000"/>
              </a:lnSpc>
            </a:pPr>
            <a:r>
              <a:rPr lang="en-US" dirty="0"/>
              <a:t>Mr. Lakkappa Y Basidoni(2KD19CS044)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59799" y="2965265"/>
            <a:ext cx="1053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VIDEO ENCRYPTION WITH MESSAGE EMBEDDING AND MOTION VECTORS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61689" y="5461100"/>
            <a:ext cx="211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Under Guidance of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7075" y="5784266"/>
            <a:ext cx="258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</a:t>
            </a:r>
          </a:p>
          <a:p>
            <a:r>
              <a:rPr lang="en-US" dirty="0"/>
              <a:t>    Dr. Bahubali Akiwate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C20580-5544-4283-BFFE-58908446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2" y="306943"/>
            <a:ext cx="8820150" cy="11878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8036" y="1830256"/>
            <a:ext cx="822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8522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81B5-A695-1595-9ED8-6AA53D50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276"/>
            <a:ext cx="8596668" cy="71716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Parameters to be considered</a:t>
            </a:r>
            <a:br>
              <a:rPr lang="en-US" sz="3600" dirty="0"/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F9195A-032F-9C1E-F12A-AF73E9342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51998"/>
              </p:ext>
            </p:extLst>
          </p:nvPr>
        </p:nvGraphicFramePr>
        <p:xfrm>
          <a:off x="431947" y="1325976"/>
          <a:ext cx="5026173" cy="4957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57">
                  <a:extLst>
                    <a:ext uri="{9D8B030D-6E8A-4147-A177-3AD203B41FA5}">
                      <a16:colId xmlns:a16="http://schemas.microsoft.com/office/drawing/2014/main" val="1822639221"/>
                    </a:ext>
                  </a:extLst>
                </a:gridCol>
                <a:gridCol w="1008668">
                  <a:extLst>
                    <a:ext uri="{9D8B030D-6E8A-4147-A177-3AD203B41FA5}">
                      <a16:colId xmlns:a16="http://schemas.microsoft.com/office/drawing/2014/main" val="3678799526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573049591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3337864057"/>
                    </a:ext>
                  </a:extLst>
                </a:gridCol>
                <a:gridCol w="775614">
                  <a:extLst>
                    <a:ext uri="{9D8B030D-6E8A-4147-A177-3AD203B41FA5}">
                      <a16:colId xmlns:a16="http://schemas.microsoft.com/office/drawing/2014/main" val="626860537"/>
                    </a:ext>
                  </a:extLst>
                </a:gridCol>
                <a:gridCol w="1053186">
                  <a:extLst>
                    <a:ext uri="{9D8B030D-6E8A-4147-A177-3AD203B41FA5}">
                      <a16:colId xmlns:a16="http://schemas.microsoft.com/office/drawing/2014/main" val="955273733"/>
                    </a:ext>
                  </a:extLst>
                </a:gridCol>
              </a:tblGrid>
              <a:tr h="1528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Video Extensions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Original Video size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Encrypted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Video size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Decrypted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Video Size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Encrypted 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Time taken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Decrypted 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400" kern="100">
                          <a:effectLst/>
                        </a:rPr>
                        <a:t>Time taken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14391"/>
                  </a:ext>
                </a:extLst>
              </a:tr>
              <a:tr h="770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Mp4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7434kb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25112kb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14540kb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17.25Sec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4.25sec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346185"/>
                  </a:ext>
                </a:extLst>
              </a:tr>
              <a:tr h="661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MKV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7434kb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24678kb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14540kb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12.87sec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4.15sec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705565"/>
                  </a:ext>
                </a:extLst>
              </a:tr>
              <a:tr h="661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MOV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7434kb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24883kb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14643kb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12.66sec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0.13sec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102268"/>
                  </a:ext>
                </a:extLst>
              </a:tr>
              <a:tr h="770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AVI</a:t>
                      </a:r>
                      <a:endParaRPr lang="en-IN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 dirty="0">
                          <a:effectLst/>
                        </a:rPr>
                        <a:t>     7434kb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9697kb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3901kb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9.35Sec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4.15sec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696467"/>
                  </a:ext>
                </a:extLst>
              </a:tr>
              <a:tr h="564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WMV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 dirty="0">
                          <a:effectLst/>
                        </a:rPr>
                        <a:t>     7434kb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9984kb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3789kb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>
                          <a:effectLst/>
                        </a:rPr>
                        <a:t>     9.82sec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402080" algn="l"/>
                        </a:tabLst>
                      </a:pPr>
                      <a:r>
                        <a:rPr lang="en-IN" sz="1200" kern="100" dirty="0">
                          <a:effectLst/>
                        </a:rPr>
                        <a:t>   4.15sec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4800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D631-415E-AFE1-6894-50ECFAA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88294" y="6366006"/>
            <a:ext cx="911939" cy="365125"/>
          </a:xfrm>
        </p:spPr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E604-693A-4825-1106-1CF21FEE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947" y="6343143"/>
            <a:ext cx="6297612" cy="365125"/>
          </a:xfrm>
        </p:spPr>
        <p:txBody>
          <a:bodyPr/>
          <a:lstStyle/>
          <a:p>
            <a:r>
              <a:rPr lang="en-US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48C6-964D-094C-B7BC-6B3D93BE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43143"/>
            <a:ext cx="683339" cy="365125"/>
          </a:xfrm>
        </p:spPr>
        <p:txBody>
          <a:bodyPr/>
          <a:lstStyle/>
          <a:p>
            <a:fld id="{FD840831-30B0-4C3B-93D1-FF8A6512F1C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3B41459-2307-79B8-A301-00FCC3D8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85" y="928084"/>
            <a:ext cx="24487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1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1763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Table: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83D483-7412-A4EA-33C6-A71F8D18C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628325"/>
              </p:ext>
            </p:extLst>
          </p:nvPr>
        </p:nvGraphicFramePr>
        <p:xfrm>
          <a:off x="5602472" y="790956"/>
          <a:ext cx="5029200" cy="277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75BC8E5-93D7-3D38-E5D9-C3E045287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307829"/>
              </p:ext>
            </p:extLst>
          </p:nvPr>
        </p:nvGraphicFramePr>
        <p:xfrm>
          <a:off x="5734447" y="3540605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860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4607-A71A-5CC1-E1BA-A9C01A74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F38C-0418-7F1A-FE1C-982AA39F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623F-EF0A-B1C7-9102-CD3EE3CE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67C93-9ABB-759E-B4B4-6BAD413961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8596313" cy="498475"/>
          </a:xfrm>
        </p:spPr>
        <p:txBody>
          <a:bodyPr>
            <a:normAutofit fontScale="90000"/>
          </a:bodyPr>
          <a:lstStyle/>
          <a:p>
            <a:r>
              <a:rPr lang="en-IN" dirty="0"/>
              <a:t>AES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15E0-4E9E-BA57-08E5-A580E9920D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52500"/>
            <a:ext cx="8596313" cy="4953000"/>
          </a:xfrm>
        </p:spPr>
        <p:txBody>
          <a:bodyPr>
            <a:normAutofit/>
          </a:bodyPr>
          <a:lstStyle/>
          <a:p>
            <a:r>
              <a:rPr lang="en-US" dirty="0"/>
              <a:t>AES is a symmetric key,block cipher algorithm.</a:t>
            </a:r>
          </a:p>
          <a:p>
            <a:r>
              <a:rPr lang="en-US" dirty="0"/>
              <a:t>The key size can be 128/192/256 bits.</a:t>
            </a:r>
          </a:p>
          <a:p>
            <a:r>
              <a:rPr lang="en-US" dirty="0"/>
              <a:t>Encrypts data in blocks of 128 bits each.</a:t>
            </a:r>
          </a:p>
          <a:p>
            <a:pPr marL="0" indent="0">
              <a:buNone/>
            </a:pPr>
            <a:r>
              <a:rPr lang="en-US" sz="2000" dirty="0"/>
              <a:t>The number of rounds depends on the key length as follows :</a:t>
            </a:r>
          </a:p>
          <a:p>
            <a:r>
              <a:rPr lang="en-US" dirty="0"/>
              <a:t>128 bit key – 10 rounds</a:t>
            </a:r>
          </a:p>
          <a:p>
            <a:r>
              <a:rPr lang="en-US" dirty="0"/>
              <a:t>192 bit key – 12 rounds</a:t>
            </a:r>
          </a:p>
          <a:p>
            <a:r>
              <a:rPr lang="en-US" dirty="0"/>
              <a:t>256 bit key – 14 rounds</a:t>
            </a:r>
          </a:p>
          <a:p>
            <a:pPr marL="0" indent="0">
              <a:buNone/>
            </a:pPr>
            <a:r>
              <a:rPr lang="en-US" sz="2000" dirty="0"/>
              <a:t>Each round comprises of 4 steps :</a:t>
            </a:r>
          </a:p>
          <a:p>
            <a:pPr>
              <a:buFont typeface="+mj-lt"/>
              <a:buAutoNum type="arabicPeriod"/>
            </a:pPr>
            <a:r>
              <a:rPr lang="en-US" dirty="0"/>
              <a:t>SubBytes</a:t>
            </a:r>
          </a:p>
          <a:p>
            <a:pPr>
              <a:buFont typeface="+mj-lt"/>
              <a:buAutoNum type="arabicPeriod"/>
            </a:pPr>
            <a:r>
              <a:rPr lang="en-US" dirty="0"/>
              <a:t>ShiftRows</a:t>
            </a:r>
          </a:p>
          <a:p>
            <a:pPr>
              <a:buFont typeface="+mj-lt"/>
              <a:buAutoNum type="arabicPeriod"/>
            </a:pPr>
            <a:r>
              <a:rPr lang="en-US" dirty="0"/>
              <a:t>MixColumns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Round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19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0EAC-2BDA-4693-A3EF-1E259CDA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1" y="243840"/>
            <a:ext cx="8923482" cy="929640"/>
          </a:xfrm>
        </p:spPr>
        <p:txBody>
          <a:bodyPr>
            <a:normAutofit/>
          </a:bodyPr>
          <a:lstStyle/>
          <a:p>
            <a:br>
              <a:rPr lang="en-IN" sz="2400" dirty="0"/>
            </a:br>
            <a:r>
              <a:rPr lang="en-IN" sz="2400" dirty="0"/>
              <a:t>Hardware And Software Requirements: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80C0EC-6BB1-04E6-675E-B9D78513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3" y="1270000"/>
            <a:ext cx="8596668" cy="441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Hardware Components:</a:t>
            </a:r>
          </a:p>
          <a:p>
            <a:r>
              <a:rPr lang="en-US" dirty="0"/>
              <a:t>Processor    : Core i3 or above</a:t>
            </a:r>
          </a:p>
          <a:p>
            <a:r>
              <a:rPr lang="en-US" dirty="0"/>
              <a:t>ROM           : 500GB or above</a:t>
            </a:r>
          </a:p>
          <a:p>
            <a:r>
              <a:rPr lang="en-IN" sz="1800" spc="-10" dirty="0">
                <a:latin typeface="+mj-lt"/>
                <a:cs typeface="Times New Roman"/>
              </a:rPr>
              <a:t>RAM</a:t>
            </a:r>
            <a:r>
              <a:rPr lang="en-IN" sz="1800" spc="-45" dirty="0">
                <a:latin typeface="+mj-lt"/>
                <a:cs typeface="Times New Roman"/>
              </a:rPr>
              <a:t>             :  </a:t>
            </a:r>
            <a:r>
              <a:rPr lang="en-IN" sz="1800" spc="5" dirty="0">
                <a:latin typeface="+mj-lt"/>
                <a:cs typeface="Times New Roman"/>
              </a:rPr>
              <a:t>8GB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Software Components:</a:t>
            </a:r>
          </a:p>
          <a:p>
            <a:r>
              <a:rPr lang="en-IN" sz="1800" dirty="0">
                <a:latin typeface="+mj-lt"/>
                <a:cs typeface="Times New Roman"/>
              </a:rPr>
              <a:t>Windows</a:t>
            </a:r>
            <a:r>
              <a:rPr lang="en-IN" sz="1800" spc="-25" dirty="0">
                <a:latin typeface="+mj-lt"/>
                <a:cs typeface="Times New Roman"/>
              </a:rPr>
              <a:t> </a:t>
            </a:r>
            <a:r>
              <a:rPr lang="en-IN" sz="1800" dirty="0">
                <a:latin typeface="+mj-lt"/>
                <a:cs typeface="Times New Roman"/>
              </a:rPr>
              <a:t>9</a:t>
            </a:r>
            <a:r>
              <a:rPr lang="en-IN" sz="1800" spc="-20" dirty="0">
                <a:latin typeface="+mj-lt"/>
                <a:cs typeface="Times New Roman"/>
              </a:rPr>
              <a:t> </a:t>
            </a:r>
            <a:r>
              <a:rPr lang="en-IN" sz="1800" dirty="0">
                <a:latin typeface="+mj-lt"/>
                <a:cs typeface="Times New Roman"/>
              </a:rPr>
              <a:t>or</a:t>
            </a:r>
            <a:r>
              <a:rPr lang="en-IN" sz="1800" spc="-20" dirty="0">
                <a:latin typeface="+mj-lt"/>
                <a:cs typeface="Times New Roman"/>
              </a:rPr>
              <a:t> </a:t>
            </a:r>
            <a:r>
              <a:rPr lang="en-IN" sz="1800" spc="-5" dirty="0">
                <a:latin typeface="+mj-lt"/>
                <a:cs typeface="Times New Roman"/>
              </a:rPr>
              <a:t>above</a:t>
            </a:r>
          </a:p>
          <a:p>
            <a:r>
              <a:rPr lang="en-IN" sz="1800" dirty="0" err="1">
                <a:latin typeface="+mj-lt"/>
                <a:cs typeface="Times New Roman"/>
              </a:rPr>
              <a:t>Pycharm</a:t>
            </a:r>
            <a:r>
              <a:rPr lang="en-IN" sz="1800" dirty="0">
                <a:latin typeface="+mj-lt"/>
                <a:cs typeface="Times New Roman"/>
              </a:rPr>
              <a:t> IDE</a:t>
            </a:r>
          </a:p>
          <a:p>
            <a:r>
              <a:rPr lang="en-IN" dirty="0">
                <a:latin typeface="+mj-lt"/>
                <a:cs typeface="Times New Roman"/>
              </a:rPr>
              <a:t>Python</a:t>
            </a:r>
          </a:p>
          <a:p>
            <a:pPr marL="0" indent="0">
              <a:buNone/>
            </a:pPr>
            <a:endParaRPr lang="en-IN" sz="1800" dirty="0">
              <a:latin typeface="+mj-lt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FBF7-B932-4EAD-A969-92824C62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5948" y="6041361"/>
            <a:ext cx="1257397" cy="365125"/>
          </a:xfrm>
        </p:spPr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F4F9-D977-4AE2-83D5-F3C383E5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C124-230D-4AA8-BC0C-6B701284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z="1500" smtClean="0"/>
              <a:pPr/>
              <a:t>12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8891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9017"/>
            <a:ext cx="8596668" cy="627529"/>
          </a:xfrm>
        </p:spPr>
        <p:txBody>
          <a:bodyPr>
            <a:normAutofit/>
          </a:bodyPr>
          <a:lstStyle/>
          <a:p>
            <a:r>
              <a:rPr lang="en-US" sz="2400" dirty="0"/>
              <a:t>Expected outcome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0" y="1026546"/>
            <a:ext cx="8870078" cy="502014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 expected outcome of video encryption with message embedding by altering picture reference indices and motion vectors is to provide a secure and efficient way to protect video content while also allowing for the embedding of hidden messages within the video stream.</a:t>
            </a:r>
          </a:p>
          <a:p>
            <a:pPr algn="just"/>
            <a:r>
              <a:rPr lang="en-US" sz="2200" dirty="0"/>
              <a:t>By altering picture reference indices and motion vectors, the embedded messages can be hidden within the compressed video stream in a way that is difficult to detect or remove without the proper decryption key.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C40D-E20B-4F09-AEC0-D7FEABEC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0877" y="6307740"/>
            <a:ext cx="1183456" cy="365125"/>
          </a:xfrm>
        </p:spPr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2EB4-A8B6-4B39-9889-FAAB241A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650" y="6353729"/>
            <a:ext cx="6297612" cy="365125"/>
          </a:xfrm>
        </p:spPr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42F5-997E-480C-B36F-16979A2C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545" y="6308760"/>
            <a:ext cx="683339" cy="365125"/>
          </a:xfrm>
        </p:spPr>
        <p:txBody>
          <a:bodyPr/>
          <a:lstStyle/>
          <a:p>
            <a:fld id="{FD840831-30B0-4C3B-93D1-FF8A6512F1C2}" type="slidenum">
              <a:rPr lang="en-US" sz="1500" smtClean="0"/>
              <a:pPr/>
              <a:t>13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2127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24" y="278916"/>
            <a:ext cx="8603275" cy="470515"/>
          </a:xfrm>
        </p:spPr>
        <p:txBody>
          <a:bodyPr>
            <a:no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26" y="1006696"/>
            <a:ext cx="8801688" cy="3970657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Video encryption is a technique used to protect the confidentiality of video content by transforming the video data into an encrypted form that can only be decoded with a proper decryption key.</a:t>
            </a:r>
          </a:p>
          <a:p>
            <a:pPr algn="just"/>
            <a:r>
              <a:rPr lang="en-US" sz="2200" dirty="0"/>
              <a:t>Video encryption technique that combines message embedding with alterations to picture reference indices and motion vectors.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5AC1-970B-449E-9FF5-E73200E4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76" y="6287219"/>
            <a:ext cx="1308573" cy="365125"/>
          </a:xfrm>
        </p:spPr>
        <p:txBody>
          <a:bodyPr/>
          <a:lstStyle/>
          <a:p>
            <a:r>
              <a:rPr lang="en-US" sz="14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1206-01F7-4F74-B2C8-523053F2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726" y="6287219"/>
            <a:ext cx="6297612" cy="365125"/>
          </a:xfrm>
        </p:spPr>
        <p:txBody>
          <a:bodyPr/>
          <a:lstStyle/>
          <a:p>
            <a:r>
              <a:rPr lang="en-US" sz="14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523B-7D6E-4FC8-9723-9A4505E8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6192" y="6258500"/>
            <a:ext cx="683339" cy="365125"/>
          </a:xfrm>
        </p:spPr>
        <p:txBody>
          <a:bodyPr/>
          <a:lstStyle/>
          <a:p>
            <a:fld id="{FD840831-30B0-4C3B-93D1-FF8A6512F1C2}" type="slidenum">
              <a:rPr lang="en-US" sz="1500" smtClean="0"/>
              <a:pPr/>
              <a:t>14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534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33" y="457299"/>
            <a:ext cx="8596668" cy="667871"/>
          </a:xfrm>
        </p:spPr>
        <p:txBody>
          <a:bodyPr>
            <a:normAutofit/>
          </a:bodyPr>
          <a:lstStyle/>
          <a:p>
            <a:r>
              <a:rPr lang="en-US" sz="24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25170"/>
            <a:ext cx="8856631" cy="49161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</a:t>
            </a:r>
            <a:r>
              <a:rPr lang="en-IN" sz="2400" dirty="0"/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Tamer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Shanableh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en-US" sz="2400" dirty="0"/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Video Encryption With High Capacity Message        Embedding by Altering Picture Reference Indices and Motion Vectors”,Mar.2022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Y. Tew, K. Wong, R. C.-W. Phan, and K. N. Ngan, ‘‘Separable authentication in  	      	encrypted HEVC video,’’ Multimedia Tools Appl., vol. 77, no. 18, pp. 24165– 	   	     	24184, Sep. 2018.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M.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Farajallah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Hamidouche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Déforges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E. Assad, ‘‘ROI encryption for the  	HEVC coded video contents,’’ in Proc. IEEE Int. Conf. Image Process. (ICIP), Sep. 2015, 	pp. 3096– 3100.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M. A. Taha, N.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Sidaty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Hamidouche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Dforges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Vanne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Viitanen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‘‘End-to-	 end real- time ROI-based encryption in HEVC videos,’’ in Proc. 26th Eur. Signal   	  	 Process. Conf. (EUSIPCO), Sep. 2018, pp. 171–175.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P.-C.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T.-F. Tsai, and Y.-C. Chien, ‘‘Partial frame content scrambling in H.264/AVC by     	information hiding,’’ Multimedia Tools Appl., vol. 76, no. 5, pp. 7473–7496, Mar. 2017.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6.D. Xu and S.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‘‘Reversible data hiding in encrypted images with separability and 	      	high embedding capacity,’’ Signal Process., Image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95, Jul. 2021, Art. 	     	no. 116274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9468-1273-4897-A4A5-280DEAB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2031" y="6041362"/>
            <a:ext cx="1229255" cy="365125"/>
          </a:xfrm>
        </p:spPr>
        <p:txBody>
          <a:bodyPr/>
          <a:lstStyle/>
          <a:p>
            <a:r>
              <a:rPr lang="en-US" sz="14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FD99-79CD-47E6-9FCB-44F2664A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333" y="6041362"/>
            <a:ext cx="6297612" cy="365125"/>
          </a:xfrm>
        </p:spPr>
        <p:txBody>
          <a:bodyPr/>
          <a:lstStyle/>
          <a:p>
            <a:r>
              <a:rPr lang="en-US" sz="14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D679-7FA1-4CC2-8DF7-69496CB9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z="1500" smtClean="0"/>
              <a:pPr/>
              <a:t>15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5662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1586-1C0D-D5C8-0E52-9DB9FA39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998"/>
            <a:ext cx="8596668" cy="403184"/>
          </a:xfrm>
        </p:spPr>
        <p:txBody>
          <a:bodyPr>
            <a:normAutofit fontScale="90000"/>
          </a:bodyPr>
          <a:lstStyle/>
          <a:p>
            <a:r>
              <a:rPr lang="en-IN" dirty="0"/>
              <a:t>Cont..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1D14-F13C-DEEA-F470-5EECD6F6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0007"/>
            <a:ext cx="8596668" cy="3880773"/>
          </a:xfrm>
        </p:spPr>
        <p:txBody>
          <a:bodyPr>
            <a:noAutofit/>
          </a:bodyPr>
          <a:lstStyle/>
          <a:p>
            <a:pPr marL="0" marR="2540" indent="0" algn="just">
              <a:lnSpc>
                <a:spcPct val="149000"/>
              </a:lnSpc>
              <a:spcAft>
                <a:spcPts val="505"/>
              </a:spcAft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Advanced Encryption Standard (AES), Federal Information Processing Standard 197, NIST, Nov. 2001 [8] Y. Wang, M. O’Neill, and F.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Kurugollu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‘‘A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tunable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encryption scheme and analysis of fast selective encryption for CAVLC and CABAC in H.264/AVC,’’ IEEE Trans. Circuits Syst. Video Technol., vol. 23, no. 9, pp. 1476–1490, Sep. 2013. </a:t>
            </a:r>
          </a:p>
          <a:p>
            <a:pPr marL="0" marR="2540" indent="0" algn="just">
              <a:lnSpc>
                <a:spcPct val="149000"/>
              </a:lnSpc>
              <a:spcAft>
                <a:spcPts val="505"/>
              </a:spcAft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B.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Boyadjis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Bergeron, B.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Pesquet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-Popescu, and F.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Dufaux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‘‘Extended selective encryption of H.264/AVC (CABAC)- and HEVC-encoded video streams,’’ IEEE Trans. Circuits Syst. Video Technol., vol. 27, no. 4, pp. 892–906, Apr. 2017. </a:t>
            </a:r>
          </a:p>
          <a:p>
            <a:pPr marL="0" marR="2540" indent="0" algn="just">
              <a:lnSpc>
                <a:spcPct val="149000"/>
              </a:lnSpc>
              <a:spcAft>
                <a:spcPts val="505"/>
              </a:spcAft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Y. Wang, M. O’Neill, and F.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Kurugollu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‘‘The improved sign bit encryption of motion vectors for H.264/AVC,’’ in Proc. 20th Eur. Signal Process. Conf. (EUSIPCO), Romania, 2012, pp. 1752–1756. </a:t>
            </a:r>
          </a:p>
          <a:p>
            <a:pPr marL="0" marR="2540" indent="0" algn="just">
              <a:lnSpc>
                <a:spcPct val="149000"/>
              </a:lnSpc>
              <a:spcAft>
                <a:spcPts val="505"/>
              </a:spcAft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Y. Yao, W. Zhang, and N. Yu, ‘‘Inter-frame distortion drift analysis for reversible data hiding in encrypted H.264/AVC video bitstreams,’’ Signal Process., vol. 128, pp. 531–545, Nov. 2016. </a:t>
            </a:r>
          </a:p>
          <a:p>
            <a:pPr marL="0" marR="2540" indent="0" algn="just">
              <a:lnSpc>
                <a:spcPct val="149000"/>
              </a:lnSpc>
              <a:spcAft>
                <a:spcPts val="505"/>
              </a:spcAft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 M. Long, F. Peng, and H.-Y. Li, ‘‘Separable reversible data hiding and encryption for HEVC video,’’ J. Real-Time Image Process., vol. 14, no. 1, pp. 171–182, Jan. 2018. </a:t>
            </a:r>
          </a:p>
          <a:p>
            <a:pPr marL="0" indent="0" algn="just">
              <a:buNone/>
            </a:pPr>
            <a:endParaRPr lang="en-IN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2D3-8037-A7A6-502B-FFD62894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539" y="6041362"/>
            <a:ext cx="1142126" cy="365125"/>
          </a:xfrm>
        </p:spPr>
        <p:txBody>
          <a:bodyPr/>
          <a:lstStyle/>
          <a:p>
            <a:r>
              <a:rPr lang="en-US" sz="14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9A5C-5B69-F6DB-3D9D-D792E793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50FC-6672-E8EC-8B77-8862462C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z="1400" smtClean="0"/>
              <a:pPr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165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698" y="3016623"/>
            <a:ext cx="3276102" cy="748553"/>
          </a:xfrm>
        </p:spPr>
        <p:txBody>
          <a:bodyPr>
            <a:no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CC7C9-3033-4AA9-92B6-2602B8D3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8662" y="6041362"/>
            <a:ext cx="1366922" cy="365125"/>
          </a:xfrm>
        </p:spPr>
        <p:txBody>
          <a:bodyPr/>
          <a:lstStyle/>
          <a:p>
            <a:r>
              <a:rPr lang="en-US" sz="1400" dirty="0"/>
              <a:t>2022-2023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1DD7A-5D70-42DD-B104-7B9B081D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483" y="6041361"/>
            <a:ext cx="6297612" cy="365125"/>
          </a:xfrm>
        </p:spPr>
        <p:txBody>
          <a:bodyPr/>
          <a:lstStyle/>
          <a:p>
            <a:r>
              <a:rPr lang="en-US" sz="1400" dirty="0"/>
              <a:t>Dept. of CSE,KLECET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9FF8-C5AC-4EA0-AC27-82912A7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z="1500" smtClean="0"/>
              <a:pPr/>
              <a:t>17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48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CFC7-24AF-4176-B336-C9A8983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A11D-F716-4446-9A51-2A18A471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332B-25EC-4B1E-ABAC-FD9B3140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z="1500" smtClean="0"/>
              <a:pPr/>
              <a:t>2</a:t>
            </a:fld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15938"/>
            <a:ext cx="8596313" cy="6143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0300"/>
            <a:ext cx="8596313" cy="4582343"/>
          </a:xfrm>
        </p:spPr>
        <p:txBody>
          <a:bodyPr>
            <a:noAutofit/>
          </a:bodyPr>
          <a:lstStyle/>
          <a:p>
            <a:r>
              <a:rPr lang="en-US" sz="2200" dirty="0"/>
              <a:t>Introduction</a:t>
            </a:r>
          </a:p>
          <a:p>
            <a:r>
              <a:rPr lang="en-US" sz="2200" dirty="0"/>
              <a:t>Problem Statement</a:t>
            </a:r>
          </a:p>
          <a:p>
            <a:r>
              <a:rPr lang="en-US" sz="2200" dirty="0"/>
              <a:t>Objectives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Snapshots</a:t>
            </a:r>
          </a:p>
          <a:p>
            <a:r>
              <a:rPr lang="en-US" sz="2200" dirty="0"/>
              <a:t>Parameters to be considered</a:t>
            </a:r>
          </a:p>
          <a:p>
            <a:r>
              <a:rPr lang="en-US" sz="2200" dirty="0"/>
              <a:t>Hardware and Software Components</a:t>
            </a:r>
          </a:p>
          <a:p>
            <a:r>
              <a:rPr lang="en-US" sz="2200" dirty="0"/>
              <a:t>Expected Outcome of the Project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4716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236"/>
            <a:ext cx="8596668" cy="560293"/>
          </a:xfrm>
        </p:spPr>
        <p:txBody>
          <a:bodyPr>
            <a:no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7754"/>
            <a:ext cx="8476093" cy="490826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encryption is performed by altering various syntax elements such that the receiver extract embedded data in the encrypted domain using only the data-hiding key.</a:t>
            </a:r>
          </a:p>
          <a:p>
            <a:pPr algn="just"/>
            <a:r>
              <a:rPr lang="en-US" sz="2400" dirty="0"/>
              <a:t>This is made possible through altering the picture reference indices and the motion vectors at the syntax level</a:t>
            </a:r>
            <a:r>
              <a:rPr lang="en-IN" sz="2400" dirty="0"/>
              <a:t>.</a:t>
            </a:r>
            <a:endParaRPr lang="en-US" sz="2400" dirty="0"/>
          </a:p>
          <a:p>
            <a:pPr algn="just"/>
            <a:r>
              <a:rPr lang="en-US" sz="2400" dirty="0"/>
              <a:t>To authenticate digital video to ensure its confidentiality and integrity, video encryption and data embedding techniques are used.</a:t>
            </a:r>
          </a:p>
          <a:p>
            <a:pPr algn="just"/>
            <a:r>
              <a:rPr lang="en-US" sz="2400" dirty="0"/>
              <a:t>Video encryption can be used to increase the difficulty of piracy in digital videos to protect privacy.</a:t>
            </a:r>
          </a:p>
          <a:p>
            <a:pPr algn="just"/>
            <a:endParaRPr lang="en-US" sz="2400" dirty="0"/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  <a:p>
            <a:pPr marL="0" lvl="0" indent="0" algn="just">
              <a:buNone/>
            </a:pPr>
            <a:endParaRPr lang="en-US" sz="2400" dirty="0"/>
          </a:p>
          <a:p>
            <a:pPr lvl="0" algn="just"/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7BBB-4ABF-4F91-8ADF-9944E720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189" y="6323912"/>
            <a:ext cx="1223573" cy="365125"/>
          </a:xfrm>
        </p:spPr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3A28-0802-492A-A30F-25C52ACD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7687" y="6323912"/>
            <a:ext cx="6297612" cy="365125"/>
          </a:xfrm>
        </p:spPr>
        <p:txBody>
          <a:bodyPr/>
          <a:lstStyle/>
          <a:p>
            <a:r>
              <a:rPr lang="en-US" sz="1500" dirty="0" err="1"/>
              <a:t>Dept.of</a:t>
            </a:r>
            <a:r>
              <a:rPr lang="en-US" sz="1500" dirty="0"/>
              <a:t>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645F-9675-4713-8483-0EBA999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7787" y="6274217"/>
            <a:ext cx="683339" cy="365125"/>
          </a:xfrm>
        </p:spPr>
        <p:txBody>
          <a:bodyPr/>
          <a:lstStyle/>
          <a:p>
            <a:fld id="{FD840831-30B0-4C3B-93D1-FF8A6512F1C2}" type="slidenum">
              <a:rPr lang="en-US" sz="1500" smtClean="0"/>
              <a:pPr/>
              <a:t>3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2827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99" y="475130"/>
            <a:ext cx="8596668" cy="50650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5511"/>
            <a:ext cx="8802842" cy="514638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To fulfill security and privacy needs in various applications, encryption of videos is very important to prevent malicious attacks from unauthorized attackers.</a:t>
            </a:r>
          </a:p>
          <a:p>
            <a:pPr algn="just"/>
            <a:r>
              <a:rPr lang="en-US" sz="2400" dirty="0"/>
              <a:t>The security of multimedia data is provided by encryption is common for the traditional way to secure using Advance Encryption Standard (AES).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B30A5-462B-4644-A9CD-27999294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7133" y="6041361"/>
            <a:ext cx="1263244" cy="365125"/>
          </a:xfrm>
        </p:spPr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FEE4-4B27-43F7-8B12-BE251A3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706A-17DC-4014-B189-87AB5D6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z="1500" smtClean="0"/>
              <a:pPr/>
              <a:t>4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9495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8577"/>
            <a:ext cx="8596668" cy="51995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060"/>
            <a:ext cx="8923866" cy="5087375"/>
          </a:xfrm>
        </p:spPr>
        <p:txBody>
          <a:bodyPr>
            <a:noAutofit/>
          </a:bodyPr>
          <a:lstStyle/>
          <a:p>
            <a:r>
              <a:rPr lang="en-US" sz="2400" dirty="0"/>
              <a:t>To embed the message by altering the values of reference picture indices and motion vectors which results in scrambled video.</a:t>
            </a:r>
          </a:p>
          <a:p>
            <a:r>
              <a:rPr lang="en-US" sz="2400" dirty="0"/>
              <a:t>To avoid the illegal access of the data from unauthorized user and provide reliable data transmission in an effective manner.</a:t>
            </a:r>
          </a:p>
          <a:p>
            <a:pPr algn="just"/>
            <a:r>
              <a:rPr lang="en-US" sz="2400" dirty="0"/>
              <a:t>To ensure the video security between sender and receiver with the fast growth communication and technology, security of sending confidential video information. </a:t>
            </a:r>
          </a:p>
          <a:p>
            <a:r>
              <a:rPr lang="en-US" sz="2400" dirty="0"/>
              <a:t>To protect the confidentiality of digital data stored on computer system or transmitted over the Internet or any other computer network. 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FA69-6FCA-42A7-BC1F-AA6BBB4A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94822" y="6441892"/>
            <a:ext cx="1288889" cy="365125"/>
          </a:xfrm>
        </p:spPr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420B-C624-42C5-8632-F7FF0971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12855"/>
            <a:ext cx="6297612" cy="365125"/>
          </a:xfrm>
        </p:spPr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3638-D21D-496A-993D-0E2EBE5D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259329"/>
            <a:ext cx="683339" cy="365125"/>
          </a:xfrm>
        </p:spPr>
        <p:txBody>
          <a:bodyPr/>
          <a:lstStyle/>
          <a:p>
            <a:fld id="{FD840831-30B0-4C3B-93D1-FF8A6512F1C2}" type="slidenum">
              <a:rPr lang="en-US" sz="1500" smtClean="0"/>
              <a:pPr/>
              <a:t>5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712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5836-34D7-EE05-6C25-CB57A49A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7" y="284973"/>
            <a:ext cx="8588203" cy="780256"/>
          </a:xfrm>
        </p:spPr>
        <p:txBody>
          <a:bodyPr>
            <a:normAutofit/>
          </a:bodyPr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3D9B4-D2B8-594F-B3D9-E0555071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3" y="5218953"/>
            <a:ext cx="8596669" cy="514248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a. Encryption        Figure b. Decryption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F21B-657B-E92B-0242-C72BACBB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82684" y="6041362"/>
            <a:ext cx="1449572" cy="646225"/>
          </a:xfrm>
        </p:spPr>
        <p:txBody>
          <a:bodyPr/>
          <a:lstStyle/>
          <a:p>
            <a:r>
              <a:rPr lang="en-US" sz="1400" dirty="0"/>
              <a:t>2022-23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DB2B-2E34-C7CB-8BA5-82788E7B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200" y="6207902"/>
            <a:ext cx="6297612" cy="365125"/>
          </a:xfrm>
        </p:spPr>
        <p:txBody>
          <a:bodyPr/>
          <a:lstStyle/>
          <a:p>
            <a:r>
              <a:rPr lang="en-US" sz="1400" dirty="0"/>
              <a:t>Dept. of CSE,KLECET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DFFF-4F61-CB43-EA8A-5A595D30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2F8E4-B341-3EF9-9A7B-8D673397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260265"/>
            <a:ext cx="6344239" cy="3968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64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34" y="758929"/>
            <a:ext cx="3148942" cy="43291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Data flow Diagram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736C0-575D-4E15-A68B-8F1DDF87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31732" y="6406487"/>
            <a:ext cx="1225674" cy="365125"/>
          </a:xfrm>
        </p:spPr>
        <p:txBody>
          <a:bodyPr/>
          <a:lstStyle/>
          <a:p>
            <a:r>
              <a:rPr lang="en-US" sz="1500" dirty="0"/>
              <a:t>2022-2023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D88D-CC6C-40F4-A726-F86C8CED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E6BF-D4AB-4428-B1DB-314CFF05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186" y="6406487"/>
            <a:ext cx="683339" cy="365125"/>
          </a:xfrm>
        </p:spPr>
        <p:txBody>
          <a:bodyPr/>
          <a:lstStyle/>
          <a:p>
            <a:fld id="{FD840831-30B0-4C3B-93D1-FF8A6512F1C2}" type="slidenum">
              <a:rPr lang="en-US" sz="1500" smtClean="0"/>
              <a:pPr/>
              <a:t>7</a:t>
            </a:fld>
            <a:endParaRPr lang="en-US" sz="15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124287"/>
            <a:ext cx="8596668" cy="658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Methodology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1665E5-5895-2CEC-B17D-E19A415B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73" y="1191846"/>
            <a:ext cx="7233029" cy="51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3E69-8D02-505D-A8A1-2466FBD9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81825" cy="813847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EA320-FF07-3854-900C-F44BE1B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95972-190E-0D4F-B290-2F5BEB77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CSE,KLECET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DDBC0-0FEB-62C4-1F40-8D0EA762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51F4-B732-F0B4-3DE7-15268C0D9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7714"/>
            <a:ext cx="4301303" cy="3905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2EB8C-2420-DB4F-0643-AE5C8E13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45" y="1423446"/>
            <a:ext cx="5127649" cy="39994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731CC5-45A1-D012-5803-AACF16754E38}"/>
              </a:ext>
            </a:extLst>
          </p:cNvPr>
          <p:cNvSpPr txBox="1">
            <a:spLocks/>
          </p:cNvSpPr>
          <p:nvPr/>
        </p:nvSpPr>
        <p:spPr>
          <a:xfrm>
            <a:off x="1230033" y="5517125"/>
            <a:ext cx="2993176" cy="524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1F9392-CB82-6C3F-5158-0FF819913614}"/>
              </a:ext>
            </a:extLst>
          </p:cNvPr>
          <p:cNvSpPr txBox="1">
            <a:spLocks/>
          </p:cNvSpPr>
          <p:nvPr/>
        </p:nvSpPr>
        <p:spPr>
          <a:xfrm>
            <a:off x="6488181" y="5469991"/>
            <a:ext cx="2993176" cy="524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Video</a:t>
            </a:r>
          </a:p>
        </p:txBody>
      </p:sp>
    </p:spTree>
    <p:extLst>
      <p:ext uri="{BB962C8B-B14F-4D97-AF65-F5344CB8AC3E}">
        <p14:creationId xmlns:p14="http://schemas.microsoft.com/office/powerpoint/2010/main" val="6166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3F9-9E3B-59CF-02A5-86B00994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72912"/>
            <a:ext cx="8596668" cy="660400"/>
          </a:xfrm>
        </p:spPr>
        <p:txBody>
          <a:bodyPr>
            <a:normAutofit/>
          </a:bodyPr>
          <a:lstStyle/>
          <a:p>
            <a:r>
              <a:rPr lang="en-IN" sz="3200" dirty="0"/>
              <a:t>Cont..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16003" cy="365125"/>
          </a:xfrm>
        </p:spPr>
        <p:txBody>
          <a:bodyPr/>
          <a:lstStyle/>
          <a:p>
            <a:r>
              <a:rPr lang="en-US" sz="1400" dirty="0"/>
              <a:t>2022-2023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/>
              <a:t>Dept. of CSE,KLECET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0831-30B0-4C3B-93D1-FF8A6512F1C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00336-3296-DF08-7909-42966E23F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856628"/>
            <a:ext cx="2726305" cy="2018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668A2-401A-C2C3-5748-CA368DDC6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27" y="599581"/>
            <a:ext cx="3373559" cy="2532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671382-A73C-603A-4059-EFB4B0CD17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56" y="3642451"/>
            <a:ext cx="3086683" cy="2325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333D48-5BC7-24B0-5F12-4D458E7F34BA}"/>
              </a:ext>
            </a:extLst>
          </p:cNvPr>
          <p:cNvSpPr/>
          <p:nvPr/>
        </p:nvSpPr>
        <p:spPr>
          <a:xfrm>
            <a:off x="3930978" y="1493543"/>
            <a:ext cx="1885362" cy="744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A37F0-76DD-34D2-E855-865C67321AB2}"/>
              </a:ext>
            </a:extLst>
          </p:cNvPr>
          <p:cNvSpPr/>
          <p:nvPr/>
        </p:nvSpPr>
        <p:spPr>
          <a:xfrm>
            <a:off x="7534452" y="4447132"/>
            <a:ext cx="1866507" cy="7164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CBB5FF-DE10-484C-A24F-03F1BB6DFC5D}"/>
              </a:ext>
            </a:extLst>
          </p:cNvPr>
          <p:cNvCxnSpPr>
            <a:cxnSpLocks/>
            <a:stCxn id="8" idx="3"/>
            <a:endCxn id="8" idx="3"/>
          </p:cNvCxnSpPr>
          <p:nvPr/>
        </p:nvCxnSpPr>
        <p:spPr>
          <a:xfrm>
            <a:off x="3061969" y="186590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05839-1275-7B58-B31C-A05B13933366}"/>
              </a:ext>
            </a:extLst>
          </p:cNvPr>
          <p:cNvCxnSpPr>
            <a:cxnSpLocks/>
            <a:stCxn id="8" idx="3"/>
            <a:endCxn id="8" idx="3"/>
          </p:cNvCxnSpPr>
          <p:nvPr/>
        </p:nvCxnSpPr>
        <p:spPr>
          <a:xfrm>
            <a:off x="3061969" y="186590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8EB9B-F649-699D-1594-816D075EF7E3}"/>
              </a:ext>
            </a:extLst>
          </p:cNvPr>
          <p:cNvCxnSpPr>
            <a:cxnSpLocks/>
            <a:stCxn id="13" idx="1"/>
            <a:endCxn id="13" idx="1"/>
          </p:cNvCxnSpPr>
          <p:nvPr/>
        </p:nvCxnSpPr>
        <p:spPr>
          <a:xfrm>
            <a:off x="3930978" y="186590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88BA5FE-10E2-EA44-0B57-1DB23C4ADDF6}"/>
              </a:ext>
            </a:extLst>
          </p:cNvPr>
          <p:cNvSpPr/>
          <p:nvPr/>
        </p:nvSpPr>
        <p:spPr>
          <a:xfrm>
            <a:off x="3289954" y="1725915"/>
            <a:ext cx="499621" cy="317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9AEB0E9-AEBC-2BE1-5C0D-1E40CC4274B6}"/>
              </a:ext>
            </a:extLst>
          </p:cNvPr>
          <p:cNvSpPr/>
          <p:nvPr/>
        </p:nvSpPr>
        <p:spPr>
          <a:xfrm>
            <a:off x="6096000" y="1725915"/>
            <a:ext cx="489204" cy="290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B5A6AE9-1357-1075-1150-3F87AF0D10CC}"/>
              </a:ext>
            </a:extLst>
          </p:cNvPr>
          <p:cNvSpPr/>
          <p:nvPr/>
        </p:nvSpPr>
        <p:spPr>
          <a:xfrm>
            <a:off x="8321136" y="3725778"/>
            <a:ext cx="269527" cy="609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35F87E7-A3F6-300D-F20E-4A1C724E35DD}"/>
              </a:ext>
            </a:extLst>
          </p:cNvPr>
          <p:cNvSpPr/>
          <p:nvPr/>
        </p:nvSpPr>
        <p:spPr>
          <a:xfrm flipH="1">
            <a:off x="6526505" y="4725349"/>
            <a:ext cx="574146" cy="365125"/>
          </a:xfrm>
          <a:prstGeom prst="rightArrow">
            <a:avLst>
              <a:gd name="adj1" fmla="val 347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08C657F-412D-89AD-C45B-F98EE4539914}"/>
              </a:ext>
            </a:extLst>
          </p:cNvPr>
          <p:cNvSpPr txBox="1">
            <a:spLocks/>
          </p:cNvSpPr>
          <p:nvPr/>
        </p:nvSpPr>
        <p:spPr>
          <a:xfrm>
            <a:off x="563649" y="2843270"/>
            <a:ext cx="2858281" cy="568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Video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43C1536-6682-D0F4-B64A-104D09FC2AB9}"/>
              </a:ext>
            </a:extLst>
          </p:cNvPr>
          <p:cNvSpPr txBox="1">
            <a:spLocks/>
          </p:cNvSpPr>
          <p:nvPr/>
        </p:nvSpPr>
        <p:spPr>
          <a:xfrm>
            <a:off x="7081394" y="3207208"/>
            <a:ext cx="3018537" cy="481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Encrypted Video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821FE4-E4D5-EAD4-2059-1ECAF0953095}"/>
              </a:ext>
            </a:extLst>
          </p:cNvPr>
          <p:cNvSpPr txBox="1">
            <a:spLocks/>
          </p:cNvSpPr>
          <p:nvPr/>
        </p:nvSpPr>
        <p:spPr>
          <a:xfrm>
            <a:off x="3333385" y="6107032"/>
            <a:ext cx="3018537" cy="408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Decrypted Video</a:t>
            </a:r>
          </a:p>
        </p:txBody>
      </p:sp>
    </p:spTree>
    <p:extLst>
      <p:ext uri="{BB962C8B-B14F-4D97-AF65-F5344CB8AC3E}">
        <p14:creationId xmlns:p14="http://schemas.microsoft.com/office/powerpoint/2010/main" val="140715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4382</TotalTime>
  <Words>1431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Times New Roman</vt:lpstr>
      <vt:lpstr>Trebuchet MS</vt:lpstr>
      <vt:lpstr>Wingdings 3</vt:lpstr>
      <vt:lpstr>Facet</vt:lpstr>
      <vt:lpstr>PowerPoint Presentation</vt:lpstr>
      <vt:lpstr>Presentation Outline</vt:lpstr>
      <vt:lpstr>Introduction</vt:lpstr>
      <vt:lpstr>Problem Statement</vt:lpstr>
      <vt:lpstr>Objectives</vt:lpstr>
      <vt:lpstr>Methodology</vt:lpstr>
      <vt:lpstr>Data flow Diagram </vt:lpstr>
      <vt:lpstr>Snapshots</vt:lpstr>
      <vt:lpstr>Cont..</vt:lpstr>
      <vt:lpstr>Parameters to be considered </vt:lpstr>
      <vt:lpstr>AES algorithm:</vt:lpstr>
      <vt:lpstr> Hardware And Software Requirements:</vt:lpstr>
      <vt:lpstr>Expected outcome of Project</vt:lpstr>
      <vt:lpstr>Conclusion</vt:lpstr>
      <vt:lpstr>References</vt:lpstr>
      <vt:lpstr>Cont..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Basavaraj Sollapur</cp:lastModifiedBy>
  <cp:revision>110</cp:revision>
  <dcterms:created xsi:type="dcterms:W3CDTF">2019-10-20T14:31:02Z</dcterms:created>
  <dcterms:modified xsi:type="dcterms:W3CDTF">2023-04-28T02:48:15Z</dcterms:modified>
</cp:coreProperties>
</file>