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7" r:id="rId4"/>
    <p:sldId id="294" r:id="rId5"/>
    <p:sldId id="302" r:id="rId6"/>
    <p:sldId id="287" r:id="rId7"/>
    <p:sldId id="299" r:id="rId8"/>
    <p:sldId id="303" r:id="rId9"/>
    <p:sldId id="304" r:id="rId10"/>
    <p:sldId id="305" r:id="rId11"/>
    <p:sldId id="298" r:id="rId12"/>
    <p:sldId id="306" r:id="rId13"/>
    <p:sldId id="307" r:id="rId14"/>
    <p:sldId id="308" r:id="rId15"/>
    <p:sldId id="301" r:id="rId16"/>
    <p:sldId id="300" r:id="rId17"/>
    <p:sldId id="293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>
        <p:scale>
          <a:sx n="81" d="100"/>
          <a:sy n="81" d="100"/>
        </p:scale>
        <p:origin x="-108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36D7A-2B18-446E-8BE6-0B92AA02A81E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583E028-683B-4336-BFF2-99C08496F087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Generate multiple timetables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7CA3DB6-9940-4313-9B4A-9C507AE52F71}" type="parTrans" cxnId="{45D6B62A-5986-422D-B919-7A907F2A408F}">
      <dgm:prSet/>
      <dgm:spPr/>
      <dgm:t>
        <a:bodyPr/>
        <a:lstStyle/>
        <a:p>
          <a:endParaRPr lang="en-US"/>
        </a:p>
      </dgm:t>
    </dgm:pt>
    <dgm:pt modelId="{25726A4C-1AA0-4C77-AEEC-1CDBE3FF3188}" type="sibTrans" cxnId="{45D6B62A-5986-422D-B919-7A907F2A408F}">
      <dgm:prSet/>
      <dgm:spPr/>
      <dgm:t>
        <a:bodyPr/>
        <a:lstStyle/>
        <a:p>
          <a:endParaRPr lang="en-US"/>
        </a:p>
      </dgm:t>
    </dgm:pt>
    <dgm:pt modelId="{02931EAA-90E4-408D-BAEC-C0DFEDFF309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Conflict free timetables 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AA076B14-4C3D-46A1-81FE-44E1A5A0271A}" type="parTrans" cxnId="{E7D88105-7DBF-407E-91F9-DA76E68CF65A}">
      <dgm:prSet/>
      <dgm:spPr/>
      <dgm:t>
        <a:bodyPr/>
        <a:lstStyle/>
        <a:p>
          <a:endParaRPr lang="en-US"/>
        </a:p>
      </dgm:t>
    </dgm:pt>
    <dgm:pt modelId="{D4462B7B-574C-4518-86CA-0F6878215998}" type="sibTrans" cxnId="{E7D88105-7DBF-407E-91F9-DA76E68CF65A}">
      <dgm:prSet/>
      <dgm:spPr/>
      <dgm:t>
        <a:bodyPr/>
        <a:lstStyle/>
        <a:p>
          <a:endParaRPr lang="en-US"/>
        </a:p>
      </dgm:t>
    </dgm:pt>
    <dgm:pt modelId="{DAB28FD9-E4A4-431F-BD51-36166569849C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Vanquishes human errors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83BF30-9429-4AA5-8264-84B93BE5D8FB}" type="parTrans" cxnId="{FFCFEB05-5FAC-43C8-8A2C-D6ADEF013B48}">
      <dgm:prSet/>
      <dgm:spPr/>
      <dgm:t>
        <a:bodyPr/>
        <a:lstStyle/>
        <a:p>
          <a:endParaRPr lang="en-US"/>
        </a:p>
      </dgm:t>
    </dgm:pt>
    <dgm:pt modelId="{EE1781D1-C9C4-43F9-BC77-39CC2F3D9499}" type="sibTrans" cxnId="{FFCFEB05-5FAC-43C8-8A2C-D6ADEF013B48}">
      <dgm:prSet/>
      <dgm:spPr/>
      <dgm:t>
        <a:bodyPr/>
        <a:lstStyle/>
        <a:p>
          <a:endParaRPr lang="en-US"/>
        </a:p>
      </dgm:t>
    </dgm:pt>
    <dgm:pt modelId="{9AAD826D-0382-4EC7-A673-354A354E23AC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The details of students and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faculties are stored in database 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F51617DA-8D4A-4576-82A2-F688D8EDA961}" type="parTrans" cxnId="{1B95D15D-01DD-4CB2-8009-02F6AA0B77A7}">
      <dgm:prSet/>
      <dgm:spPr/>
      <dgm:t>
        <a:bodyPr/>
        <a:lstStyle/>
        <a:p>
          <a:endParaRPr lang="en-US"/>
        </a:p>
      </dgm:t>
    </dgm:pt>
    <dgm:pt modelId="{5B22482B-547B-4719-AC29-6E6A799B5946}" type="sibTrans" cxnId="{1B95D15D-01DD-4CB2-8009-02F6AA0B77A7}">
      <dgm:prSet/>
      <dgm:spPr/>
      <dgm:t>
        <a:bodyPr/>
        <a:lstStyle/>
        <a:p>
          <a:endParaRPr lang="en-US"/>
        </a:p>
      </dgm:t>
    </dgm:pt>
    <dgm:pt modelId="{CEBA41EF-2C82-492C-9615-A7B707FA3DAA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latin typeface="Times New Roman" pitchFamily="18" charset="0"/>
              <a:cs typeface="Times New Roman" pitchFamily="18" charset="0"/>
            </a:rPr>
            <a:t>Time to time rearrangements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52B90AE2-6C77-4EBC-8241-66055C45E566}" type="parTrans" cxnId="{855B8CE6-224D-4708-B868-77A53246A8CE}">
      <dgm:prSet/>
      <dgm:spPr/>
      <dgm:t>
        <a:bodyPr/>
        <a:lstStyle/>
        <a:p>
          <a:endParaRPr lang="en-US"/>
        </a:p>
      </dgm:t>
    </dgm:pt>
    <dgm:pt modelId="{FF34B682-7BDA-40E4-A2F5-5D903CADE76D}" type="sibTrans" cxnId="{855B8CE6-224D-4708-B868-77A53246A8CE}">
      <dgm:prSet/>
      <dgm:spPr/>
      <dgm:t>
        <a:bodyPr/>
        <a:lstStyle/>
        <a:p>
          <a:endParaRPr lang="en-US"/>
        </a:p>
      </dgm:t>
    </dgm:pt>
    <dgm:pt modelId="{AAFCFD9C-A3BE-4D58-AECB-4311850164BD}" type="pres">
      <dgm:prSet presAssocID="{4E736D7A-2B18-446E-8BE6-0B92AA02A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A8A80-B35B-4995-A15C-2C98FCBE5122}" type="pres">
      <dgm:prSet presAssocID="{4583E028-683B-4336-BFF2-99C08496F0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831F0-6FB5-4FA6-B460-2D5AB889CBC3}" type="pres">
      <dgm:prSet presAssocID="{25726A4C-1AA0-4C77-AEEC-1CDBE3FF3188}" presName="sibTrans" presStyleCnt="0"/>
      <dgm:spPr/>
    </dgm:pt>
    <dgm:pt modelId="{DEB4971F-BDEF-41C1-BD2C-5DCB7A964428}" type="pres">
      <dgm:prSet presAssocID="{02931EAA-90E4-408D-BAEC-C0DFEDFF30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7C59C-76C1-4417-B698-CEC935F696BC}" type="pres">
      <dgm:prSet presAssocID="{D4462B7B-574C-4518-86CA-0F6878215998}" presName="sibTrans" presStyleCnt="0"/>
      <dgm:spPr/>
    </dgm:pt>
    <dgm:pt modelId="{924A996D-FA6A-4BF7-AB30-424DBBFB7C9B}" type="pres">
      <dgm:prSet presAssocID="{DAB28FD9-E4A4-431F-BD51-36166569849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0622-68F2-4252-9A2F-E33CF516555D}" type="pres">
      <dgm:prSet presAssocID="{EE1781D1-C9C4-43F9-BC77-39CC2F3D9499}" presName="sibTrans" presStyleCnt="0"/>
      <dgm:spPr/>
    </dgm:pt>
    <dgm:pt modelId="{80DA8EEF-8FBE-4311-9F7E-239C63ACB23E}" type="pres">
      <dgm:prSet presAssocID="{9AAD826D-0382-4EC7-A673-354A354E23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3A7C1-44EF-4C01-94C9-1EDD13AE9A51}" type="pres">
      <dgm:prSet presAssocID="{5B22482B-547B-4719-AC29-6E6A799B5946}" presName="sibTrans" presStyleCnt="0"/>
      <dgm:spPr/>
    </dgm:pt>
    <dgm:pt modelId="{009D6E89-8FD2-4647-9FD6-FA773F072923}" type="pres">
      <dgm:prSet presAssocID="{CEBA41EF-2C82-492C-9615-A7B707FA3D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CFEB05-5FAC-43C8-8A2C-D6ADEF013B48}" srcId="{4E736D7A-2B18-446E-8BE6-0B92AA02A81E}" destId="{DAB28FD9-E4A4-431F-BD51-36166569849C}" srcOrd="2" destOrd="0" parTransId="{4383BF30-9429-4AA5-8264-84B93BE5D8FB}" sibTransId="{EE1781D1-C9C4-43F9-BC77-39CC2F3D9499}"/>
    <dgm:cxn modelId="{2745C7B2-9A65-42F8-B8CB-306423383CE9}" type="presOf" srcId="{4E736D7A-2B18-446E-8BE6-0B92AA02A81E}" destId="{AAFCFD9C-A3BE-4D58-AECB-4311850164BD}" srcOrd="0" destOrd="0" presId="urn:microsoft.com/office/officeart/2005/8/layout/default#1"/>
    <dgm:cxn modelId="{F83EA837-689B-422B-9D6F-0EBB673EA91F}" type="presOf" srcId="{02931EAA-90E4-408D-BAEC-C0DFEDFF309F}" destId="{DEB4971F-BDEF-41C1-BD2C-5DCB7A964428}" srcOrd="0" destOrd="0" presId="urn:microsoft.com/office/officeart/2005/8/layout/default#1"/>
    <dgm:cxn modelId="{E7D88105-7DBF-407E-91F9-DA76E68CF65A}" srcId="{4E736D7A-2B18-446E-8BE6-0B92AA02A81E}" destId="{02931EAA-90E4-408D-BAEC-C0DFEDFF309F}" srcOrd="1" destOrd="0" parTransId="{AA076B14-4C3D-46A1-81FE-44E1A5A0271A}" sibTransId="{D4462B7B-574C-4518-86CA-0F6878215998}"/>
    <dgm:cxn modelId="{1B95D15D-01DD-4CB2-8009-02F6AA0B77A7}" srcId="{4E736D7A-2B18-446E-8BE6-0B92AA02A81E}" destId="{9AAD826D-0382-4EC7-A673-354A354E23AC}" srcOrd="3" destOrd="0" parTransId="{F51617DA-8D4A-4576-82A2-F688D8EDA961}" sibTransId="{5B22482B-547B-4719-AC29-6E6A799B5946}"/>
    <dgm:cxn modelId="{922CED99-B856-4A78-AF5D-F9D0CB40DCCD}" type="presOf" srcId="{CEBA41EF-2C82-492C-9615-A7B707FA3DAA}" destId="{009D6E89-8FD2-4647-9FD6-FA773F072923}" srcOrd="0" destOrd="0" presId="urn:microsoft.com/office/officeart/2005/8/layout/default#1"/>
    <dgm:cxn modelId="{ADFFB2E1-ADA7-4A12-912D-8EAF82B609FE}" type="presOf" srcId="{DAB28FD9-E4A4-431F-BD51-36166569849C}" destId="{924A996D-FA6A-4BF7-AB30-424DBBFB7C9B}" srcOrd="0" destOrd="0" presId="urn:microsoft.com/office/officeart/2005/8/layout/default#1"/>
    <dgm:cxn modelId="{855B8CE6-224D-4708-B868-77A53246A8CE}" srcId="{4E736D7A-2B18-446E-8BE6-0B92AA02A81E}" destId="{CEBA41EF-2C82-492C-9615-A7B707FA3DAA}" srcOrd="4" destOrd="0" parTransId="{52B90AE2-6C77-4EBC-8241-66055C45E566}" sibTransId="{FF34B682-7BDA-40E4-A2F5-5D903CADE76D}"/>
    <dgm:cxn modelId="{45D6B62A-5986-422D-B919-7A907F2A408F}" srcId="{4E736D7A-2B18-446E-8BE6-0B92AA02A81E}" destId="{4583E028-683B-4336-BFF2-99C08496F087}" srcOrd="0" destOrd="0" parTransId="{77CA3DB6-9940-4313-9B4A-9C507AE52F71}" sibTransId="{25726A4C-1AA0-4C77-AEEC-1CDBE3FF3188}"/>
    <dgm:cxn modelId="{02863608-D685-4185-8C45-31E49E7BADAF}" type="presOf" srcId="{9AAD826D-0382-4EC7-A673-354A354E23AC}" destId="{80DA8EEF-8FBE-4311-9F7E-239C63ACB23E}" srcOrd="0" destOrd="0" presId="urn:microsoft.com/office/officeart/2005/8/layout/default#1"/>
    <dgm:cxn modelId="{DABA598C-0952-47AF-A33F-6704CF7F640C}" type="presOf" srcId="{4583E028-683B-4336-BFF2-99C08496F087}" destId="{194A8A80-B35B-4995-A15C-2C98FCBE5122}" srcOrd="0" destOrd="0" presId="urn:microsoft.com/office/officeart/2005/8/layout/default#1"/>
    <dgm:cxn modelId="{2D6674B4-6C01-4BE4-8D4D-BD5A049C4EF0}" type="presParOf" srcId="{AAFCFD9C-A3BE-4D58-AECB-4311850164BD}" destId="{194A8A80-B35B-4995-A15C-2C98FCBE5122}" srcOrd="0" destOrd="0" presId="urn:microsoft.com/office/officeart/2005/8/layout/default#1"/>
    <dgm:cxn modelId="{3B025D24-F167-4A6E-9AE4-74976169B240}" type="presParOf" srcId="{AAFCFD9C-A3BE-4D58-AECB-4311850164BD}" destId="{3C1831F0-6FB5-4FA6-B460-2D5AB889CBC3}" srcOrd="1" destOrd="0" presId="urn:microsoft.com/office/officeart/2005/8/layout/default#1"/>
    <dgm:cxn modelId="{7EE40937-8ADC-4734-B8E3-D335D39591DA}" type="presParOf" srcId="{AAFCFD9C-A3BE-4D58-AECB-4311850164BD}" destId="{DEB4971F-BDEF-41C1-BD2C-5DCB7A964428}" srcOrd="2" destOrd="0" presId="urn:microsoft.com/office/officeart/2005/8/layout/default#1"/>
    <dgm:cxn modelId="{6DAA65BA-803A-4FF0-8DCB-E8A1D968075D}" type="presParOf" srcId="{AAFCFD9C-A3BE-4D58-AECB-4311850164BD}" destId="{EFB7C59C-76C1-4417-B698-CEC935F696BC}" srcOrd="3" destOrd="0" presId="urn:microsoft.com/office/officeart/2005/8/layout/default#1"/>
    <dgm:cxn modelId="{94DE849C-6CE1-402B-8BB5-B5A6464BE26C}" type="presParOf" srcId="{AAFCFD9C-A3BE-4D58-AECB-4311850164BD}" destId="{924A996D-FA6A-4BF7-AB30-424DBBFB7C9B}" srcOrd="4" destOrd="0" presId="urn:microsoft.com/office/officeart/2005/8/layout/default#1"/>
    <dgm:cxn modelId="{2DA51BAB-114E-4EC4-959F-61DBDF59D9F4}" type="presParOf" srcId="{AAFCFD9C-A3BE-4D58-AECB-4311850164BD}" destId="{AA010622-68F2-4252-9A2F-E33CF516555D}" srcOrd="5" destOrd="0" presId="urn:microsoft.com/office/officeart/2005/8/layout/default#1"/>
    <dgm:cxn modelId="{120ECD11-E21C-4F51-9589-4BF0E6C25629}" type="presParOf" srcId="{AAFCFD9C-A3BE-4D58-AECB-4311850164BD}" destId="{80DA8EEF-8FBE-4311-9F7E-239C63ACB23E}" srcOrd="6" destOrd="0" presId="urn:microsoft.com/office/officeart/2005/8/layout/default#1"/>
    <dgm:cxn modelId="{6888400A-1B8F-486C-A86C-3CCF862FC6AF}" type="presParOf" srcId="{AAFCFD9C-A3BE-4D58-AECB-4311850164BD}" destId="{B013A7C1-44EF-4C01-94C9-1EDD13AE9A51}" srcOrd="7" destOrd="0" presId="urn:microsoft.com/office/officeart/2005/8/layout/default#1"/>
    <dgm:cxn modelId="{516BFF18-46E7-4DF7-8200-084B6CF8C76D}" type="presParOf" srcId="{AAFCFD9C-A3BE-4D58-AECB-4311850164BD}" destId="{009D6E89-8FD2-4647-9FD6-FA773F07292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A8A80-B35B-4995-A15C-2C98FCBE5122}">
      <dsp:nvSpPr>
        <dsp:cNvPr id="0" name=""/>
        <dsp:cNvSpPr/>
      </dsp:nvSpPr>
      <dsp:spPr>
        <a:xfrm>
          <a:off x="0" y="176840"/>
          <a:ext cx="2509703" cy="15058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Generate multiple timetables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76840"/>
        <a:ext cx="2509703" cy="1505822"/>
      </dsp:txXfrm>
    </dsp:sp>
    <dsp:sp modelId="{DEB4971F-BDEF-41C1-BD2C-5DCB7A964428}">
      <dsp:nvSpPr>
        <dsp:cNvPr id="0" name=""/>
        <dsp:cNvSpPr/>
      </dsp:nvSpPr>
      <dsp:spPr>
        <a:xfrm>
          <a:off x="2760673" y="176840"/>
          <a:ext cx="2509703" cy="15058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Conflict free timetables 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60673" y="176840"/>
        <a:ext cx="2509703" cy="1505822"/>
      </dsp:txXfrm>
    </dsp:sp>
    <dsp:sp modelId="{924A996D-FA6A-4BF7-AB30-424DBBFB7C9B}">
      <dsp:nvSpPr>
        <dsp:cNvPr id="0" name=""/>
        <dsp:cNvSpPr/>
      </dsp:nvSpPr>
      <dsp:spPr>
        <a:xfrm>
          <a:off x="5521347" y="176840"/>
          <a:ext cx="2509703" cy="15058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Vanquishes human errors</a:t>
          </a:r>
          <a:endParaRPr lang="en-US" sz="2400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521347" y="176840"/>
        <a:ext cx="2509703" cy="1505822"/>
      </dsp:txXfrm>
    </dsp:sp>
    <dsp:sp modelId="{80DA8EEF-8FBE-4311-9F7E-239C63ACB23E}">
      <dsp:nvSpPr>
        <dsp:cNvPr id="0" name=""/>
        <dsp:cNvSpPr/>
      </dsp:nvSpPr>
      <dsp:spPr>
        <a:xfrm>
          <a:off x="1380336" y="1933633"/>
          <a:ext cx="2509703" cy="15058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The details of students and 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faculties are stored in database 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80336" y="1933633"/>
        <a:ext cx="2509703" cy="1505822"/>
      </dsp:txXfrm>
    </dsp:sp>
    <dsp:sp modelId="{009D6E89-8FD2-4647-9FD6-FA773F072923}">
      <dsp:nvSpPr>
        <dsp:cNvPr id="0" name=""/>
        <dsp:cNvSpPr/>
      </dsp:nvSpPr>
      <dsp:spPr>
        <a:xfrm>
          <a:off x="4141010" y="1933633"/>
          <a:ext cx="2509703" cy="15058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Times New Roman" pitchFamily="18" charset="0"/>
              <a:cs typeface="Times New Roman" pitchFamily="18" charset="0"/>
            </a:rPr>
            <a:t>Time to time rearrangements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41010" y="1933633"/>
        <a:ext cx="2509703" cy="150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56167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ide.com/dbms/enhanced-entity-relationship-model-eer-model.htm" TargetMode="External"/><Relationship Id="rId2" Type="http://schemas.openxmlformats.org/officeDocument/2006/relationships/hyperlink" Target="https://creately.com/blog/diagrams/er-diagrams-tutorial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javatpoint.com/php-mysql-login-system" TargetMode="External"/><Relationship Id="rId4" Type="http://schemas.openxmlformats.org/officeDocument/2006/relationships/hyperlink" Target="https://beginnersbook.com/2015/05/normalization-in-dbm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457200" y="1981200"/>
            <a:ext cx="8153400" cy="4631676"/>
            <a:chOff x="0" y="0"/>
            <a:chExt cx="8153399" cy="4631675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144735" y="955184"/>
              <a:ext cx="8008664" cy="3676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Team </a:t>
              </a:r>
              <a:r>
                <a:rPr dirty="0" smtClean="0"/>
                <a:t>Members</a:t>
              </a:r>
              <a:r>
                <a:rPr lang="en-US" dirty="0" smtClean="0"/>
                <a:t>:</a:t>
              </a:r>
              <a:r>
                <a:rPr dirty="0"/>
                <a:t>	 			</a:t>
              </a:r>
              <a:r>
                <a:rPr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</p:txBody>
        </p:sp>
      </p:grp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812888" y="1310614"/>
            <a:ext cx="7696200" cy="14068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100" dirty="0" smtClean="0"/>
              <a:t>19CSE 202 DBMS</a:t>
            </a:r>
            <a:br>
              <a:rPr lang="en-US" sz="3100" dirty="0" smtClean="0"/>
            </a:br>
            <a:r>
              <a:rPr lang="en-US" sz="3100" dirty="0" smtClean="0"/>
              <a:t>FINAL REVIEW </a:t>
            </a:r>
            <a:r>
              <a:rPr sz="31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TIMETABLE MANAGEMENT SYSTEM</a:t>
            </a:r>
            <a:endParaRPr sz="3600" b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9637"/>
              </p:ext>
            </p:extLst>
          </p:nvPr>
        </p:nvGraphicFramePr>
        <p:xfrm>
          <a:off x="729077" y="3546181"/>
          <a:ext cx="7754380" cy="248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862"/>
                <a:gridCol w="2665927"/>
                <a:gridCol w="2301996"/>
                <a:gridCol w="1938595"/>
              </a:tblGrid>
              <a:tr h="48457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</a:tr>
              <a:tr h="44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CB.EN.U4CSE19105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AVVLN</a:t>
                      </a:r>
                      <a:r>
                        <a:rPr lang="en-US" baseline="0" dirty="0" smtClean="0"/>
                        <a:t> BALARAM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</a:tr>
              <a:tr h="4099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CB.EN.U4CSE19135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NDN JAHNAVI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CB.EN.U4CSE19148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SITHARA J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368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CB.EN.U4CSE19154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TULASI</a:t>
                      </a:r>
                      <a:r>
                        <a:rPr lang="en-US" baseline="0" dirty="0" smtClean="0"/>
                        <a:t> SAI JAYANTH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DOCUMENTATION AND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enovo\Pictures\Screenshots\Screenshot (2325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1777042"/>
            <a:ext cx="7289321" cy="399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976"/>
            <a:ext cx="8229600" cy="721218"/>
          </a:xfrm>
        </p:spPr>
        <p:txBody>
          <a:bodyPr/>
          <a:lstStyle/>
          <a:p>
            <a:r>
              <a:rPr lang="en-US" u="sng" dirty="0" smtClean="0"/>
              <a:t>DEMO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36" t="10177" r="5085" b="5716"/>
          <a:stretch/>
        </p:blipFill>
        <p:spPr bwMode="auto">
          <a:xfrm>
            <a:off x="668215" y="2121877"/>
            <a:ext cx="7620000" cy="362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1772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Screenshot (2332).png"/>
          <p:cNvPicPr>
            <a:picLocks noChangeAspect="1" noChangeArrowheads="1"/>
          </p:cNvPicPr>
          <p:nvPr/>
        </p:nvPicPr>
        <p:blipFill rotWithShape="1">
          <a:blip r:embed="rId2" cstate="print"/>
          <a:srcRect l="1175" t="7717" b="12234"/>
          <a:stretch/>
        </p:blipFill>
        <p:spPr bwMode="auto">
          <a:xfrm>
            <a:off x="328246" y="1688122"/>
            <a:ext cx="8572178" cy="390378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blob:https://web.whatsapp.com/71ab7b4c-f54e-4c05-9858-f34a7b3bf06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556" t="11051" r="7147" b="7553"/>
          <a:stretch/>
        </p:blipFill>
        <p:spPr bwMode="auto">
          <a:xfrm>
            <a:off x="703385" y="1840522"/>
            <a:ext cx="7420708" cy="371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392" r="13387" b="18091"/>
          <a:stretch/>
        </p:blipFill>
        <p:spPr bwMode="auto">
          <a:xfrm>
            <a:off x="861462" y="1828800"/>
            <a:ext cx="7039892" cy="349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3950"/>
            <a:ext cx="8229600" cy="643944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2260121"/>
            <a:ext cx="847976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dirty="0" smtClean="0"/>
              <a:t>Through this project, we learnt how to convert a theoretical problem statement into implementation by considering all the hurdles to be overcome when it comes to a real time project.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also learnt about the connection of database with the servers and web pages and retrieval of data. This web application is used to access student and faculty </a:t>
            </a:r>
            <a:r>
              <a:rPr lang="en-US" sz="1800" dirty="0" smtClean="0"/>
              <a:t>timetable </a:t>
            </a:r>
            <a:r>
              <a:rPr lang="en-US" sz="1800" dirty="0" smtClean="0"/>
              <a:t>and also the admin can update the database and generate timetable </a:t>
            </a:r>
            <a:r>
              <a:rPr lang="en-US" sz="1800" dirty="0" smtClean="0"/>
              <a:t>.This </a:t>
            </a:r>
            <a:r>
              <a:rPr lang="en-US" sz="1800" dirty="0" smtClean="0"/>
              <a:t>application makes it easier. Students can view their classes </a:t>
            </a:r>
            <a:r>
              <a:rPr lang="en-US" sz="1800" dirty="0" smtClean="0"/>
              <a:t>respective timetables. </a:t>
            </a:r>
            <a:r>
              <a:rPr lang="en-IN" sz="1800" dirty="0" smtClean="0"/>
              <a:t>Time </a:t>
            </a:r>
            <a:r>
              <a:rPr lang="en-IN" sz="1800" dirty="0" smtClean="0"/>
              <a:t>and effort will be less.</a:t>
            </a:r>
            <a:endParaRPr lang="en-US" sz="1800" dirty="0" smtClean="0"/>
          </a:p>
          <a:p>
            <a:endParaRPr lang="en-US" sz="18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4416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4703"/>
            <a:ext cx="8229600" cy="927279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694" y="2041864"/>
            <a:ext cx="8761255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/>
            <a:r>
              <a:rPr lang="en-US" dirty="0" smtClean="0"/>
              <a:t>ER diagram:</a:t>
            </a:r>
          </a:p>
          <a:p>
            <a:r>
              <a:rPr lang="en-US" u="sng" dirty="0" smtClean="0">
                <a:solidFill>
                  <a:schemeClr val="tx1"/>
                </a:solidFill>
                <a:hlinkClick r:id="rId2"/>
              </a:rPr>
              <a:t>https://creately.com/blog/diagrams/er-diagrams-tutorial/#:~:text=How%20to%20Draw%20ER%20Diagrams%201%20Identify</a:t>
            </a:r>
          </a:p>
          <a:p>
            <a:r>
              <a:rPr lang="en-US" u="sng" dirty="0" smtClean="0">
                <a:solidFill>
                  <a:schemeClr val="tx1"/>
                </a:solidFill>
                <a:hlinkClick r:id="rId2"/>
              </a:rPr>
              <a:t>%20all,attribute%20names%20so%20they%20can%20be%20understood%20easily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EER diagram:</a:t>
            </a:r>
          </a:p>
          <a:p>
            <a:r>
              <a:rPr lang="en-US" u="sng" dirty="0" smtClean="0">
                <a:hlinkClick r:id="rId3"/>
              </a:rPr>
              <a:t>https://www.tutorialride.com/dbms/enhanced-entity-relationship-model-eer-model.htm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Normalization :</a:t>
            </a:r>
          </a:p>
          <a:p>
            <a:r>
              <a:rPr lang="en-US" u="sng" dirty="0" smtClean="0">
                <a:hlinkClick r:id="rId4"/>
              </a:rPr>
              <a:t>https://beginnersbook.com/2015/05/normalization-in-dbms/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Back end :</a:t>
            </a:r>
          </a:p>
          <a:p>
            <a:r>
              <a:rPr lang="en-US" u="sng" dirty="0" smtClean="0">
                <a:hlinkClick r:id="rId5"/>
              </a:rPr>
              <a:t>https://www.javatpoint.com/php-mysql-login-system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961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b="1" u="sng" dirty="0" smtClean="0">
                <a:solidFill>
                  <a:srgbClr val="C00000"/>
                </a:solidFill>
              </a:rPr>
              <a:t>PROBLEM DEFINITION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726615" y="2263589"/>
            <a:ext cx="7680961" cy="258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just"/>
            <a:r>
              <a:rPr lang="en-IN" sz="1800" b="1" dirty="0" smtClean="0"/>
              <a:t>TIMETABLE  MANAGEMENT  SYSTEM</a:t>
            </a:r>
          </a:p>
          <a:p>
            <a:pPr algn="just"/>
            <a:endParaRPr lang="en-IN" sz="1800" u="sng" dirty="0"/>
          </a:p>
          <a:p>
            <a:pPr algn="just"/>
            <a:endParaRPr lang="en-IN" sz="1800" u="sng" dirty="0" smtClean="0"/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Every </a:t>
            </a:r>
            <a:r>
              <a:rPr lang="en-US" sz="1800" dirty="0">
                <a:solidFill>
                  <a:schemeClr val="tx1"/>
                </a:solidFill>
              </a:rPr>
              <a:t>university desires 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have a software which generates time table easily 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The main objective of developing this system will have a feasible and quality </a:t>
            </a:r>
            <a:r>
              <a:rPr lang="en-US" sz="1800" dirty="0">
                <a:solidFill>
                  <a:schemeClr val="tx1"/>
                </a:solidFill>
                <a:cs typeface="Calibri Light"/>
              </a:rPr>
              <a:t>time </a:t>
            </a:r>
            <a:r>
              <a:rPr lang="en-US" sz="1800" dirty="0" smtClean="0">
                <a:solidFill>
                  <a:schemeClr val="tx1"/>
                </a:solidFill>
                <a:cs typeface="Calibri Light"/>
              </a:rPr>
              <a:t>table for students and faculties. </a:t>
            </a:r>
            <a:r>
              <a:rPr lang="en-US" sz="1800" dirty="0">
                <a:solidFill>
                  <a:schemeClr val="tx1"/>
                </a:solidFill>
                <a:cs typeface="Calibri Light"/>
              </a:rPr>
              <a:t>Another objective is to make the system user-friendly and easy to maintain. The system produced should be flexible enough that it can be modified in future if any form of update should be done .</a:t>
            </a:r>
            <a:endParaRPr lang="en-IN" sz="1800" dirty="0">
              <a:solidFill>
                <a:schemeClr val="tx1"/>
              </a:solidFill>
            </a:endParaRPr>
          </a:p>
          <a:p>
            <a:pPr algn="just"/>
            <a:endParaRPr lang="en-IN" sz="1800" u="sng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371"/>
            <a:ext cx="8229600" cy="48939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034" y="1965960"/>
            <a:ext cx="8010658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NEED OF THE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PROJECT:</a:t>
            </a:r>
            <a:endParaRPr lang="en-US" sz="1600" b="1" dirty="0" smtClean="0"/>
          </a:p>
          <a:p>
            <a:r>
              <a:rPr lang="en-US" sz="1600" dirty="0" smtClean="0"/>
              <a:t>The system creates </a:t>
            </a:r>
            <a:r>
              <a:rPr lang="en-US" sz="1600" dirty="0"/>
              <a:t>an </a:t>
            </a:r>
            <a:r>
              <a:rPr lang="en-US" sz="1600" dirty="0" smtClean="0"/>
              <a:t>error-free and clash free timetable thereby saving time and effort. </a:t>
            </a:r>
            <a:r>
              <a:rPr lang="en-US" sz="1600" dirty="0"/>
              <a:t>Assign teachers and classrooms for </a:t>
            </a:r>
            <a:r>
              <a:rPr lang="en-US" sz="1600" dirty="0" smtClean="0"/>
              <a:t>lectures</a:t>
            </a:r>
            <a:r>
              <a:rPr lang="en-US" sz="1600" dirty="0" smtClean="0"/>
              <a:t> </a:t>
            </a:r>
            <a:r>
              <a:rPr lang="en-US" sz="1600" dirty="0"/>
              <a:t>and optimize allocation of resources in the best manner possible.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/>
              <a:t>END USERS :</a:t>
            </a:r>
            <a:endParaRPr kumimoji="0" lang="en-US" sz="16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end users are Faculties, students and the administrators of the institution.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END PRODUCT: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end product is a web application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HOW IS IT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USEFUL: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students and the faculty of the institution can easily access their timetables.</a:t>
            </a:r>
            <a:endParaRPr kumimoji="0" lang="en-US" sz="1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600" dirty="0" smtClean="0"/>
              <a:t>The system can </a:t>
            </a:r>
            <a:r>
              <a:rPr lang="en-US" sz="1600" dirty="0"/>
              <a:t>be fully customized to meet the unique class scheduling needs and suggestions of the institution.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216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570963" y="1307206"/>
            <a:ext cx="7772400" cy="624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b="1" u="sng" dirty="0" smtClean="0">
                <a:solidFill>
                  <a:srgbClr val="FF0000"/>
                </a:solidFill>
              </a:rPr>
              <a:t>FUNCTIONALITIES</a:t>
            </a:r>
            <a:br>
              <a:rPr lang="en-IN" b="1" u="sng" dirty="0" smtClean="0">
                <a:solidFill>
                  <a:srgbClr val="FF0000"/>
                </a:solidFill>
              </a:rPr>
            </a:b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aphicFrame>
        <p:nvGraphicFramePr>
          <p:cNvPr id="6" name="Diagram 2">
            <a:extLst>
              <a:ext uri="{FF2B5EF4-FFF2-40B4-BE49-F238E27FC236}">
                <a16:creationId xmlns="" xmlns:a16="http://schemas.microsoft.com/office/drawing/2014/main" id="{6CB2712E-F354-483A-91B0-D305848C1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552474"/>
              </p:ext>
            </p:extLst>
          </p:nvPr>
        </p:nvGraphicFramePr>
        <p:xfrm>
          <a:off x="579549" y="2189408"/>
          <a:ext cx="8031051" cy="361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471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0917"/>
            <a:ext cx="8229600" cy="605308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355" y="2090171"/>
            <a:ext cx="83331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project mainly has five 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module faculty and students can access their timetable using their credentials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operations related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timetable 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like time slots are divided properly by sessions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It has been managed by the courses which is assigned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  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It has been managed for students on the basis of the courses registered by them.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used to manage the class and lab sessions by giving priority to time slots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00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333045"/>
            <a:ext cx="7315200" cy="887641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Used</a:t>
            </a:r>
            <a:endParaRPr lang="en-IN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22206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CREATELY </a:t>
            </a:r>
            <a:r>
              <a:rPr lang="en-US" sz="1800" dirty="0" smtClean="0"/>
              <a:t>– ER &amp; EER Designing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HTML, CSS, JavaScript  - 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PHP- Back 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err="1" smtClean="0"/>
              <a:t>Sql</a:t>
            </a:r>
            <a:r>
              <a:rPr lang="en-US" sz="1800" dirty="0" smtClean="0"/>
              <a:t> - Database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/>
              <a:t> XAMPP - Designing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52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4704"/>
            <a:ext cx="8229600" cy="88864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SCREENSHOTS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Lenovo\Pictures\Screenshots\Screenshot (232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61" y="1984707"/>
            <a:ext cx="7582619" cy="4019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8920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Pictures\Screenshots\Screenshot (2326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1" y="1673525"/>
            <a:ext cx="7203056" cy="42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Downloads\WhatsApp Image 2020-11-29 at 10.51.08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928" y="1759790"/>
            <a:ext cx="7177177" cy="404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8829</TotalTime>
  <Words>258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11_Default Design</vt:lpstr>
      <vt:lpstr>19CSE 202 DBMS FINAL REVIEW   TIMETABLE MANAGEMENT SYSTEM</vt:lpstr>
      <vt:lpstr>PROBLEM DEFINITION</vt:lpstr>
      <vt:lpstr>MOTIVATION</vt:lpstr>
      <vt:lpstr>FUNCTIONALITIES </vt:lpstr>
      <vt:lpstr>MODULES</vt:lpstr>
      <vt:lpstr>Software/Tools Used</vt:lpstr>
      <vt:lpstr>UI SCREENSHOTS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Lenovo</cp:lastModifiedBy>
  <cp:revision>168</cp:revision>
  <dcterms:modified xsi:type="dcterms:W3CDTF">2020-11-30T12:25:30Z</dcterms:modified>
</cp:coreProperties>
</file>