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sldIdLst>
    <p:sldId id="256" r:id="rId2"/>
    <p:sldId id="257" r:id="rId3"/>
    <p:sldId id="258" r:id="rId4"/>
    <p:sldId id="259" r:id="rId5"/>
    <p:sldId id="260" r:id="rId6"/>
    <p:sldId id="317" r:id="rId7"/>
    <p:sldId id="266" r:id="rId8"/>
    <p:sldId id="279" r:id="rId9"/>
    <p:sldId id="262" r:id="rId10"/>
    <p:sldId id="281" r:id="rId11"/>
    <p:sldId id="263" r:id="rId12"/>
    <p:sldId id="264" r:id="rId13"/>
    <p:sldId id="319" r:id="rId14"/>
    <p:sldId id="321" r:id="rId15"/>
    <p:sldId id="340" r:id="rId16"/>
    <p:sldId id="341" r:id="rId17"/>
    <p:sldId id="342" r:id="rId18"/>
    <p:sldId id="351" r:id="rId19"/>
    <p:sldId id="352" r:id="rId20"/>
    <p:sldId id="353" r:id="rId21"/>
    <p:sldId id="322" r:id="rId22"/>
    <p:sldId id="323" r:id="rId23"/>
    <p:sldId id="324" r:id="rId24"/>
    <p:sldId id="326" r:id="rId25"/>
    <p:sldId id="325" r:id="rId26"/>
    <p:sldId id="327" r:id="rId27"/>
    <p:sldId id="329" r:id="rId28"/>
    <p:sldId id="331" r:id="rId29"/>
    <p:sldId id="345" r:id="rId30"/>
    <p:sldId id="346" r:id="rId31"/>
    <p:sldId id="348" r:id="rId32"/>
    <p:sldId id="349" r:id="rId33"/>
    <p:sldId id="350" r:id="rId34"/>
    <p:sldId id="337" r:id="rId35"/>
    <p:sldId id="338" r:id="rId36"/>
    <p:sldId id="3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875160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8089077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5917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2368613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0823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8377381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703004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00472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5462094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33066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2333776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752744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2305243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68236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1771194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
        <p:nvSpPr>
          <p:cNvPr id="5" name="Date Placeholder 4"/>
          <p:cNvSpPr>
            <a:spLocks noGrp="1"/>
          </p:cNvSpPr>
          <p:nvPr>
            <p:ph type="dt" sz="half" idx="10"/>
          </p:nvPr>
        </p:nvSpPr>
        <p:spPr/>
        <p:txBody>
          <a:bodyPr/>
          <a:lstStyle/>
          <a:p>
            <a:fld id="{C7616CA0-919D-4A49-9C8A-62FDFB3A5183}" type="datetimeFigureOut">
              <a:rPr lang="en-US" smtClean="0"/>
              <a:t>3/19/2022</a:t>
            </a:fld>
            <a:endParaRPr lang="en-US" dirty="0"/>
          </a:p>
        </p:txBody>
      </p:sp>
    </p:spTree>
    <p:extLst>
      <p:ext uri="{BB962C8B-B14F-4D97-AF65-F5344CB8AC3E}">
        <p14:creationId xmlns:p14="http://schemas.microsoft.com/office/powerpoint/2010/main" val="2164832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3/19/2022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700222221"/>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315996" y="2117179"/>
            <a:ext cx="9643925" cy="266437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3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INTRUSION DETECTION SYSTEM USING PCA WITH MACHINE LEARNING CLASSIFIERS</a:t>
            </a:r>
          </a:p>
        </p:txBody>
      </p:sp>
      <p:sp>
        <p:nvSpPr>
          <p:cNvPr id="19" name="Rounded Rectangle 1"/>
          <p:cNvSpPr>
            <a:spLocks noChangeArrowheads="1"/>
          </p:cNvSpPr>
          <p:nvPr/>
        </p:nvSpPr>
        <p:spPr bwMode="auto">
          <a:xfrm>
            <a:off x="1315997" y="788662"/>
            <a:ext cx="4634042"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Machine Learning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78039" y="5096973"/>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smtClean="0">
                <a:solidFill>
                  <a:schemeClr val="tx1"/>
                </a:solidFill>
                <a:latin typeface="Times New Roman" panose="02020603050405020304" pitchFamily="18" charset="0"/>
                <a:cs typeface="Times New Roman" panose="02020603050405020304" pitchFamily="18" charset="0"/>
              </a:rPr>
              <a:t>By: &lt;names here&gt;</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PROPOSED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ECFEDB6-7F4A-4342-99CF-F15D1A827F16}"/>
              </a:ext>
            </a:extLst>
          </p:cNvPr>
          <p:cNvSpPr>
            <a:spLocks noGrp="1"/>
          </p:cNvSpPr>
          <p:nvPr>
            <p:ph idx="1"/>
          </p:nvPr>
        </p:nvSpPr>
        <p:spPr>
          <a:xfrm>
            <a:off x="1627008" y="1312357"/>
            <a:ext cx="9307339" cy="4689198"/>
          </a:xfrm>
        </p:spPr>
        <p:txBody>
          <a:bodyPr>
            <a:normAutofit/>
          </a:bodyPr>
          <a:lstStyle/>
          <a:p>
            <a:pPr marL="0" marR="0" algn="just">
              <a:lnSpc>
                <a:spcPct val="150000"/>
              </a:lnSpc>
              <a:spcBef>
                <a:spcPts val="0"/>
              </a:spcBef>
              <a:spcAft>
                <a:spcPts val="1000"/>
              </a:spcAft>
            </a:pPr>
            <a:r>
              <a:rPr lang="en-IN" sz="2000" dirty="0">
                <a:solidFill>
                  <a:srgbClr val="333333"/>
                </a:solidFill>
                <a:latin typeface="Times New Roman" panose="02020603050405020304" pitchFamily="18" charset="0"/>
                <a:ea typeface="Calibri" panose="020F0502020204030204" pitchFamily="34" charset="0"/>
              </a:rPr>
              <a:t>We propose this system </a:t>
            </a:r>
            <a:r>
              <a:rPr lang="en-US" sz="2000" dirty="0">
                <a:solidFill>
                  <a:srgbClr val="333333"/>
                </a:solidFill>
                <a:latin typeface="Times New Roman" panose="02020603050405020304" pitchFamily="18" charset="0"/>
                <a:ea typeface="Calibri" panose="020F0502020204030204" pitchFamily="34" charset="0"/>
              </a:rPr>
              <a:t>which uses Machine Learning Algorithms like SVM, </a:t>
            </a:r>
            <a:r>
              <a:rPr lang="en-US" sz="2000" dirty="0" err="1">
                <a:solidFill>
                  <a:srgbClr val="333333"/>
                </a:solidFill>
                <a:latin typeface="Times New Roman" panose="02020603050405020304" pitchFamily="18" charset="0"/>
                <a:ea typeface="Calibri" panose="020F0502020204030204" pitchFamily="34" charset="0"/>
              </a:rPr>
              <a:t>Rnadom</a:t>
            </a:r>
            <a:r>
              <a:rPr lang="en-US" sz="2000" dirty="0">
                <a:solidFill>
                  <a:srgbClr val="333333"/>
                </a:solidFill>
                <a:latin typeface="Times New Roman" panose="02020603050405020304" pitchFamily="18" charset="0"/>
                <a:ea typeface="Calibri" panose="020F0502020204030204" pitchFamily="34" charset="0"/>
              </a:rPr>
              <a:t> Forests and </a:t>
            </a:r>
            <a:r>
              <a:rPr lang="en-US" sz="2000" dirty="0" err="1">
                <a:solidFill>
                  <a:srgbClr val="333333"/>
                </a:solidFill>
                <a:latin typeface="Times New Roman" panose="02020603050405020304" pitchFamily="18" charset="0"/>
                <a:ea typeface="Calibri" panose="020F0502020204030204" pitchFamily="34" charset="0"/>
              </a:rPr>
              <a:t>XgBoost</a:t>
            </a:r>
            <a:r>
              <a:rPr lang="en-US" sz="2000" dirty="0">
                <a:solidFill>
                  <a:srgbClr val="333333"/>
                </a:solidFill>
                <a:latin typeface="Times New Roman" panose="02020603050405020304" pitchFamily="18" charset="0"/>
                <a:ea typeface="Calibri" panose="020F0502020204030204" pitchFamily="34" charset="0"/>
              </a:rPr>
              <a:t> for intrusion detections.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These </a:t>
            </a:r>
            <a:r>
              <a:rPr lang="en-US" sz="2000" dirty="0">
                <a:solidFill>
                  <a:srgbClr val="333333"/>
                </a:solidFill>
                <a:latin typeface="Times New Roman" panose="02020603050405020304" pitchFamily="18" charset="0"/>
                <a:ea typeface="Calibri" panose="020F0502020204030204" pitchFamily="34" charset="0"/>
              </a:rPr>
              <a:t>techniques can determine the possibility of an attack faster than the existing methods hence enabling faster response to the threat.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Principal </a:t>
            </a:r>
            <a:r>
              <a:rPr lang="en-US" sz="2000" dirty="0">
                <a:solidFill>
                  <a:srgbClr val="333333"/>
                </a:solidFill>
                <a:latin typeface="Times New Roman" panose="02020603050405020304" pitchFamily="18" charset="0"/>
                <a:ea typeface="Calibri" panose="020F0502020204030204" pitchFamily="34" charset="0"/>
              </a:rPr>
              <a:t>Component Analysis is used for reducing the high cardinality in this system.</a:t>
            </a: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98360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578525" y="1222897"/>
            <a:ext cx="7466996" cy="4598353"/>
          </a:xfrm>
          <a:prstGeom prst="rect">
            <a:avLst/>
          </a:prstGeom>
        </p:spPr>
      </p:pic>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146994" y="2199344"/>
            <a:ext cx="5344138" cy="3441603"/>
          </a:xfrm>
        </p:spPr>
        <p:txBody>
          <a:bodyPr>
            <a:normAutofit/>
          </a:bodyPr>
          <a:lstStyle/>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High accuracy.</a:t>
            </a:r>
          </a:p>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Time Saving.</a:t>
            </a:r>
          </a:p>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Low complexities.</a:t>
            </a:r>
          </a:p>
          <a:p>
            <a:pPr lvl="0" algn="just">
              <a:lnSpc>
                <a:spcPct val="150000"/>
              </a:lnSpc>
              <a:spcBef>
                <a:spcPts val="0"/>
              </a:spcBef>
              <a:buFont typeface="Symbol" panose="05050102010706020507" pitchFamily="18" charset="2"/>
              <a:buChar char=""/>
              <a:tabLst>
                <a:tab pos="228600" algn="l"/>
              </a:tabLst>
            </a:pPr>
            <a:r>
              <a:rPr lang="en-US" sz="2000" dirty="0" smtClean="0">
                <a:solidFill>
                  <a:srgbClr val="333333"/>
                </a:solidFill>
                <a:latin typeface="Times New Roman" panose="02020603050405020304" pitchFamily="18" charset="0"/>
                <a:ea typeface="Calibri" panose="020F0502020204030204" pitchFamily="34" charset="0"/>
              </a:rPr>
              <a:t>Inexpensive.</a:t>
            </a:r>
          </a:p>
          <a:p>
            <a:pPr lvl="0" algn="just">
              <a:lnSpc>
                <a:spcPct val="150000"/>
              </a:lnSpc>
              <a:spcBef>
                <a:spcPts val="0"/>
              </a:spcBef>
              <a:buFont typeface="Symbol" panose="05050102010706020507" pitchFamily="18" charset="2"/>
              <a:buChar char=""/>
              <a:tabLst>
                <a:tab pos="228600" algn="l"/>
              </a:tabLst>
            </a:pPr>
            <a:r>
              <a:rPr lang="en-US" sz="2000" dirty="0" smtClean="0">
                <a:latin typeface="Times New Roman" panose="02020603050405020304" pitchFamily="18" charset="0"/>
                <a:ea typeface="Calibri" panose="020F0502020204030204" pitchFamily="34" charset="0"/>
              </a:rPr>
              <a:t>Easy </a:t>
            </a:r>
            <a:r>
              <a:rPr lang="en-US" sz="2000" dirty="0">
                <a:latin typeface="Times New Roman" panose="02020603050405020304" pitchFamily="18" charset="0"/>
                <a:ea typeface="Calibri" panose="020F0502020204030204" pitchFamily="34" charset="0"/>
              </a:rPr>
              <a:t>to scale.</a:t>
            </a:r>
            <a:endParaRPr lang="en-US" sz="2000" dirty="0" smtClean="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APPLICATIONS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149318" y="1812977"/>
            <a:ext cx="7945670" cy="4297680"/>
          </a:xfrm>
        </p:spPr>
        <p:txBody>
          <a:bodyPr>
            <a:normAutofit/>
          </a:bodyPr>
          <a:lstStyle/>
          <a:p>
            <a:pPr lvl="0">
              <a:lnSpc>
                <a:spcPct val="150000"/>
              </a:lnSpc>
              <a:spcBef>
                <a:spcPts val="1200"/>
              </a:spcBef>
              <a:buFont typeface="Symbol" panose="05050102010706020507" pitchFamily="18" charset="2"/>
              <a:buChar char=""/>
            </a:pPr>
            <a:r>
              <a:rPr lang="en-US" sz="2000" dirty="0">
                <a:solidFill>
                  <a:srgbClr val="333333"/>
                </a:solidFill>
                <a:latin typeface="Times New Roman" panose="02020603050405020304" pitchFamily="18" charset="0"/>
                <a:ea typeface="Calibri" panose="020F0502020204030204" pitchFamily="34" charset="0"/>
              </a:rPr>
              <a:t>Used for preventing unauthorized intrusions by banks and other financial institutions.</a:t>
            </a:r>
          </a:p>
          <a:p>
            <a:pPr lvl="0">
              <a:lnSpc>
                <a:spcPct val="150000"/>
              </a:lnSpc>
              <a:spcBef>
                <a:spcPts val="1200"/>
              </a:spcBef>
              <a:buFont typeface="Symbol" panose="05050102010706020507" pitchFamily="18" charset="2"/>
              <a:buChar char=""/>
            </a:pPr>
            <a:r>
              <a:rPr lang="en-US" sz="2000" dirty="0">
                <a:solidFill>
                  <a:srgbClr val="333333"/>
                </a:solidFill>
                <a:latin typeface="Times New Roman" panose="02020603050405020304" pitchFamily="18" charset="0"/>
                <a:ea typeface="Calibri" panose="020F0502020204030204" pitchFamily="34" charset="0"/>
              </a:rPr>
              <a:t>Governments and Intelligence agencies with sensitive information need such a system to safeguard their information.</a:t>
            </a:r>
          </a:p>
          <a:p>
            <a:pPr lvl="0">
              <a:lnSpc>
                <a:spcPct val="150000"/>
              </a:lnSpc>
              <a:spcBef>
                <a:spcPts val="1200"/>
              </a:spcBef>
              <a:spcAft>
                <a:spcPts val="1000"/>
              </a:spcAft>
              <a:buFont typeface="Symbol" panose="05050102010706020507" pitchFamily="18" charset="2"/>
              <a:buChar char=""/>
            </a:pPr>
            <a:r>
              <a:rPr lang="en-US" sz="2000" dirty="0">
                <a:solidFill>
                  <a:srgbClr val="333333"/>
                </a:solidFill>
                <a:latin typeface="Times New Roman" panose="02020603050405020304" pitchFamily="18" charset="0"/>
                <a:ea typeface="Calibri" panose="020F0502020204030204" pitchFamily="34" charset="0"/>
              </a:rPr>
              <a:t>B2C businesses and Tech companies also needs such a system to improve their users’ private information’s security. </a:t>
            </a: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94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787111" y="573294"/>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IMPLEMENTATION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15921" y="1436179"/>
            <a:ext cx="8665433" cy="5170683"/>
          </a:xfrm>
        </p:spPr>
        <p:txBody>
          <a:bodyPr numCol="2">
            <a:noAutofit/>
          </a:bodyPr>
          <a:lstStyle/>
          <a:p>
            <a:pPr lvl="0">
              <a:lnSpc>
                <a:spcPct val="150000"/>
              </a:lnSpc>
            </a:pPr>
            <a:r>
              <a:rPr lang="en-US" sz="2000" dirty="0">
                <a:solidFill>
                  <a:srgbClr val="1C1C1C"/>
                </a:solidFill>
                <a:latin typeface="Times New Roman" pitchFamily="18" charset="0"/>
                <a:cs typeface="Times New Roman" pitchFamily="18" charset="0"/>
              </a:rPr>
              <a:t>System:</a:t>
            </a:r>
          </a:p>
          <a:p>
            <a:pPr lvl="1">
              <a:lnSpc>
                <a:spcPct val="150000"/>
              </a:lnSpc>
            </a:pPr>
            <a:r>
              <a:rPr lang="en-US" sz="2000" dirty="0" smtClean="0">
                <a:solidFill>
                  <a:srgbClr val="1C1C1C"/>
                </a:solidFill>
                <a:latin typeface="Times New Roman" pitchFamily="18" charset="0"/>
                <a:cs typeface="Times New Roman" pitchFamily="18" charset="0"/>
              </a:rPr>
              <a:t>Stores Data</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Training</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Predictions</a:t>
            </a:r>
          </a:p>
          <a:p>
            <a:pPr lvl="1">
              <a:lnSpc>
                <a:spcPct val="150000"/>
              </a:lnSpc>
            </a:pPr>
            <a:endParaRPr lang="en-US" sz="2000" dirty="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marL="457200" lvl="1" indent="0">
              <a:lnSpc>
                <a:spcPct val="150000"/>
              </a:lnSpc>
              <a:buNone/>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a:solidFill>
                <a:srgbClr val="1C1C1C"/>
              </a:solidFill>
              <a:latin typeface="Times New Roman" pitchFamily="18" charset="0"/>
              <a:cs typeface="Times New Roman" pitchFamily="18" charset="0"/>
            </a:endParaRPr>
          </a:p>
          <a:p>
            <a:pPr lvl="0">
              <a:lnSpc>
                <a:spcPct val="150000"/>
              </a:lnSpc>
            </a:pPr>
            <a:r>
              <a:rPr lang="en-US" sz="2000" dirty="0">
                <a:solidFill>
                  <a:srgbClr val="1C1C1C"/>
                </a:solidFill>
                <a:latin typeface="Times New Roman" pitchFamily="18" charset="0"/>
                <a:cs typeface="Times New Roman" pitchFamily="18" charset="0"/>
              </a:rPr>
              <a:t>User:</a:t>
            </a:r>
          </a:p>
          <a:p>
            <a:pPr lvl="1">
              <a:lnSpc>
                <a:spcPct val="150000"/>
              </a:lnSpc>
            </a:pPr>
            <a:r>
              <a:rPr lang="en-US" sz="2000" dirty="0" smtClean="0">
                <a:solidFill>
                  <a:srgbClr val="1C1C1C"/>
                </a:solidFill>
                <a:latin typeface="Times New Roman" pitchFamily="18" charset="0"/>
                <a:cs typeface="Times New Roman" pitchFamily="18" charset="0"/>
              </a:rPr>
              <a:t>Load 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a:solidFill>
                  <a:srgbClr val="1C1C1C"/>
                </a:solidFill>
                <a:latin typeface="Times New Roman" pitchFamily="18" charset="0"/>
                <a:cs typeface="Times New Roman" pitchFamily="18" charset="0"/>
              </a:rPr>
              <a:t>View </a:t>
            </a:r>
            <a:r>
              <a:rPr lang="en-US" sz="2000" dirty="0" smtClean="0">
                <a:solidFill>
                  <a:srgbClr val="1C1C1C"/>
                </a:solidFill>
                <a:latin typeface="Times New Roman" pitchFamily="18" charset="0"/>
                <a:cs typeface="Times New Roman" pitchFamily="18" charset="0"/>
              </a:rPr>
              <a:t>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Select Model.</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Evaluation</a:t>
            </a:r>
            <a:endParaRPr lang="en-US" sz="2000" dirty="0">
              <a:solidFill>
                <a:srgbClr val="1C1C1C"/>
              </a:solidFill>
              <a:latin typeface="Times New Roman" pitchFamily="18" charset="0"/>
              <a:cs typeface="Times New Roman" pitchFamily="18" charset="0"/>
            </a:endParaRP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79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93581" y="1302790"/>
            <a:ext cx="9350430" cy="5239678"/>
          </a:xfrm>
        </p:spPr>
        <p:txBody>
          <a:bodyPr>
            <a:normAutofit/>
          </a:bodyPr>
          <a:lstStyle/>
          <a:p>
            <a:pPr marL="0" lvl="0" indent="0">
              <a:lnSpc>
                <a:spcPct val="110000"/>
              </a:lnSpc>
              <a:buNone/>
            </a:pPr>
            <a:r>
              <a:rPr lang="en-US" sz="2000" b="1" dirty="0" smtClean="0">
                <a:latin typeface="Times New Roman" pitchFamily="18" charset="0"/>
                <a:cs typeface="Times New Roman" pitchFamily="18" charset="0"/>
              </a:rPr>
              <a:t>Random Forest:</a:t>
            </a:r>
          </a:p>
          <a:p>
            <a:pPr marL="400050" lvl="1" algn="just">
              <a:lnSpc>
                <a:spcPct val="115000"/>
              </a:lnSpc>
              <a:spcBef>
                <a:spcPts val="1200"/>
              </a:spcBef>
              <a:spcAft>
                <a:spcPts val="1000"/>
              </a:spcAft>
            </a:pPr>
            <a:r>
              <a:rPr lang="en-US" sz="2000" dirty="0">
                <a:solidFill>
                  <a:srgbClr val="333333"/>
                </a:solidFill>
                <a:latin typeface="Times New Roman" panose="02020603050405020304" pitchFamily="18" charset="0"/>
                <a:ea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 </a:t>
            </a:r>
            <a:endParaRPr lang="en-US" sz="2000" dirty="0" smtClean="0">
              <a:solidFill>
                <a:srgbClr val="333333"/>
              </a:solidFill>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Random </a:t>
            </a:r>
            <a:r>
              <a:rPr lang="en-US" sz="2000" dirty="0">
                <a:solidFill>
                  <a:srgbClr val="333333"/>
                </a:solidFill>
                <a:latin typeface="Times New Roman" panose="02020603050405020304" pitchFamily="18" charset="0"/>
                <a:ea typeface="Calibri" panose="020F0502020204030204" pitchFamily="34" charset="0"/>
              </a:rPr>
              <a:t>decision forests correct for decision trees' habit of over fitting to their training set. </a:t>
            </a:r>
            <a:endParaRPr lang="en-US" sz="2000" dirty="0" smtClean="0">
              <a:solidFill>
                <a:srgbClr val="333333"/>
              </a:solidFill>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Random </a:t>
            </a:r>
            <a:r>
              <a:rPr lang="en-US" sz="2000" dirty="0">
                <a:solidFill>
                  <a:srgbClr val="333333"/>
                </a:solidFill>
                <a:latin typeface="Times New Roman" panose="02020603050405020304" pitchFamily="18" charset="0"/>
                <a:ea typeface="Calibri" panose="020F0502020204030204" pitchFamily="34" charset="0"/>
              </a:rPr>
              <a:t>forests generally outperform decision trees, but their accuracy is lower than gradient boosted trees. However, data characteristics can affect their performance. </a:t>
            </a:r>
          </a:p>
        </p:txBody>
      </p:sp>
      <p:sp>
        <p:nvSpPr>
          <p:cNvPr id="7" name="Title 1"/>
          <p:cNvSpPr>
            <a:spLocks noGrp="1"/>
          </p:cNvSpPr>
          <p:nvPr>
            <p:ph type="title"/>
          </p:nvPr>
        </p:nvSpPr>
        <p:spPr>
          <a:xfrm>
            <a:off x="3787111" y="573294"/>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ALGORITHMS</a:t>
            </a:r>
            <a:endParaRPr lang="en-US" sz="2400" b="1"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97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62130" y="710179"/>
            <a:ext cx="8242479" cy="5252739"/>
          </a:xfrm>
        </p:spPr>
        <p:txBody>
          <a:bodyPr>
            <a:normAutofit/>
          </a:bodyPr>
          <a:lstStyle/>
          <a:p>
            <a:pPr marL="0" lvl="0" indent="0">
              <a:lnSpc>
                <a:spcPct val="110000"/>
              </a:lnSpc>
              <a:buNone/>
            </a:pPr>
            <a:r>
              <a:rPr lang="en-US" sz="2000" b="1" dirty="0" smtClean="0">
                <a:latin typeface="Times New Roman" pitchFamily="18" charset="0"/>
                <a:cs typeface="Times New Roman" pitchFamily="18" charset="0"/>
              </a:rPr>
              <a:t>Support  Vector Machines:</a:t>
            </a:r>
          </a:p>
          <a:p>
            <a:pPr marL="400050" lvl="1" algn="just">
              <a:lnSpc>
                <a:spcPct val="150000"/>
              </a:lnSpc>
              <a:spcBef>
                <a:spcPts val="1200"/>
              </a:spcBef>
              <a:spcAft>
                <a:spcPts val="1000"/>
              </a:spcAft>
            </a:pPr>
            <a:r>
              <a:rPr lang="en-US" sz="2000" dirty="0">
                <a:solidFill>
                  <a:srgbClr val="333333"/>
                </a:solidFill>
                <a:latin typeface="Times New Roman" panose="02020603050405020304" pitchFamily="18" charset="0"/>
                <a:ea typeface="Calibri" panose="020F0502020204030204" pitchFamily="34" charset="0"/>
              </a:rPr>
              <a:t>The objective of the support vector machine algorithm is to find a </a:t>
            </a:r>
            <a:r>
              <a:rPr lang="en-US" sz="2000" dirty="0" err="1">
                <a:solidFill>
                  <a:srgbClr val="333333"/>
                </a:solidFill>
                <a:latin typeface="Times New Roman" panose="02020603050405020304" pitchFamily="18" charset="0"/>
                <a:ea typeface="Calibri" panose="020F0502020204030204" pitchFamily="34" charset="0"/>
              </a:rPr>
              <a:t>hyperplane</a:t>
            </a:r>
            <a:r>
              <a:rPr lang="en-US" sz="2000" dirty="0">
                <a:solidFill>
                  <a:srgbClr val="333333"/>
                </a:solidFill>
                <a:latin typeface="Times New Roman" panose="02020603050405020304" pitchFamily="18" charset="0"/>
                <a:ea typeface="Calibri" panose="020F0502020204030204" pitchFamily="34" charset="0"/>
              </a:rPr>
              <a:t> in an N-dimensional space (N- the number of features) that distinctly classifies the data points.</a:t>
            </a:r>
          </a:p>
          <a:p>
            <a:pPr marL="400050" lvl="1" algn="just">
              <a:lnSpc>
                <a:spcPct val="150000"/>
              </a:lnSpc>
              <a:spcBef>
                <a:spcPts val="1200"/>
              </a:spcBef>
              <a:spcAft>
                <a:spcPts val="1000"/>
              </a:spcAft>
            </a:pPr>
            <a:r>
              <a:rPr lang="en-US" sz="2000" spc="-5" dirty="0">
                <a:solidFill>
                  <a:srgbClr val="333333"/>
                </a:solidFill>
                <a:latin typeface="Times New Roman" panose="02020603050405020304" pitchFamily="18" charset="0"/>
                <a:ea typeface="Calibri" panose="020F0502020204030204" pitchFamily="34" charset="0"/>
              </a:rPr>
              <a:t>Support Vector Machine, abbreviated as SVM can be used for both regression and classification tasks. But, it is widely used in classification objectives.</a:t>
            </a:r>
            <a:endParaRPr lang="en-US" sz="2000" dirty="0">
              <a:solidFill>
                <a:srgbClr val="333333"/>
              </a:solidFill>
              <a:latin typeface="Times New Roman" panose="02020603050405020304" pitchFamily="18" charset="0"/>
              <a:ea typeface="Calibri" panose="020F0502020204030204" pitchFamily="34" charset="0"/>
            </a:endParaRPr>
          </a:p>
          <a:p>
            <a:pPr marL="400050" lvl="1" algn="just">
              <a:lnSpc>
                <a:spcPct val="150000"/>
              </a:lnSpc>
              <a:spcBef>
                <a:spcPts val="1200"/>
              </a:spcBef>
              <a:spcAft>
                <a:spcPts val="1000"/>
              </a:spcAft>
            </a:pPr>
            <a:r>
              <a:rPr lang="en-US" sz="2000" dirty="0" err="1">
                <a:solidFill>
                  <a:srgbClr val="333333"/>
                </a:solidFill>
                <a:latin typeface="Times New Roman" panose="02020603050405020304" pitchFamily="18" charset="0"/>
                <a:ea typeface="Calibri" panose="020F0502020204030204" pitchFamily="34" charset="0"/>
              </a:rPr>
              <a:t>Hyperplanes</a:t>
            </a:r>
            <a:r>
              <a:rPr lang="en-US" sz="2000" dirty="0">
                <a:solidFill>
                  <a:srgbClr val="333333"/>
                </a:solidFill>
                <a:latin typeface="Times New Roman" panose="02020603050405020304" pitchFamily="18" charset="0"/>
                <a:ea typeface="Calibri" panose="020F0502020204030204" pitchFamily="34" charset="0"/>
              </a:rPr>
              <a:t> are decision boundaries that help classify the data points. Data points falling on either side of the </a:t>
            </a:r>
            <a:r>
              <a:rPr lang="en-US" sz="2000" dirty="0" err="1">
                <a:solidFill>
                  <a:srgbClr val="333333"/>
                </a:solidFill>
                <a:latin typeface="Times New Roman" panose="02020603050405020304" pitchFamily="18" charset="0"/>
                <a:ea typeface="Calibri" panose="020F0502020204030204" pitchFamily="34" charset="0"/>
              </a:rPr>
              <a:t>hyperplane</a:t>
            </a:r>
            <a:r>
              <a:rPr lang="en-US" sz="2000" dirty="0">
                <a:solidFill>
                  <a:srgbClr val="333333"/>
                </a:solidFill>
                <a:latin typeface="Times New Roman" panose="02020603050405020304" pitchFamily="18" charset="0"/>
                <a:ea typeface="Calibri" panose="020F0502020204030204" pitchFamily="34" charset="0"/>
              </a:rPr>
              <a:t> can be attributed to different classes.</a:t>
            </a: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43718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42435" y="663630"/>
            <a:ext cx="8718996" cy="5028832"/>
          </a:xfrm>
        </p:spPr>
        <p:txBody>
          <a:bodyPr>
            <a:normAutofit fontScale="92500" lnSpcReduction="20000"/>
          </a:bodyPr>
          <a:lstStyle/>
          <a:p>
            <a:pPr marL="0" lvl="0" indent="0" algn="just">
              <a:buNone/>
            </a:pPr>
            <a:r>
              <a:rPr lang="en-US" sz="2000" b="1" dirty="0" err="1" smtClean="0">
                <a:latin typeface="Times New Roman" pitchFamily="18" charset="0"/>
                <a:cs typeface="Times New Roman" pitchFamily="18" charset="0"/>
              </a:rPr>
              <a:t>XgBoost</a:t>
            </a:r>
            <a:r>
              <a:rPr lang="en-US" sz="2000" b="1" dirty="0" smtClean="0">
                <a:latin typeface="Times New Roman" pitchFamily="18" charset="0"/>
                <a:cs typeface="Times New Roman" pitchFamily="18" charset="0"/>
              </a:rPr>
              <a:t>:</a:t>
            </a:r>
          </a:p>
          <a:p>
            <a:pPr marL="0" marR="0" algn="just">
              <a:lnSpc>
                <a:spcPct val="150000"/>
              </a:lnSpc>
              <a:spcBef>
                <a:spcPts val="1200"/>
              </a:spcBef>
              <a:spcAft>
                <a:spcPts val="1000"/>
              </a:spcAft>
            </a:pPr>
            <a:r>
              <a:rPr lang="en-US" dirty="0" err="1">
                <a:solidFill>
                  <a:srgbClr val="333333"/>
                </a:solidFill>
                <a:latin typeface="Times New Roman" panose="02020603050405020304" pitchFamily="18" charset="0"/>
                <a:ea typeface="Calibri" panose="020F0502020204030204" pitchFamily="34" charset="0"/>
              </a:rPr>
              <a:t>XGBoost</a:t>
            </a:r>
            <a:r>
              <a:rPr lang="en-US" b="1" dirty="0">
                <a:solidFill>
                  <a:srgbClr val="333333"/>
                </a:solidFill>
                <a:latin typeface="Times New Roman" panose="02020603050405020304" pitchFamily="18" charset="0"/>
                <a:ea typeface="Calibri" panose="020F0502020204030204" pitchFamily="34" charset="0"/>
              </a:rPr>
              <a:t> </a:t>
            </a:r>
            <a:r>
              <a:rPr lang="en-US" dirty="0">
                <a:solidFill>
                  <a:srgbClr val="333333"/>
                </a:solidFill>
                <a:latin typeface="Times New Roman" panose="02020603050405020304" pitchFamily="18" charset="0"/>
                <a:ea typeface="Calibri" panose="020F0502020204030204" pitchFamily="34" charset="0"/>
              </a:rPr>
              <a:t>is a decision-tree-based ensemble Machine Learning algorithm that uses a gradient boosting framework.</a:t>
            </a:r>
          </a:p>
          <a:p>
            <a:pPr marL="0" marR="0" algn="just">
              <a:lnSpc>
                <a:spcPct val="150000"/>
              </a:lnSpc>
              <a:spcBef>
                <a:spcPts val="1200"/>
              </a:spcBef>
              <a:spcAft>
                <a:spcPts val="1000"/>
              </a:spcAft>
            </a:pPr>
            <a:r>
              <a:rPr lang="en-US" dirty="0">
                <a:solidFill>
                  <a:srgbClr val="333333"/>
                </a:solidFill>
                <a:latin typeface="Times New Roman" panose="02020603050405020304" pitchFamily="18" charset="0"/>
                <a:ea typeface="Calibri" panose="020F0502020204030204" pitchFamily="34" charset="0"/>
              </a:rPr>
              <a:t>The implementation of the model supports the features of the </a:t>
            </a:r>
            <a:r>
              <a:rPr lang="en-US" dirty="0" err="1">
                <a:solidFill>
                  <a:srgbClr val="333333"/>
                </a:solidFill>
                <a:latin typeface="Times New Roman" panose="02020603050405020304" pitchFamily="18" charset="0"/>
                <a:ea typeface="Calibri" panose="020F0502020204030204" pitchFamily="34" charset="0"/>
              </a:rPr>
              <a:t>scikit</a:t>
            </a:r>
            <a:r>
              <a:rPr lang="en-US" dirty="0">
                <a:solidFill>
                  <a:srgbClr val="333333"/>
                </a:solidFill>
                <a:latin typeface="Times New Roman" panose="02020603050405020304" pitchFamily="18" charset="0"/>
                <a:ea typeface="Calibri" panose="020F0502020204030204" pitchFamily="34" charset="0"/>
              </a:rPr>
              <a:t>-learn and R implementations, with new additions like regularization. Three main forms of gradient boosting are supported:</a:t>
            </a:r>
          </a:p>
          <a:p>
            <a:pPr lvl="0" algn="just">
              <a:lnSpc>
                <a:spcPct val="150000"/>
              </a:lnSpc>
              <a:spcBef>
                <a:spcPts val="1200"/>
              </a:spcBef>
              <a:spcAft>
                <a:spcPts val="1000"/>
              </a:spcAft>
              <a:buSzPts val="1000"/>
              <a:buFont typeface="Symbol" panose="05050102010706020507" pitchFamily="18" charset="2"/>
              <a:buChar char=""/>
              <a:tabLst>
                <a:tab pos="457200" algn="l"/>
              </a:tabLst>
            </a:pPr>
            <a:r>
              <a:rPr lang="en-US" b="1" dirty="0">
                <a:solidFill>
                  <a:srgbClr val="333333"/>
                </a:solidFill>
                <a:latin typeface="Times New Roman" panose="02020603050405020304" pitchFamily="18" charset="0"/>
                <a:ea typeface="Calibri" panose="020F0502020204030204" pitchFamily="34" charset="0"/>
              </a:rPr>
              <a:t>Gradient Boosting</a:t>
            </a:r>
            <a:r>
              <a:rPr lang="en-US" dirty="0">
                <a:solidFill>
                  <a:srgbClr val="333333"/>
                </a:solidFill>
                <a:latin typeface="Times New Roman" panose="02020603050405020304" pitchFamily="18" charset="0"/>
                <a:ea typeface="Calibri" panose="020F0502020204030204" pitchFamily="34" charset="0"/>
              </a:rPr>
              <a:t> algorithm also called gradient boosting machine including the learning rate.</a:t>
            </a:r>
          </a:p>
          <a:p>
            <a:pPr lvl="0" algn="just">
              <a:lnSpc>
                <a:spcPct val="150000"/>
              </a:lnSpc>
              <a:spcBef>
                <a:spcPts val="1200"/>
              </a:spcBef>
              <a:spcAft>
                <a:spcPts val="1000"/>
              </a:spcAft>
              <a:buSzPts val="1000"/>
              <a:buFont typeface="Symbol" panose="05050102010706020507" pitchFamily="18" charset="2"/>
              <a:buChar char=""/>
              <a:tabLst>
                <a:tab pos="457200" algn="l"/>
              </a:tabLst>
            </a:pPr>
            <a:r>
              <a:rPr lang="en-US" b="1" dirty="0">
                <a:solidFill>
                  <a:srgbClr val="333333"/>
                </a:solidFill>
                <a:latin typeface="Times New Roman" panose="02020603050405020304" pitchFamily="18" charset="0"/>
                <a:ea typeface="Calibri" panose="020F0502020204030204" pitchFamily="34" charset="0"/>
              </a:rPr>
              <a:t>Stochastic Gradient Boosting</a:t>
            </a:r>
            <a:r>
              <a:rPr lang="en-US" dirty="0">
                <a:solidFill>
                  <a:srgbClr val="333333"/>
                </a:solidFill>
                <a:latin typeface="Times New Roman" panose="02020603050405020304" pitchFamily="18" charset="0"/>
                <a:ea typeface="Calibri" panose="020F0502020204030204" pitchFamily="34" charset="0"/>
              </a:rPr>
              <a:t> with sub-sampling at the row, column and column per split levels.</a:t>
            </a:r>
          </a:p>
          <a:p>
            <a:pPr lvl="0" algn="just">
              <a:lnSpc>
                <a:spcPct val="150000"/>
              </a:lnSpc>
              <a:spcBef>
                <a:spcPts val="1200"/>
              </a:spcBef>
              <a:spcAft>
                <a:spcPts val="1000"/>
              </a:spcAft>
              <a:buSzPts val="1000"/>
              <a:buFont typeface="Symbol" panose="05050102010706020507" pitchFamily="18" charset="2"/>
              <a:buChar char=""/>
              <a:tabLst>
                <a:tab pos="457200" algn="l"/>
              </a:tabLst>
            </a:pPr>
            <a:r>
              <a:rPr lang="en-US" b="1" dirty="0">
                <a:solidFill>
                  <a:srgbClr val="333333"/>
                </a:solidFill>
                <a:latin typeface="Times New Roman" panose="02020603050405020304" pitchFamily="18" charset="0"/>
                <a:ea typeface="Calibri" panose="020F0502020204030204" pitchFamily="34" charset="0"/>
              </a:rPr>
              <a:t>Regularized Gradient Boosting</a:t>
            </a:r>
            <a:r>
              <a:rPr lang="en-US" dirty="0">
                <a:solidFill>
                  <a:srgbClr val="333333"/>
                </a:solidFill>
                <a:latin typeface="Times New Roman" panose="02020603050405020304" pitchFamily="18" charset="0"/>
                <a:ea typeface="Calibri" panose="020F0502020204030204" pitchFamily="34" charset="0"/>
              </a:rPr>
              <a:t> with both L1 and L2 regularization.</a:t>
            </a:r>
            <a:endParaRPr lang="en-US"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92985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a:xfrm>
            <a:off x="1262130" y="710179"/>
            <a:ext cx="8744755" cy="5252739"/>
          </a:xfrm>
        </p:spPr>
        <p:txBody>
          <a:bodyPr>
            <a:normAutofit fontScale="92500" lnSpcReduction="10000"/>
          </a:bodyPr>
          <a:lstStyle/>
          <a:p>
            <a:pPr marL="0" lvl="0" indent="0">
              <a:lnSpc>
                <a:spcPct val="110000"/>
              </a:lnSpc>
              <a:buNone/>
            </a:pPr>
            <a:r>
              <a:rPr lang="en-US" sz="2000" b="1" dirty="0" smtClean="0">
                <a:latin typeface="Times New Roman" panose="02020603050405020304" pitchFamily="18" charset="0"/>
                <a:cs typeface="Times New Roman" panose="02020603050405020304" pitchFamily="18" charset="0"/>
              </a:rPr>
              <a:t>Principal </a:t>
            </a:r>
            <a:r>
              <a:rPr lang="en-US" sz="2000" b="1" dirty="0">
                <a:latin typeface="Times New Roman" panose="02020603050405020304" pitchFamily="18" charset="0"/>
                <a:cs typeface="Times New Roman" panose="02020603050405020304" pitchFamily="18" charset="0"/>
              </a:rPr>
              <a:t>Component Analysis :</a:t>
            </a:r>
          </a:p>
          <a:p>
            <a:pPr>
              <a:lnSpc>
                <a:spcPct val="150000"/>
              </a:lnSpc>
            </a:pPr>
            <a:r>
              <a:rPr lang="en-US" sz="2000" dirty="0">
                <a:latin typeface="Times New Roman" panose="02020603050405020304" pitchFamily="18" charset="0"/>
                <a:cs typeface="Times New Roman" panose="02020603050405020304" pitchFamily="18" charset="0"/>
              </a:rPr>
              <a:t>Principal Component Analysis, or PCA, is a dimensionality-reduction method that is often used to reduce the dimensionality of large data sets, by transforming a large set of variables into a smaller one that still contains most of the information in the large set.</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Reducing the number of variables of a data set naturally comes at the expense of accuracy, but the trick in dimensionality reduction is to trade a little accuracy for simplicity. Because smaller data sets are easier to explore and visualize and make analyzing data much easier and faster for machine learning algorithms without extraneous variables to process.</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So to sum up, the idea of PCA is simple — reduce the number of variables of a data set, while preserving as much information as possible.</a:t>
            </a:r>
            <a:endParaRPr lang="en-IN" sz="2000" dirty="0">
              <a:latin typeface="Times New Roman" panose="02020603050405020304" pitchFamily="18" charset="0"/>
              <a:cs typeface="Times New Roman" panose="02020603050405020304" pitchFamily="18" charset="0"/>
            </a:endParaRPr>
          </a:p>
          <a:p>
            <a:pPr marL="0" lvl="0" indent="0">
              <a:lnSpc>
                <a:spcPct val="11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8134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156" y="285176"/>
            <a:ext cx="9581881" cy="5767894"/>
          </a:xfrm>
        </p:spPr>
        <p:txBody>
          <a:bodyPr>
            <a:normAutofit fontScale="85000" lnSpcReduction="10000"/>
          </a:bodyPr>
          <a:lstStyle/>
          <a:p>
            <a:pPr marL="0" indent="0">
              <a:lnSpc>
                <a:spcPct val="160000"/>
              </a:lnSpc>
              <a:buNone/>
            </a:pPr>
            <a:r>
              <a:rPr lang="en-US" sz="2400" b="1" dirty="0">
                <a:latin typeface="Times New Roman" panose="02020603050405020304" pitchFamily="18" charset="0"/>
                <a:cs typeface="Times New Roman" panose="02020603050405020304" pitchFamily="18" charset="0"/>
              </a:rPr>
              <a:t>Decision </a:t>
            </a:r>
            <a:r>
              <a:rPr lang="en-US" sz="2400" b="1" dirty="0" smtClean="0">
                <a:latin typeface="Times New Roman" panose="02020603050405020304" pitchFamily="18" charset="0"/>
                <a:cs typeface="Times New Roman" panose="02020603050405020304" pitchFamily="18" charset="0"/>
              </a:rPr>
              <a:t>Tree:</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2400" dirty="0">
              <a:latin typeface="Times New Roman" panose="02020603050405020304" pitchFamily="18" charset="0"/>
              <a:cs typeface="Times New Roman" panose="02020603050405020304" pitchFamily="18" charset="0"/>
            </a:endParaRPr>
          </a:p>
          <a:p>
            <a:pPr marL="0" indent="0">
              <a:lnSpc>
                <a:spcPct val="160000"/>
              </a:lnSpc>
              <a:buNone/>
            </a:pPr>
            <a:endParaRPr lang="en-IN" sz="2200" dirty="0">
              <a:latin typeface="Times New Roman" panose="02020603050405020304" pitchFamily="18" charset="0"/>
              <a:cs typeface="Times New Roman" panose="02020603050405020304" pitchFamily="18" charset="0"/>
            </a:endParaRPr>
          </a:p>
          <a:p>
            <a:pPr marL="0" lvl="0" indent="0">
              <a:lnSpc>
                <a:spcPct val="16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8957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42" y="855931"/>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249" y="1738649"/>
            <a:ext cx="9163646" cy="472654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Problem Definition</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Literature </a:t>
            </a:r>
            <a:r>
              <a:rPr lang="en-US" sz="2000" dirty="0" smtClean="0">
                <a:solidFill>
                  <a:srgbClr val="1C1C1C"/>
                </a:solidFill>
                <a:latin typeface="Times New Roman" panose="02020603050405020304" pitchFamily="18" charset="0"/>
                <a:cs typeface="Times New Roman" panose="02020603050405020304" pitchFamily="18" charset="0"/>
              </a:rPr>
              <a:t>review</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a:t>
            </a:r>
            <a:r>
              <a:rPr lang="en-US" sz="2000" dirty="0" smtClean="0">
                <a:solidFill>
                  <a:srgbClr val="1C1C1C"/>
                </a:solidFill>
                <a:latin typeface="Times New Roman" panose="02020603050405020304" pitchFamily="18" charset="0"/>
                <a:cs typeface="Times New Roman" panose="02020603050405020304" pitchFamily="18" charset="0"/>
              </a:rPr>
              <a:t>Requirements</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Disadvantage</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a:t>
            </a:r>
            <a:r>
              <a:rPr lang="en-US" sz="2000" dirty="0" smtClean="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Flow Diagram</a:t>
            </a:r>
            <a:r>
              <a:rPr lang="en-US" sz="2000" dirty="0">
                <a:solidFill>
                  <a:srgbClr val="1C1C1C"/>
                </a:solidFill>
                <a:latin typeface="Times New Roman" panose="02020603050405020304" pitchFamily="18" charset="0"/>
                <a:cs typeface="Times New Roman" panose="02020603050405020304" pitchFamily="18" charset="0"/>
              </a:rPr>
              <a:t>		</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Applications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Implementation</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UML Diagrams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References</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a:xfrm>
            <a:off x="515156" y="285176"/>
            <a:ext cx="10380371" cy="6180018"/>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K-Nearest Neighbor</a:t>
            </a:r>
            <a:endParaRPr lang="en-IN" sz="2000" dirty="0">
              <a:latin typeface="Times New Roman" panose="02020603050405020304" pitchFamily="18" charset="0"/>
              <a:cs typeface="Times New Roman" panose="02020603050405020304" pitchFamily="18" charset="0"/>
            </a:endParaRPr>
          </a:p>
          <a:p>
            <a:pPr lvl="0">
              <a:lnSpc>
                <a:spcPct val="120000"/>
              </a:lnSpc>
            </a:pPr>
            <a:r>
              <a:rPr lang="en-US" sz="2200" dirty="0">
                <a:latin typeface="Times New Roman" panose="02020603050405020304" pitchFamily="18" charset="0"/>
                <a:cs typeface="Times New Roman" panose="02020603050405020304" pitchFamily="18" charset="0"/>
              </a:rPr>
              <a:t>K-Nearest Neighbor is one of the simplest Machine Learning algorithms based on Supervised Learning technique.</a:t>
            </a:r>
            <a:endParaRPr lang="en-IN" sz="2200" dirty="0">
              <a:latin typeface="Times New Roman" panose="02020603050405020304" pitchFamily="18" charset="0"/>
              <a:cs typeface="Times New Roman" panose="02020603050405020304" pitchFamily="18" charset="0"/>
            </a:endParaRPr>
          </a:p>
          <a:p>
            <a:pPr lvl="0">
              <a:lnSpc>
                <a:spcPct val="120000"/>
              </a:lnSpc>
            </a:pPr>
            <a:r>
              <a:rPr lang="en-US" sz="2200" dirty="0">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endParaRPr lang="en-IN" sz="2200" dirty="0">
              <a:latin typeface="Times New Roman" panose="02020603050405020304" pitchFamily="18" charset="0"/>
              <a:cs typeface="Times New Roman" panose="02020603050405020304" pitchFamily="18" charset="0"/>
            </a:endParaRPr>
          </a:p>
          <a:p>
            <a:pPr lvl="0">
              <a:lnSpc>
                <a:spcPct val="120000"/>
              </a:lnSpc>
            </a:pPr>
            <a:r>
              <a:rPr lang="en-US" sz="2200" dirty="0">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endParaRPr lang="en-IN" sz="2200" dirty="0">
              <a:latin typeface="Times New Roman" panose="02020603050405020304" pitchFamily="18" charset="0"/>
              <a:cs typeface="Times New Roman" panose="02020603050405020304" pitchFamily="18" charset="0"/>
            </a:endParaRPr>
          </a:p>
          <a:p>
            <a:pPr lvl="0">
              <a:lnSpc>
                <a:spcPct val="120000"/>
              </a:lnSpc>
            </a:pPr>
            <a:r>
              <a:rPr lang="en-US" sz="2200" dirty="0">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endParaRPr lang="en-IN" sz="2200" dirty="0">
              <a:latin typeface="Times New Roman" panose="02020603050405020304" pitchFamily="18" charset="0"/>
              <a:cs typeface="Times New Roman" panose="02020603050405020304" pitchFamily="18" charset="0"/>
            </a:endParaRPr>
          </a:p>
          <a:p>
            <a:pPr lvl="0">
              <a:lnSpc>
                <a:spcPct val="120000"/>
              </a:lnSpc>
            </a:pPr>
            <a:r>
              <a:rPr lang="en-US" sz="2200" dirty="0">
                <a:latin typeface="Times New Roman" panose="02020603050405020304" pitchFamily="18" charset="0"/>
                <a:cs typeface="Times New Roman" panose="02020603050405020304" pitchFamily="18" charset="0"/>
              </a:rPr>
              <a:t>K-NN is a </a:t>
            </a:r>
            <a:r>
              <a:rPr lang="en-US" sz="2200" b="1" dirty="0">
                <a:latin typeface="Times New Roman" panose="02020603050405020304" pitchFamily="18" charset="0"/>
                <a:cs typeface="Times New Roman" panose="02020603050405020304" pitchFamily="18" charset="0"/>
              </a:rPr>
              <a:t>non-parametric algorithm</a:t>
            </a:r>
            <a:r>
              <a:rPr lang="en-US" sz="2200" dirty="0">
                <a:latin typeface="Times New Roman" panose="02020603050405020304" pitchFamily="18" charset="0"/>
                <a:cs typeface="Times New Roman" panose="02020603050405020304" pitchFamily="18" charset="0"/>
              </a:rPr>
              <a:t>, which means it does not make any assumption on underlying data.</a:t>
            </a:r>
            <a:endParaRPr lang="en-IN" sz="2200" dirty="0">
              <a:latin typeface="Times New Roman" panose="02020603050405020304" pitchFamily="18" charset="0"/>
              <a:cs typeface="Times New Roman" panose="02020603050405020304" pitchFamily="18" charset="0"/>
            </a:endParaRPr>
          </a:p>
          <a:p>
            <a:pPr lvl="0">
              <a:lnSpc>
                <a:spcPct val="120000"/>
              </a:lnSpc>
            </a:pPr>
            <a:r>
              <a:rPr lang="en-US" sz="2200" dirty="0">
                <a:latin typeface="Times New Roman" panose="02020603050405020304" pitchFamily="18" charset="0"/>
                <a:cs typeface="Times New Roman" panose="02020603050405020304" pitchFamily="18" charset="0"/>
              </a:rPr>
              <a:t>It is also called a </a:t>
            </a:r>
            <a:r>
              <a:rPr lang="en-US" sz="2200" b="1" dirty="0">
                <a:latin typeface="Times New Roman" panose="02020603050405020304" pitchFamily="18" charset="0"/>
                <a:cs typeface="Times New Roman" panose="02020603050405020304" pitchFamily="18" charset="0"/>
              </a:rPr>
              <a:t>lazy learner algorithm</a:t>
            </a:r>
            <a:r>
              <a:rPr lang="en-US" sz="2200" dirty="0">
                <a:latin typeface="Times New Roman" panose="02020603050405020304" pitchFamily="18" charset="0"/>
                <a:cs typeface="Times New Roman" panose="02020603050405020304" pitchFamily="18" charset="0"/>
              </a:rPr>
              <a:t> because it does not learn from the training set immediately instead it stores the dataset and at the time of classification, it performs an action on the dataset.</a:t>
            </a:r>
            <a:endParaRPr lang="en-IN" sz="2200" dirty="0">
              <a:latin typeface="Times New Roman" panose="02020603050405020304" pitchFamily="18" charset="0"/>
              <a:cs typeface="Times New Roman" panose="02020603050405020304" pitchFamily="18" charset="0"/>
            </a:endParaRPr>
          </a:p>
          <a:p>
            <a:pPr marL="0" indent="0">
              <a:lnSpc>
                <a:spcPct val="160000"/>
              </a:lnSpc>
              <a:buNone/>
            </a:pPr>
            <a:endParaRPr lang="en-IN" sz="2200" dirty="0">
              <a:latin typeface="Times New Roman" panose="02020603050405020304" pitchFamily="18" charset="0"/>
              <a:cs typeface="Times New Roman" panose="02020603050405020304" pitchFamily="18" charset="0"/>
            </a:endParaRPr>
          </a:p>
          <a:p>
            <a:pPr marL="0" lvl="0" indent="0">
              <a:lnSpc>
                <a:spcPct val="16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1868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USE CASE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149318" y="1812977"/>
            <a:ext cx="7945670" cy="4297680"/>
          </a:xfrm>
        </p:spPr>
        <p:txBody>
          <a:bodyPr>
            <a:normAutofit/>
          </a:bodyPr>
          <a:lstStyle/>
          <a:p>
            <a:pPr>
              <a:lnSpc>
                <a:spcPct val="150000"/>
              </a:lnSpc>
            </a:pPr>
            <a:r>
              <a:rPr lang="en-US" sz="2000" dirty="0">
                <a:latin typeface="Times New Roman" pitchFamily="18" charset="0"/>
                <a:cs typeface="Times New Roman" pitchFamily="18" charset="0"/>
              </a:rPr>
              <a:t>A use case diagram in the Unified Modeling Language (UML) is a type of behavioral diagram defined by and created from a Use-case analysis.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purpose is to present a graphical overview of the functionality provided by a system in terms of actors, their goals (represented as use cases), and any dependencies between those use cases.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purpose of a use case diagram is to show what system functions are performed for which actor. Roles of the actors in the system can be depicted.</a:t>
            </a: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4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USE CASE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33792" y="1587062"/>
            <a:ext cx="7179105" cy="3418621"/>
          </a:xfrm>
          <a:prstGeom prst="rect">
            <a:avLst/>
          </a:prstGeom>
        </p:spPr>
      </p:pic>
    </p:spTree>
    <p:extLst>
      <p:ext uri="{BB962C8B-B14F-4D97-AF65-F5344CB8AC3E}">
        <p14:creationId xmlns:p14="http://schemas.microsoft.com/office/powerpoint/2010/main" val="988576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CLASS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81069" y="1429555"/>
            <a:ext cx="9478851" cy="2112135"/>
          </a:xfrm>
        </p:spPr>
        <p:txBody>
          <a:bodyPr>
            <a:normAutofit/>
          </a:bodyPr>
          <a:lstStyle/>
          <a:p>
            <a:pPr algn="just">
              <a:lnSpc>
                <a:spcPct val="150000"/>
              </a:lnSpc>
            </a:pPr>
            <a:r>
              <a:rPr lang="en-US" sz="20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094968" y="3814434"/>
            <a:ext cx="5581650" cy="2066925"/>
          </a:xfrm>
          <a:prstGeom prst="rect">
            <a:avLst/>
          </a:prstGeom>
          <a:noFill/>
          <a:ln>
            <a:noFill/>
          </a:ln>
        </p:spPr>
      </p:pic>
    </p:spTree>
    <p:extLst>
      <p:ext uri="{BB962C8B-B14F-4D97-AF65-F5344CB8AC3E}">
        <p14:creationId xmlns:p14="http://schemas.microsoft.com/office/powerpoint/2010/main" val="3408783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SEQUENCE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026670" y="1783724"/>
            <a:ext cx="8190965" cy="3509493"/>
          </a:xfrm>
        </p:spPr>
        <p:txBody>
          <a:bodyPr>
            <a:normAutofit/>
          </a:bodyPr>
          <a:lstStyle/>
          <a:p>
            <a:pPr algn="just">
              <a:lnSpc>
                <a:spcPct val="150000"/>
              </a:lnSpc>
            </a:pPr>
            <a:r>
              <a:rPr lang="en-US" sz="2000" dirty="0">
                <a:latin typeface="Times New Roman" pitchFamily="18" charset="0"/>
                <a:cs typeface="Times New Roman" pitchFamily="18" charset="0"/>
              </a:rPr>
              <a:t>A sequence diagram in Unified Modeling Language (UML) is a kind of interaction diagram that shows how processes operate with one another and in what order.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construct of a Message Sequence Chart. Sequence diagrams are sometimes called event diagrams, event scenarios, and timing diagrams.</a:t>
            </a:r>
          </a:p>
        </p:txBody>
      </p:sp>
    </p:spTree>
    <p:extLst>
      <p:ext uri="{BB962C8B-B14F-4D97-AF65-F5344CB8AC3E}">
        <p14:creationId xmlns:p14="http://schemas.microsoft.com/office/powerpoint/2010/main" val="2248265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SEQUENCE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09242" y="1458157"/>
            <a:ext cx="5917324" cy="4932132"/>
          </a:xfrm>
          <a:prstGeom prst="rect">
            <a:avLst/>
          </a:prstGeom>
          <a:noFill/>
          <a:ln>
            <a:noFill/>
          </a:ln>
        </p:spPr>
      </p:pic>
    </p:spTree>
    <p:extLst>
      <p:ext uri="{BB962C8B-B14F-4D97-AF65-F5344CB8AC3E}">
        <p14:creationId xmlns:p14="http://schemas.microsoft.com/office/powerpoint/2010/main" val="4123278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COLLABORATION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2050" y="1255874"/>
            <a:ext cx="10148551" cy="3071611"/>
          </a:xfrm>
        </p:spPr>
        <p:txBody>
          <a:bodyPr>
            <a:normAutofit/>
          </a:bodyPr>
          <a:lstStyle/>
          <a:p>
            <a:pPr algn="just">
              <a:lnSpc>
                <a:spcPct val="150000"/>
              </a:lnSpc>
            </a:pPr>
            <a:r>
              <a:rPr lang="en-US" sz="2000" dirty="0">
                <a:latin typeface="Times New Roman" pitchFamily="18" charset="0"/>
                <a:cs typeface="Times New Roman" pitchFamily="18" charset="0"/>
              </a:rPr>
              <a:t>In collaboration diagram the method call sequence is indicated by some numbering technique as shown below.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number indicates how the methods are called one after another. </a:t>
            </a: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have taken the same order management system to describe the collaboration diagram.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method calls are similar to that of a sequence diagram. But the difference is that the sequence diagram does not describe the object organization where as the collaboration diagram shows the object organization.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816773" y="4327485"/>
            <a:ext cx="5801710" cy="1905149"/>
          </a:xfrm>
          <a:prstGeom prst="rect">
            <a:avLst/>
          </a:prstGeom>
          <a:noFill/>
          <a:ln>
            <a:noFill/>
          </a:ln>
        </p:spPr>
      </p:pic>
    </p:spTree>
    <p:extLst>
      <p:ext uri="{BB962C8B-B14F-4D97-AF65-F5344CB8AC3E}">
        <p14:creationId xmlns:p14="http://schemas.microsoft.com/office/powerpoint/2010/main" val="3675180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DEPLOYMENT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2050" y="1255874"/>
            <a:ext cx="10148551" cy="2350211"/>
          </a:xfrm>
        </p:spPr>
        <p:txBody>
          <a:bodyPr>
            <a:normAutofit/>
          </a:bodyPr>
          <a:lstStyle/>
          <a:p>
            <a:pPr algn="just">
              <a:lnSpc>
                <a:spcPct val="150000"/>
              </a:lnSpc>
            </a:pPr>
            <a:r>
              <a:rPr lang="en-US" sz="20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deployment diagram consists of nodes. Nodes are nothing but physical hardware used to deploy the application.</a:t>
            </a:r>
          </a:p>
        </p:txBody>
      </p:sp>
      <p:pic>
        <p:nvPicPr>
          <p:cNvPr id="7" name="Picture 6"/>
          <p:cNvPicPr/>
          <p:nvPr/>
        </p:nvPicPr>
        <p:blipFill>
          <a:blip r:embed="rId2"/>
          <a:srcRect/>
          <a:stretch>
            <a:fillRect/>
          </a:stretch>
        </p:blipFill>
        <p:spPr bwMode="auto">
          <a:xfrm>
            <a:off x="3051557" y="4134119"/>
            <a:ext cx="5577841" cy="1440997"/>
          </a:xfrm>
          <a:prstGeom prst="rect">
            <a:avLst/>
          </a:prstGeom>
          <a:noFill/>
          <a:ln w="9525">
            <a:noFill/>
            <a:miter lim="800000"/>
            <a:headEnd/>
            <a:tailEnd/>
          </a:ln>
        </p:spPr>
      </p:pic>
    </p:spTree>
    <p:extLst>
      <p:ext uri="{BB962C8B-B14F-4D97-AF65-F5344CB8AC3E}">
        <p14:creationId xmlns:p14="http://schemas.microsoft.com/office/powerpoint/2010/main" val="1869958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COMPONENT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22738" y="1255874"/>
            <a:ext cx="8693239" cy="2697940"/>
          </a:xfrm>
        </p:spPr>
        <p:txBody>
          <a:bodyPr>
            <a:normAutofit/>
          </a:bodyPr>
          <a:lstStyle/>
          <a:p>
            <a:pPr algn="just">
              <a:lnSpc>
                <a:spcPct val="150000"/>
              </a:lnSpc>
            </a:pPr>
            <a:r>
              <a:rPr lang="en-US" sz="2000" dirty="0">
                <a:latin typeface="Times New Roman" pitchFamily="18" charset="0"/>
                <a:cs typeface="Times New Roman" pitchFamily="18" charset="0"/>
              </a:rPr>
              <a:t>A component diagram, also known as a UML component diagram, describes the organization and wiring of the physical components in a system.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Component </a:t>
            </a:r>
            <a:r>
              <a:rPr lang="en-US" sz="2000" dirty="0">
                <a:latin typeface="Times New Roman" pitchFamily="18" charset="0"/>
                <a:cs typeface="Times New Roman" pitchFamily="18" charset="0"/>
              </a:rPr>
              <a:t>diagrams are often drawn to help model implementation details and double-check that every aspect of the system's required functions is covered by planned development.</a:t>
            </a:r>
          </a:p>
        </p:txBody>
      </p:sp>
      <p:pic>
        <p:nvPicPr>
          <p:cNvPr id="8" name="Picture 7"/>
          <p:cNvPicPr/>
          <p:nvPr/>
        </p:nvPicPr>
        <p:blipFill>
          <a:blip r:embed="rId2"/>
          <a:srcRect/>
          <a:stretch>
            <a:fillRect/>
          </a:stretch>
        </p:blipFill>
        <p:spPr bwMode="auto">
          <a:xfrm>
            <a:off x="3335628" y="4364903"/>
            <a:ext cx="5434148" cy="1494065"/>
          </a:xfrm>
          <a:prstGeom prst="rect">
            <a:avLst/>
          </a:prstGeom>
          <a:noFill/>
          <a:ln w="9525">
            <a:noFill/>
            <a:miter lim="800000"/>
            <a:headEnd/>
            <a:tailEnd/>
          </a:ln>
        </p:spPr>
      </p:pic>
    </p:spTree>
    <p:extLst>
      <p:ext uri="{BB962C8B-B14F-4D97-AF65-F5344CB8AC3E}">
        <p14:creationId xmlns:p14="http://schemas.microsoft.com/office/powerpoint/2010/main" val="2009669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73454" y="444320"/>
            <a:ext cx="2406141" cy="656050"/>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smtClean="0">
                <a:latin typeface="Times New Roman" panose="02020603050405020304" pitchFamily="18" charset="0"/>
                <a:cs typeface="Times New Roman" panose="02020603050405020304" pitchFamily="18" charset="0"/>
              </a:rPr>
              <a:t>RESULTS</a:t>
            </a:r>
            <a:r>
              <a:rPr lang="en-US" altLang="en-US" sz="2400" b="1" smtClean="0">
                <a:latin typeface="Times New Roman" panose="02020603050405020304" pitchFamily="18" charset="0"/>
                <a:cs typeface="Times New Roman" panose="02020603050405020304" pitchFamily="18" charset="0"/>
              </a:rPr>
              <a:t/>
            </a:r>
            <a:br>
              <a:rPr lang="en-US" altLang="en-US" sz="2400" b="1"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04" y="1918409"/>
            <a:ext cx="8371268" cy="3748838"/>
          </a:xfrm>
          <a:prstGeom prst="rect">
            <a:avLst/>
          </a:prstGeom>
        </p:spPr>
      </p:pic>
      <p:sp>
        <p:nvSpPr>
          <p:cNvPr id="7" name="Content Placeholder 3"/>
          <p:cNvSpPr txBox="1">
            <a:spLocks/>
          </p:cNvSpPr>
          <p:nvPr/>
        </p:nvSpPr>
        <p:spPr>
          <a:xfrm>
            <a:off x="708338" y="734096"/>
            <a:ext cx="9247031" cy="52417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HOME</a:t>
            </a:r>
            <a:endParaRPr lang="en-US" b="1" dirty="0"/>
          </a:p>
        </p:txBody>
      </p:sp>
    </p:spTree>
    <p:extLst>
      <p:ext uri="{BB962C8B-B14F-4D97-AF65-F5344CB8AC3E}">
        <p14:creationId xmlns:p14="http://schemas.microsoft.com/office/powerpoint/2010/main" val="188715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ABSTRACT</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2283" y="1101146"/>
            <a:ext cx="9350062" cy="4926168"/>
          </a:xfrm>
        </p:spPr>
        <p:txBody>
          <a:bodyPr>
            <a:normAutofit/>
          </a:bodyPr>
          <a:lstStyle/>
          <a:p>
            <a:pPr marL="0" marR="0" algn="just">
              <a:lnSpc>
                <a:spcPct val="150000"/>
              </a:lnSpc>
              <a:spcBef>
                <a:spcPts val="0"/>
              </a:spcBef>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We develop a Network Intrusion Detection System (NIDS), which uses a suite of machine learning techniques to automatically detect attacks against computer networks and systems. </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It </a:t>
            </a:r>
            <a:r>
              <a:rPr lang="en-IN" sz="2000" dirty="0">
                <a:latin typeface="Times New Roman" panose="02020603050405020304" pitchFamily="18" charset="0"/>
                <a:ea typeface="Calibri" panose="020F0502020204030204" pitchFamily="34" charset="0"/>
                <a:cs typeface="Times New Roman" panose="02020603050405020304" pitchFamily="18" charset="0"/>
              </a:rPr>
              <a:t>uses an approach to develop efficient NIDS by using the principal component analysis (PCA) along with different classification algorithms like Support Vector Machines, Random Forest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XgBoost</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sz="2000" dirty="0">
                <a:latin typeface="Times New Roman" panose="02020603050405020304" pitchFamily="18" charset="0"/>
                <a:ea typeface="Calibri" panose="020F0502020204030204" pitchFamily="34" charset="0"/>
                <a:cs typeface="Times New Roman" panose="02020603050405020304" pitchFamily="18" charset="0"/>
              </a:rPr>
              <a:t>purpose of an intrusion detection system is to detect attacks. However, it is equally important to detect attacks at an early stage in order to minimize their impact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708338" y="734096"/>
            <a:ext cx="9247031" cy="52417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LOAD THE DATASET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31" y="1842800"/>
            <a:ext cx="8268237" cy="3597020"/>
          </a:xfrm>
          <a:prstGeom prst="rect">
            <a:avLst/>
          </a:prstGeom>
        </p:spPr>
      </p:pic>
    </p:spTree>
    <p:extLst>
      <p:ext uri="{BB962C8B-B14F-4D97-AF65-F5344CB8AC3E}">
        <p14:creationId xmlns:p14="http://schemas.microsoft.com/office/powerpoint/2010/main" val="215988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708338" y="734096"/>
            <a:ext cx="9092485" cy="52417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VIEW THE DATASET</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68" y="1236373"/>
            <a:ext cx="8139447" cy="4455768"/>
          </a:xfrm>
          <a:prstGeom prst="rect">
            <a:avLst/>
          </a:prstGeom>
        </p:spPr>
      </p:pic>
    </p:spTree>
    <p:extLst>
      <p:ext uri="{BB962C8B-B14F-4D97-AF65-F5344CB8AC3E}">
        <p14:creationId xmlns:p14="http://schemas.microsoft.com/office/powerpoint/2010/main" val="3198128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708338" y="734096"/>
            <a:ext cx="9247031" cy="52417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TRAIN THE MODEL</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1534433"/>
            <a:ext cx="8255358" cy="4188542"/>
          </a:xfrm>
          <a:prstGeom prst="rect">
            <a:avLst/>
          </a:prstGeom>
        </p:spPr>
      </p:pic>
    </p:spTree>
    <p:extLst>
      <p:ext uri="{BB962C8B-B14F-4D97-AF65-F5344CB8AC3E}">
        <p14:creationId xmlns:p14="http://schemas.microsoft.com/office/powerpoint/2010/main" val="232588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708338" y="734096"/>
            <a:ext cx="9247031" cy="522882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PREDICTION</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40" y="1285461"/>
            <a:ext cx="8351950" cy="4576854"/>
          </a:xfrm>
          <a:prstGeom prst="rect">
            <a:avLst/>
          </a:prstGeom>
        </p:spPr>
      </p:pic>
    </p:spTree>
    <p:extLst>
      <p:ext uri="{BB962C8B-B14F-4D97-AF65-F5344CB8AC3E}">
        <p14:creationId xmlns:p14="http://schemas.microsoft.com/office/powerpoint/2010/main" val="353701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REFERENCES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8490" y="1255873"/>
            <a:ext cx="10058399" cy="5338110"/>
          </a:xfrm>
        </p:spPr>
        <p:txBody>
          <a:bodyPr>
            <a:noAutofit/>
          </a:bodyPr>
          <a:lstStyle/>
          <a:p>
            <a:pPr marL="0" indent="0" algn="just">
              <a:lnSpc>
                <a:spcPct val="150000"/>
              </a:lnSpc>
              <a:buNone/>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Jafar</a:t>
            </a:r>
            <a:r>
              <a:rPr lang="en-US" sz="2000" dirty="0">
                <a:latin typeface="Times New Roman" pitchFamily="18" charset="0"/>
                <a:cs typeface="Times New Roman" pitchFamily="18" charset="0"/>
              </a:rPr>
              <a:t> Abo Nada; Mohammad </a:t>
            </a:r>
            <a:r>
              <a:rPr lang="en-US" sz="2000" dirty="0" err="1">
                <a:latin typeface="Times New Roman" pitchFamily="18" charset="0"/>
                <a:cs typeface="Times New Roman" pitchFamily="18" charset="0"/>
              </a:rPr>
              <a:t>Rasmi</a:t>
            </a:r>
            <a:r>
              <a:rPr lang="en-US" sz="2000" dirty="0">
                <a:latin typeface="Times New Roman" pitchFamily="18" charset="0"/>
                <a:cs typeface="Times New Roman" pitchFamily="18" charset="0"/>
              </a:rPr>
              <a:t> Al-</a:t>
            </a:r>
            <a:r>
              <a:rPr lang="en-US" sz="2000" dirty="0" err="1">
                <a:latin typeface="Times New Roman" pitchFamily="18" charset="0"/>
                <a:cs typeface="Times New Roman" pitchFamily="18" charset="0"/>
              </a:rPr>
              <a:t>Mosa</a:t>
            </a:r>
            <a:r>
              <a:rPr lang="en-US" sz="2000" dirty="0">
                <a:latin typeface="Times New Roman" pitchFamily="18" charset="0"/>
                <a:cs typeface="Times New Roman" pitchFamily="18" charset="0"/>
              </a:rPr>
              <a:t>, 2018 International Arab Conference on Information Technology (ACIT), A Proposed Wireless Intrusion Detection Prevention and Attack </a:t>
            </a:r>
            <a:r>
              <a:rPr lang="en-US" sz="2000" dirty="0" smtClean="0">
                <a:latin typeface="Times New Roman" pitchFamily="18" charset="0"/>
                <a:cs typeface="Times New Roman" pitchFamily="18" charset="0"/>
              </a:rPr>
              <a:t>System.</a:t>
            </a: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Kinam</a:t>
            </a:r>
            <a:r>
              <a:rPr lang="en-US" sz="2000" dirty="0">
                <a:latin typeface="Times New Roman" pitchFamily="18" charset="0"/>
                <a:cs typeface="Times New Roman" pitchFamily="18" charset="0"/>
              </a:rPr>
              <a:t> Park; </a:t>
            </a:r>
            <a:r>
              <a:rPr lang="en-US" sz="2000" dirty="0" err="1">
                <a:latin typeface="Times New Roman" pitchFamily="18" charset="0"/>
                <a:cs typeface="Times New Roman" pitchFamily="18" charset="0"/>
              </a:rPr>
              <a:t>Youngrok</a:t>
            </a:r>
            <a:r>
              <a:rPr lang="en-US" sz="2000" dirty="0">
                <a:latin typeface="Times New Roman" pitchFamily="18" charset="0"/>
                <a:cs typeface="Times New Roman" pitchFamily="18" charset="0"/>
              </a:rPr>
              <a:t> Song; Yun-</a:t>
            </a:r>
            <a:r>
              <a:rPr lang="en-US" sz="2000" dirty="0" err="1">
                <a:latin typeface="Times New Roman" pitchFamily="18" charset="0"/>
                <a:cs typeface="Times New Roman" pitchFamily="18" charset="0"/>
              </a:rPr>
              <a:t>Gyung</a:t>
            </a:r>
            <a:r>
              <a:rPr lang="en-US" sz="2000" dirty="0">
                <a:latin typeface="Times New Roman" pitchFamily="18" charset="0"/>
                <a:cs typeface="Times New Roman" pitchFamily="18" charset="0"/>
              </a:rPr>
              <a:t> Cheong, 2018 IEEE Fourth International Conference on Big Data Computing Service and Applications (</a:t>
            </a:r>
            <a:r>
              <a:rPr lang="en-US" sz="2000" dirty="0" err="1">
                <a:latin typeface="Times New Roman" pitchFamily="18" charset="0"/>
                <a:cs typeface="Times New Roman" pitchFamily="18" charset="0"/>
              </a:rPr>
              <a:t>BigDataService</a:t>
            </a:r>
            <a:r>
              <a:rPr lang="en-US" sz="2000" dirty="0">
                <a:latin typeface="Times New Roman" pitchFamily="18" charset="0"/>
                <a:cs typeface="Times New Roman" pitchFamily="18" charset="0"/>
              </a:rPr>
              <a:t>), Classification of Attack Types for Intrusion Detection Systems Using a Machine Learning Algorithm </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3] S. Bernard, L. </a:t>
            </a:r>
            <a:r>
              <a:rPr lang="en-US" sz="2000" dirty="0" err="1">
                <a:latin typeface="Times New Roman" pitchFamily="18" charset="0"/>
                <a:cs typeface="Times New Roman" pitchFamily="18" charset="0"/>
              </a:rPr>
              <a:t>Heutte</a:t>
            </a:r>
            <a:r>
              <a:rPr lang="en-US" sz="2000" dirty="0">
                <a:latin typeface="Times New Roman" pitchFamily="18" charset="0"/>
                <a:cs typeface="Times New Roman" pitchFamily="18" charset="0"/>
              </a:rPr>
              <a:t> and S. Adam “On the Selection of Decision Trees in Random Forests” Proceedings of International Joint Conference on Neural Networks, Atlanta, Georgia, USA, June 14-19, 2009, 978-1-4244-3553- 1/09/$25.00 ©2009 IEEE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81866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REFERENCES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14400" y="1255873"/>
            <a:ext cx="9955369" cy="5338110"/>
          </a:xfrm>
        </p:spPr>
        <p:txBody>
          <a:bodyPr>
            <a:noAutofit/>
          </a:bodyPr>
          <a:lstStyle/>
          <a:p>
            <a:pPr marL="0" indent="0" algn="just">
              <a:lnSpc>
                <a:spcPct val="150000"/>
              </a:lnSpc>
              <a:buNone/>
            </a:pPr>
            <a:r>
              <a:rPr lang="en-US" sz="2000" dirty="0">
                <a:latin typeface="Times New Roman" pitchFamily="18" charset="0"/>
                <a:cs typeface="Times New Roman" pitchFamily="18" charset="0"/>
              </a:rPr>
              <a:t>[4] A. </a:t>
            </a:r>
            <a:r>
              <a:rPr lang="en-US" sz="2000" dirty="0" err="1">
                <a:latin typeface="Times New Roman" pitchFamily="18" charset="0"/>
                <a:cs typeface="Times New Roman" pitchFamily="18" charset="0"/>
              </a:rPr>
              <a:t>Tesfahun</a:t>
            </a:r>
            <a:r>
              <a:rPr lang="en-US" sz="2000" dirty="0">
                <a:latin typeface="Times New Roman" pitchFamily="18" charset="0"/>
                <a:cs typeface="Times New Roman" pitchFamily="18" charset="0"/>
              </a:rPr>
              <a:t>, D. </a:t>
            </a:r>
            <a:r>
              <a:rPr lang="en-US" sz="2000" dirty="0" err="1">
                <a:latin typeface="Times New Roman" pitchFamily="18" charset="0"/>
                <a:cs typeface="Times New Roman" pitchFamily="18" charset="0"/>
              </a:rPr>
              <a:t>Lalitha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Bhaskari</a:t>
            </a:r>
            <a:r>
              <a:rPr lang="en-US" sz="2000" dirty="0">
                <a:latin typeface="Times New Roman" pitchFamily="18" charset="0"/>
                <a:cs typeface="Times New Roman" pitchFamily="18" charset="0"/>
              </a:rPr>
              <a:t>, ” Intrusion Detection using Random Forests Classifier with SMOTE and Feature Reduction” 2013 International Conference on Cloud &amp; Ubiquitous Computing &amp; Emerging Technologies, 978-0- 4799-2235-2/13 $26.00 © 2013 IEEE </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5] Le, T.-T.-H., Kang, H., &amp; Kim, H. (2019).The Impact of PCA-Scale Improving GRU Performance for Intrusion Detection. 2019 International Conference on Platform Technology and Service (</a:t>
            </a:r>
            <a:r>
              <a:rPr lang="en-US" sz="2000" dirty="0" err="1">
                <a:latin typeface="Times New Roman" pitchFamily="18" charset="0"/>
                <a:cs typeface="Times New Roman" pitchFamily="18" charset="0"/>
              </a:rPr>
              <a:t>PlatCon</a:t>
            </a:r>
            <a:r>
              <a:rPr lang="en-US" sz="2000" dirty="0">
                <a:latin typeface="Times New Roman" pitchFamily="18" charset="0"/>
                <a:cs typeface="Times New Roman" pitchFamily="18" charset="0"/>
              </a:rPr>
              <a:t>). Doi:10.1109/platcon.2019.8668960 </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6] Anish </a:t>
            </a:r>
            <a:r>
              <a:rPr lang="en-US" sz="2000" dirty="0" err="1">
                <a:latin typeface="Times New Roman" pitchFamily="18" charset="0"/>
                <a:cs typeface="Times New Roman" pitchFamily="18" charset="0"/>
              </a:rPr>
              <a:t>Halimaa</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Dr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K.Sundarakantham</a:t>
            </a:r>
            <a:r>
              <a:rPr lang="en-US" sz="2000" dirty="0">
                <a:latin typeface="Times New Roman" pitchFamily="18" charset="0"/>
                <a:cs typeface="Times New Roman" pitchFamily="18" charset="0"/>
              </a:rPr>
              <a:t>: Proceedings of the Third International Conference on Trends in Electronics and Informatics (ICOEI 2019) 978-1-5386-9439-8/19/$31.00 ©2019 IEEE “MACHINE LEARNING BASED INTRUSION DETECTION SYSTEM.” </a:t>
            </a:r>
          </a:p>
        </p:txBody>
      </p:sp>
    </p:spTree>
    <p:extLst>
      <p:ext uri="{BB962C8B-B14F-4D97-AF65-F5344CB8AC3E}">
        <p14:creationId xmlns:p14="http://schemas.microsoft.com/office/powerpoint/2010/main" val="4077077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68579" y="2265763"/>
            <a:ext cx="5789055" cy="2679725"/>
          </a:xfrm>
        </p:spPr>
        <p:txBody>
          <a:bodyPr/>
          <a:lstStyle/>
          <a:p>
            <a:pPr marL="76200" lvl="0" indent="0" algn="ctr">
              <a:lnSpc>
                <a:spcPct val="150000"/>
              </a:lnSpc>
              <a:spcBef>
                <a:spcPts val="0"/>
              </a:spcBef>
              <a:buNone/>
            </a:pPr>
            <a:r>
              <a:rPr lang="en-US" sz="8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rPr>
              <a:t>Thank You</a:t>
            </a:r>
          </a:p>
          <a:p>
            <a:pPr lvl="0" algn="ctr">
              <a:lnSpc>
                <a:spcPct val="150000"/>
              </a:lnSpc>
              <a:spcBef>
                <a:spcPts val="0"/>
              </a:spcBef>
              <a:buFont typeface="Symbol" panose="05050102010706020507" pitchFamily="18" charset="2"/>
              <a:buChar char=""/>
            </a:pPr>
            <a:endParaRPr lang="en-US" sz="6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endParaRPr>
          </a:p>
          <a:p>
            <a:pPr marL="0" indent="0" algn="ctr">
              <a:buNone/>
            </a:pPr>
            <a:endParaRPr lang="en-US" sz="6000" dirty="0">
              <a:solidFill>
                <a:srgbClr val="1C1C1C"/>
              </a:solidFill>
              <a:latin typeface="Buxton Sketch" panose="03080500000500000004" pitchFamily="66" charset="0"/>
            </a:endParaRPr>
          </a:p>
        </p:txBody>
      </p:sp>
    </p:spTree>
    <p:extLst>
      <p:ext uri="{BB962C8B-B14F-4D97-AF65-F5344CB8AC3E}">
        <p14:creationId xmlns:p14="http://schemas.microsoft.com/office/powerpoint/2010/main" val="54256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INTRODUCTION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2C05C3F2-575C-434B-8AAC-8108D93ED429}"/>
              </a:ext>
            </a:extLst>
          </p:cNvPr>
          <p:cNvSpPr>
            <a:spLocks noGrp="1"/>
          </p:cNvSpPr>
          <p:nvPr>
            <p:ph idx="1"/>
          </p:nvPr>
        </p:nvSpPr>
        <p:spPr>
          <a:xfrm>
            <a:off x="721218" y="1529458"/>
            <a:ext cx="10315976" cy="4892344"/>
          </a:xfrm>
        </p:spPr>
        <p:txBody>
          <a:bodyPr>
            <a:normAutofit fontScale="92500" lnSpcReduction="10000"/>
          </a:bodyPr>
          <a:lstStyle/>
          <a:p>
            <a:pPr marL="0" marR="0" algn="just">
              <a:lnSpc>
                <a:spcPct val="150000"/>
              </a:lnSpc>
              <a:spcBef>
                <a:spcPts val="1200"/>
              </a:spcBef>
              <a:spcAft>
                <a:spcPts val="1000"/>
              </a:spcAft>
            </a:pPr>
            <a:r>
              <a:rPr lang="en-US" sz="2000" dirty="0">
                <a:solidFill>
                  <a:srgbClr val="333333"/>
                </a:solidFill>
                <a:latin typeface="Times New Roman" panose="02020603050405020304" pitchFamily="18" charset="0"/>
                <a:ea typeface="Calibri" panose="020F0502020204030204" pitchFamily="34" charset="0"/>
              </a:rPr>
              <a:t>In the 21st century the development of telecommunications networks has taken giant leaps from circuit and packet switched networks towards all-IP based networks.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This </a:t>
            </a:r>
            <a:r>
              <a:rPr lang="en-US" sz="2000" dirty="0">
                <a:solidFill>
                  <a:srgbClr val="333333"/>
                </a:solidFill>
                <a:latin typeface="Times New Roman" panose="02020603050405020304" pitchFamily="18" charset="0"/>
                <a:ea typeface="Calibri" panose="020F0502020204030204" pitchFamily="34" charset="0"/>
              </a:rPr>
              <a:t>development has created a unified environment where communication of applications and services (data and voice) are being transferred on top of the IP-protocol.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a:solidFill>
                  <a:srgbClr val="333333"/>
                </a:solidFill>
                <a:latin typeface="Times New Roman" panose="02020603050405020304" pitchFamily="18" charset="0"/>
                <a:ea typeface="Calibri" panose="020F0502020204030204" pitchFamily="34" charset="0"/>
              </a:rPr>
              <a:t>Different attacks are seen on the system or the network. The attacks like a black hole, grey hole, wormhole etc. are seen on the network system. These attacks are to steal the information from the system.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So </a:t>
            </a:r>
            <a:r>
              <a:rPr lang="en-US" sz="2000" dirty="0">
                <a:solidFill>
                  <a:srgbClr val="333333"/>
                </a:solidFill>
                <a:latin typeface="Times New Roman" panose="02020603050405020304" pitchFamily="18" charset="0"/>
                <a:ea typeface="Calibri" panose="020F0502020204030204" pitchFamily="34" charset="0"/>
              </a:rPr>
              <a:t>to prevent the system from such attacks, the intrusion detection system was introduced. IDS keep track of attacks on the system and to prevent the system from these attacks.</a:t>
            </a:r>
          </a:p>
          <a:p>
            <a:pPr marL="0" marR="0" algn="just">
              <a:lnSpc>
                <a:spcPct val="150000"/>
              </a:lnSpc>
              <a:spcBef>
                <a:spcPts val="1200"/>
              </a:spcBef>
              <a:spcAft>
                <a:spcPts val="1000"/>
              </a:spcAft>
            </a:pP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7" y="61192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LITERATURE</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rgbClr val="1C1C1C"/>
                </a:solidFill>
                <a:latin typeface="Times New Roman" panose="02020603050405020304" pitchFamily="18" charset="0"/>
                <a:cs typeface="Times New Roman" panose="02020603050405020304" pitchFamily="18" charset="0"/>
              </a:rPr>
              <a:t>REVIEW</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31065" y="1043189"/>
            <a:ext cx="10621759" cy="5692462"/>
          </a:xfrm>
        </p:spPr>
        <p:txBody>
          <a:bodyPr>
            <a:noAutofit/>
          </a:bodyPr>
          <a:lstStyle/>
          <a:p>
            <a:pPr marL="0" marR="0" algn="just">
              <a:lnSpc>
                <a:spcPct val="150000"/>
              </a:lnSpc>
              <a:spcBef>
                <a:spcPts val="1200"/>
              </a:spcBef>
              <a:spcAft>
                <a:spcPts val="1000"/>
              </a:spcAft>
            </a:pPr>
            <a:r>
              <a:rPr lang="en-US" sz="2000" b="1" dirty="0">
                <a:solidFill>
                  <a:srgbClr val="333333"/>
                </a:solidFill>
                <a:latin typeface="Times New Roman" panose="02020603050405020304" pitchFamily="18" charset="0"/>
                <a:ea typeface="Calibri" panose="020F0502020204030204" pitchFamily="34" charset="0"/>
              </a:rPr>
              <a:t>[1]</a:t>
            </a:r>
            <a:r>
              <a:rPr lang="en-US" sz="2000" dirty="0">
                <a:solidFill>
                  <a:srgbClr val="333333"/>
                </a:solidFill>
                <a:latin typeface="Times New Roman" panose="02020603050405020304" pitchFamily="18" charset="0"/>
                <a:ea typeface="Calibri" panose="020F0502020204030204" pitchFamily="34" charset="0"/>
              </a:rPr>
              <a:t> </a:t>
            </a:r>
            <a:r>
              <a:rPr lang="en-US" sz="2000" b="1" dirty="0">
                <a:solidFill>
                  <a:srgbClr val="333333"/>
                </a:solidFill>
                <a:latin typeface="Times New Roman" panose="02020603050405020304" pitchFamily="18" charset="0"/>
                <a:ea typeface="Calibri" panose="020F0502020204030204" pitchFamily="34" charset="0"/>
              </a:rPr>
              <a:t>S. </a:t>
            </a:r>
            <a:r>
              <a:rPr lang="en-US" sz="2000" b="1" dirty="0" err="1">
                <a:solidFill>
                  <a:srgbClr val="333333"/>
                </a:solidFill>
                <a:latin typeface="Times New Roman" panose="02020603050405020304" pitchFamily="18" charset="0"/>
                <a:ea typeface="Calibri" panose="020F0502020204030204" pitchFamily="34" charset="0"/>
              </a:rPr>
              <a:t>Waskle</a:t>
            </a:r>
            <a:r>
              <a:rPr lang="en-US" sz="2000" b="1" dirty="0">
                <a:solidFill>
                  <a:srgbClr val="333333"/>
                </a:solidFill>
                <a:latin typeface="Times New Roman" panose="02020603050405020304" pitchFamily="18" charset="0"/>
                <a:ea typeface="Calibri" panose="020F0502020204030204" pitchFamily="34" charset="0"/>
              </a:rPr>
              <a:t>, L. </a:t>
            </a:r>
            <a:r>
              <a:rPr lang="en-US" sz="2000" b="1" dirty="0" err="1">
                <a:solidFill>
                  <a:srgbClr val="333333"/>
                </a:solidFill>
                <a:latin typeface="Times New Roman" panose="02020603050405020304" pitchFamily="18" charset="0"/>
                <a:ea typeface="Calibri" panose="020F0502020204030204" pitchFamily="34" charset="0"/>
              </a:rPr>
              <a:t>Parashar</a:t>
            </a:r>
            <a:r>
              <a:rPr lang="en-US" sz="2000" b="1" dirty="0">
                <a:solidFill>
                  <a:srgbClr val="333333"/>
                </a:solidFill>
                <a:latin typeface="Times New Roman" panose="02020603050405020304" pitchFamily="18" charset="0"/>
                <a:ea typeface="Calibri" panose="020F0502020204030204" pitchFamily="34" charset="0"/>
              </a:rPr>
              <a:t> and U. Singh, "Intrusion Detection System Using PCA with Random Forest Approach," 2020 International Conference on Electronics and Sustainable Communication Systems (ICESC), 2020.</a:t>
            </a:r>
            <a:endParaRPr lang="en-US" sz="2000" dirty="0">
              <a:solidFill>
                <a:srgbClr val="333333"/>
              </a:solidFill>
              <a:latin typeface="Times New Roman" panose="02020603050405020304" pitchFamily="18" charset="0"/>
              <a:ea typeface="Calibri" panose="020F0502020204030204" pitchFamily="34" charset="0"/>
            </a:endParaRPr>
          </a:p>
          <a:p>
            <a:pPr algn="just">
              <a:lnSpc>
                <a:spcPct val="150000"/>
              </a:lnSpc>
              <a:buNone/>
            </a:pP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This journal discusses </a:t>
            </a:r>
            <a:r>
              <a:rPr lang="en-US" sz="2000" dirty="0" smtClean="0">
                <a:latin typeface="Times New Roman" pitchFamily="18" charset="0"/>
                <a:cs typeface="Times New Roman" pitchFamily="18" charset="0"/>
              </a:rPr>
              <a:t>about intrusion classification using random forest and PCA.</a:t>
            </a:r>
          </a:p>
          <a:p>
            <a:pPr marL="0" marR="0" algn="just">
              <a:lnSpc>
                <a:spcPct val="150000"/>
              </a:lnSpc>
              <a:spcBef>
                <a:spcPts val="1200"/>
              </a:spcBef>
              <a:spcAft>
                <a:spcPts val="1000"/>
              </a:spcAft>
            </a:pPr>
            <a:r>
              <a:rPr lang="en-US" sz="2000" b="1" dirty="0">
                <a:solidFill>
                  <a:srgbClr val="333333"/>
                </a:solidFill>
                <a:latin typeface="Times New Roman" panose="02020603050405020304" pitchFamily="18" charset="0"/>
                <a:ea typeface="Calibri" panose="020F0502020204030204" pitchFamily="34" charset="0"/>
              </a:rPr>
              <a:t>[2] K. Park, Y. Song and Y. Cheong, "Classification of Attack Types for Intrusion Detection Systems Using a Machine Learning Algorithm," 2018 IEEE Fourth International Conference on Big Data Computing Service and Applications (</a:t>
            </a:r>
            <a:r>
              <a:rPr lang="en-US" sz="2000" b="1" dirty="0" err="1">
                <a:solidFill>
                  <a:srgbClr val="333333"/>
                </a:solidFill>
                <a:latin typeface="Times New Roman" panose="02020603050405020304" pitchFamily="18" charset="0"/>
                <a:ea typeface="Calibri" panose="020F0502020204030204" pitchFamily="34" charset="0"/>
              </a:rPr>
              <a:t>BigDataService</a:t>
            </a:r>
            <a:r>
              <a:rPr lang="en-US" sz="2000" b="1" dirty="0">
                <a:solidFill>
                  <a:srgbClr val="333333"/>
                </a:solidFill>
                <a:latin typeface="Times New Roman" panose="02020603050405020304" pitchFamily="18" charset="0"/>
                <a:ea typeface="Calibri" panose="020F0502020204030204" pitchFamily="34" charset="0"/>
              </a:rPr>
              <a:t>), 2018.</a:t>
            </a:r>
            <a:endParaRPr lang="en-US" sz="2000" dirty="0">
              <a:solidFill>
                <a:srgbClr val="333333"/>
              </a:solidFill>
              <a:latin typeface="Times New Roman" panose="02020603050405020304" pitchFamily="18" charset="0"/>
              <a:ea typeface="Calibri" panose="020F0502020204030204" pitchFamily="34" charset="0"/>
            </a:endParaRPr>
          </a:p>
          <a:p>
            <a:pPr>
              <a:lnSpc>
                <a:spcPct val="150000"/>
              </a:lnSpc>
              <a:buNone/>
            </a:pPr>
            <a:r>
              <a:rPr lang="en-US" sz="2000" dirty="0">
                <a:latin typeface="Times New Roman" pitchFamily="18" charset="0"/>
                <a:cs typeface="Times New Roman" pitchFamily="18" charset="0"/>
              </a:rPr>
              <a:t>	This paper explores </a:t>
            </a:r>
            <a:r>
              <a:rPr lang="en-US" sz="2000" dirty="0" smtClean="0">
                <a:latin typeface="Times New Roman" pitchFamily="18" charset="0"/>
                <a:cs typeface="Times New Roman" pitchFamily="18" charset="0"/>
              </a:rPr>
              <a:t>different scenarios of machine learning implementation for type of intrusion classification.</a:t>
            </a:r>
            <a:endParaRPr lang="en-US" sz="2000" dirty="0">
              <a:latin typeface="Times New Roman" pitchFamily="18" charset="0"/>
              <a:cs typeface="Times New Roman" pitchFamily="18" charset="0"/>
            </a:endParaRPr>
          </a:p>
          <a:p>
            <a:pPr algn="just">
              <a:lnSpc>
                <a:spcPct val="150000"/>
              </a:lnSpc>
              <a:buNone/>
            </a:pPr>
            <a:endParaRPr lang="en-US" sz="2000" dirty="0"/>
          </a:p>
        </p:txBody>
      </p:sp>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88641" y="854789"/>
            <a:ext cx="10419009" cy="5546011"/>
          </a:xfrm>
        </p:spPr>
        <p:txBody>
          <a:bodyPr>
            <a:noAutofit/>
          </a:bodyPr>
          <a:lstStyle/>
          <a:p>
            <a:pPr marL="0" marR="0" algn="just">
              <a:lnSpc>
                <a:spcPct val="150000"/>
              </a:lnSpc>
              <a:spcBef>
                <a:spcPts val="1200"/>
              </a:spcBef>
              <a:spcAft>
                <a:spcPts val="1000"/>
              </a:spcAft>
            </a:pPr>
            <a:r>
              <a:rPr lang="en-US" sz="2000" b="1" dirty="0">
                <a:solidFill>
                  <a:srgbClr val="333333"/>
                </a:solidFill>
                <a:latin typeface="Times New Roman" panose="02020603050405020304" pitchFamily="18" charset="0"/>
                <a:ea typeface="Calibri" panose="020F0502020204030204" pitchFamily="34" charset="0"/>
              </a:rPr>
              <a:t>[3] A. </a:t>
            </a:r>
            <a:r>
              <a:rPr lang="en-US" sz="2000" b="1" dirty="0" err="1">
                <a:solidFill>
                  <a:srgbClr val="333333"/>
                </a:solidFill>
                <a:latin typeface="Times New Roman" panose="02020603050405020304" pitchFamily="18" charset="0"/>
                <a:ea typeface="Calibri" panose="020F0502020204030204" pitchFamily="34" charset="0"/>
              </a:rPr>
              <a:t>Tesfahun</a:t>
            </a:r>
            <a:r>
              <a:rPr lang="en-US" sz="2000" b="1" dirty="0">
                <a:solidFill>
                  <a:srgbClr val="333333"/>
                </a:solidFill>
                <a:latin typeface="Times New Roman" panose="02020603050405020304" pitchFamily="18" charset="0"/>
                <a:ea typeface="Calibri" panose="020F0502020204030204" pitchFamily="34" charset="0"/>
              </a:rPr>
              <a:t> and D. L. </a:t>
            </a:r>
            <a:r>
              <a:rPr lang="en-US" sz="2000" b="1" dirty="0" err="1">
                <a:solidFill>
                  <a:srgbClr val="333333"/>
                </a:solidFill>
                <a:latin typeface="Times New Roman" panose="02020603050405020304" pitchFamily="18" charset="0"/>
                <a:ea typeface="Calibri" panose="020F0502020204030204" pitchFamily="34" charset="0"/>
              </a:rPr>
              <a:t>Bhaskari</a:t>
            </a:r>
            <a:r>
              <a:rPr lang="en-US" sz="2000" b="1" dirty="0">
                <a:solidFill>
                  <a:srgbClr val="333333"/>
                </a:solidFill>
                <a:latin typeface="Times New Roman" panose="02020603050405020304" pitchFamily="18" charset="0"/>
                <a:ea typeface="Calibri" panose="020F0502020204030204" pitchFamily="34" charset="0"/>
              </a:rPr>
              <a:t>, "Intrusion Detection Using Random Forests Classifier with SMOTE and Feature Reduction," 2013 International Conference on Cloud &amp; Ubiquitous Computing &amp; Emerging Technologies, 2013.</a:t>
            </a:r>
            <a:endParaRPr lang="en-US" sz="2000" dirty="0">
              <a:solidFill>
                <a:srgbClr val="333333"/>
              </a:solidFill>
              <a:latin typeface="Times New Roman" panose="02020603050405020304" pitchFamily="18" charset="0"/>
              <a:ea typeface="Calibri" panose="020F0502020204030204" pitchFamily="34" charset="0"/>
            </a:endParaRPr>
          </a:p>
          <a:p>
            <a:pPr algn="just">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discusses about intrusion detection with oversampling of data before implementing machine learning models.</a:t>
            </a:r>
          </a:p>
        </p:txBody>
      </p:sp>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63651" y="817992"/>
            <a:ext cx="7959143"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SOFTWARE &amp; HARDWARE REQUIREMENTS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PyCharm IDE.</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Processor: Intel I3 (min)</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Libraries: pandas, </a:t>
            </a:r>
            <a:r>
              <a:rPr lang="en-US" sz="2000" dirty="0" err="1"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numpy</a:t>
            </a: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scikit</a:t>
            </a: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-learn, </a:t>
            </a:r>
            <a:r>
              <a:rPr lang="en-US" sz="2000" dirty="0" err="1"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xgboost</a:t>
            </a: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50000"/>
              </a:lnSpc>
              <a:spcBef>
                <a:spcPts val="0"/>
              </a:spcBef>
              <a:buFont typeface="Symbol" panose="05050102010706020507" pitchFamily="18" charset="2"/>
              <a:buChar char=""/>
            </a:pP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extLst>
      <p:ext uri="{BB962C8B-B14F-4D97-AF65-F5344CB8AC3E}">
        <p14:creationId xmlns:p14="http://schemas.microsoft.com/office/powerpoint/2010/main" val="794213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EXISTING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marL="0" marR="0" algn="just">
              <a:lnSpc>
                <a:spcPct val="150000"/>
              </a:lnSpc>
              <a:spcBef>
                <a:spcPts val="1200"/>
              </a:spcBef>
              <a:spcAft>
                <a:spcPts val="1000"/>
              </a:spcAft>
            </a:pPr>
            <a:r>
              <a:rPr lang="en-US" sz="2000" dirty="0">
                <a:solidFill>
                  <a:srgbClr val="333333"/>
                </a:solidFill>
                <a:latin typeface="Times New Roman" panose="02020603050405020304" pitchFamily="18" charset="0"/>
                <a:ea typeface="Calibri" panose="020F0502020204030204" pitchFamily="34" charset="0"/>
              </a:rPr>
              <a:t>In existing system, models are build based on manual detections or rule based detections.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It </a:t>
            </a:r>
            <a:r>
              <a:rPr lang="en-US" sz="2000" dirty="0">
                <a:solidFill>
                  <a:srgbClr val="333333"/>
                </a:solidFill>
                <a:latin typeface="Times New Roman" panose="02020603050405020304" pitchFamily="18" charset="0"/>
                <a:ea typeface="Calibri" panose="020F0502020204030204" pitchFamily="34" charset="0"/>
              </a:rPr>
              <a:t>requires enormous costs and high number of skilled people to detect such frauds. </a:t>
            </a:r>
            <a:endParaRPr lang="en-US" sz="2000" dirty="0" smtClean="0">
              <a:solidFill>
                <a:srgbClr val="333333"/>
              </a:solidFill>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The </a:t>
            </a:r>
            <a:r>
              <a:rPr lang="en-US" sz="2000" dirty="0">
                <a:solidFill>
                  <a:srgbClr val="333333"/>
                </a:solidFill>
                <a:latin typeface="Times New Roman" panose="02020603050405020304" pitchFamily="18" charset="0"/>
                <a:ea typeface="Calibri" panose="020F0502020204030204" pitchFamily="34" charset="0"/>
              </a:rPr>
              <a:t>worst part of them is that the intrusions are most likely to get detected once the attack is happening instead of earlier to take action.</a:t>
            </a:r>
            <a:endParaRPr lang="en-US" sz="2000" dirty="0">
              <a:solidFill>
                <a:srgbClr val="333333"/>
              </a:solidFill>
              <a:effectLst/>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146994" y="2009839"/>
            <a:ext cx="4430336" cy="41825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Low accuracy.</a:t>
            </a:r>
          </a:p>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Time consuming.</a:t>
            </a:r>
          </a:p>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High complexities.</a:t>
            </a:r>
          </a:p>
          <a:p>
            <a:pPr lvl="0" algn="just">
              <a:lnSpc>
                <a:spcPct val="150000"/>
              </a:lnSpc>
              <a:spcBef>
                <a:spcPts val="0"/>
              </a:spcBef>
              <a:buFont typeface="Symbol" panose="05050102010706020507" pitchFamily="18" charset="2"/>
              <a:buChar char=""/>
              <a:tabLst>
                <a:tab pos="228600" algn="l"/>
              </a:tabLst>
            </a:pPr>
            <a:r>
              <a:rPr lang="en-US" sz="2000" dirty="0">
                <a:solidFill>
                  <a:srgbClr val="333333"/>
                </a:solidFill>
                <a:latin typeface="Times New Roman" panose="02020603050405020304" pitchFamily="18" charset="0"/>
                <a:ea typeface="Calibri" panose="020F0502020204030204" pitchFamily="34" charset="0"/>
              </a:rPr>
              <a:t>Difficult to </a:t>
            </a:r>
            <a:r>
              <a:rPr lang="en-US" sz="2000" dirty="0" smtClean="0">
                <a:solidFill>
                  <a:srgbClr val="333333"/>
                </a:solidFill>
                <a:latin typeface="Times New Roman" panose="02020603050405020304" pitchFamily="18" charset="0"/>
                <a:ea typeface="Calibri" panose="020F0502020204030204" pitchFamily="34" charset="0"/>
              </a:rPr>
              <a:t>Scale.</a:t>
            </a:r>
          </a:p>
          <a:p>
            <a:pPr lvl="0" algn="just">
              <a:lnSpc>
                <a:spcPct val="150000"/>
              </a:lnSpc>
              <a:spcBef>
                <a:spcPts val="0"/>
              </a:spcBef>
              <a:buFont typeface="Symbol" panose="05050102010706020507" pitchFamily="18" charset="2"/>
              <a:buChar char=""/>
              <a:tabLst>
                <a:tab pos="228600" algn="l"/>
              </a:tabLst>
            </a:pPr>
            <a:r>
              <a:rPr lang="en-US" sz="2000" dirty="0" smtClean="0">
                <a:latin typeface="Times New Roman" panose="02020603050405020304" pitchFamily="18" charset="0"/>
                <a:ea typeface="Calibri" panose="020F0502020204030204" pitchFamily="34" charset="0"/>
              </a:rPr>
              <a:t>Expensive</a:t>
            </a:r>
            <a:endParaRPr lang="en-US" sz="2000" dirty="0" smtClean="0">
              <a:solidFill>
                <a:srgbClr val="1C1C1C"/>
              </a:solidFill>
              <a:latin typeface="Times New Roman" pitchFamily="18" charset="0"/>
              <a:cs typeface="Times New Roman" pitchFamily="18" charset="0"/>
            </a:endParaRPr>
          </a:p>
          <a:p>
            <a:pPr algn="just">
              <a:lnSpc>
                <a:spcPct val="150000"/>
              </a:lnSpc>
              <a:buNone/>
            </a:pPr>
            <a:endParaRPr lang="en-US" sz="2000" dirty="0">
              <a:solidFill>
                <a:srgbClr val="1C1C1C"/>
              </a:solidFill>
              <a:latin typeface="Times New Roman" pitchFamily="18" charset="0"/>
              <a:cs typeface="Times New Roman" pitchFamily="18" charset="0"/>
            </a:endParaRPr>
          </a:p>
          <a:p>
            <a:pPr marL="0" indent="0">
              <a:buNone/>
            </a:pPr>
            <a:endParaRPr lang="en-US" sz="2000" dirty="0"/>
          </a:p>
        </p:txBody>
      </p:sp>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DISADVANTAGES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2704</TotalTime>
  <Words>1729</Words>
  <Application>Microsoft Office PowerPoint</Application>
  <PresentationFormat>Widescreen</PresentationFormat>
  <Paragraphs>149</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Batang</vt:lpstr>
      <vt:lpstr>Buxton Sketch</vt:lpstr>
      <vt:lpstr>Calibri</vt:lpstr>
      <vt:lpstr>Droid Sans Fallback</vt:lpstr>
      <vt:lpstr>Symbol</vt:lpstr>
      <vt:lpstr>Times New Roman</vt:lpstr>
      <vt:lpstr>Trebuchet MS</vt:lpstr>
      <vt:lpstr>Wingdings 3</vt:lpstr>
      <vt:lpstr>Facet</vt:lpstr>
      <vt:lpstr>PowerPoint Presentation</vt:lpstr>
      <vt:lpstr>INDEX</vt:lpstr>
      <vt:lpstr>ABSTRACT</vt:lpstr>
      <vt:lpstr>INTRODUCTION</vt:lpstr>
      <vt:lpstr>LITERATURE REVIEW</vt:lpstr>
      <vt:lpstr>PowerPoint Presentation</vt:lpstr>
      <vt:lpstr>SOFTWARE &amp; HARDWARE REQUIREMENTS</vt:lpstr>
      <vt:lpstr>EXISTING METHOD</vt:lpstr>
      <vt:lpstr>DISADVANTAGES</vt:lpstr>
      <vt:lpstr>PROPOSED METHOD</vt:lpstr>
      <vt:lpstr>PowerPoint Presentation</vt:lpstr>
      <vt:lpstr>ADVANTAGES</vt:lpstr>
      <vt:lpstr>APPLICATIONS</vt:lpstr>
      <vt:lpstr>IMPLEMENTATION</vt:lpstr>
      <vt:lpstr>ALGORITHMS</vt:lpstr>
      <vt:lpstr>PowerPoint Presentation</vt:lpstr>
      <vt:lpstr>PowerPoint Presentation</vt:lpstr>
      <vt:lpstr>PowerPoint Presentation</vt:lpstr>
      <vt:lpstr>PowerPoint Presentation</vt:lpstr>
      <vt:lpstr>PowerPoint Presentation</vt:lpstr>
      <vt:lpstr>USE CASE DIAGRAM</vt:lpstr>
      <vt:lpstr>USE CASE DIAGRAM</vt:lpstr>
      <vt:lpstr>CLASS DIAGRAM</vt:lpstr>
      <vt:lpstr>SEQUENCE DIAGRAM</vt:lpstr>
      <vt:lpstr>SEQUENCE DIAGRAM</vt:lpstr>
      <vt:lpstr>COLLABORATION DIAGRAM</vt:lpstr>
      <vt:lpstr>DEPLOYMENT DIAGRAM</vt:lpstr>
      <vt:lpstr>COMPONENT DIAGRAM</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GAURAV DILIP PATEL</cp:lastModifiedBy>
  <cp:revision>256</cp:revision>
  <dcterms:created xsi:type="dcterms:W3CDTF">2020-06-29T09:16:21Z</dcterms:created>
  <dcterms:modified xsi:type="dcterms:W3CDTF">2022-03-19T11:44:05Z</dcterms:modified>
</cp:coreProperties>
</file>