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9"/>
  </p:notesMasterIdLst>
  <p:handoutMasterIdLst>
    <p:handoutMasterId r:id="rId20"/>
  </p:handoutMasterIdLst>
  <p:sldIdLst>
    <p:sldId id="286" r:id="rId3"/>
    <p:sldId id="412" r:id="rId4"/>
    <p:sldId id="381" r:id="rId5"/>
    <p:sldId id="300" r:id="rId6"/>
    <p:sldId id="379" r:id="rId7"/>
    <p:sldId id="303" r:id="rId8"/>
    <p:sldId id="314" r:id="rId9"/>
    <p:sldId id="312" r:id="rId10"/>
    <p:sldId id="266" r:id="rId11"/>
    <p:sldId id="449" r:id="rId12"/>
    <p:sldId id="305" r:id="rId13"/>
    <p:sldId id="481" r:id="rId14"/>
    <p:sldId id="482" r:id="rId15"/>
    <p:sldId id="483" r:id="rId16"/>
    <p:sldId id="484" r:id="rId17"/>
    <p:sldId id="447"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3">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C46"/>
    <a:srgbClr val="DDE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varScale="1">
        <p:scale>
          <a:sx n="86" d="100"/>
          <a:sy n="86" d="100"/>
        </p:scale>
        <p:origin x="600" y="72"/>
      </p:cViewPr>
      <p:guideLst>
        <p:guide orient="horz" pos="2283"/>
        <p:guide pos="3888"/>
      </p:guideLst>
    </p:cSldViewPr>
  </p:slideViewPr>
  <p:notesTextViewPr>
    <p:cViewPr>
      <p:scale>
        <a:sx n="1" d="1"/>
        <a:sy n="1" d="1"/>
      </p:scale>
      <p:origin x="0" y="0"/>
    </p:cViewPr>
  </p:notesTextViewPr>
  <p:sorterViewPr>
    <p:cViewPr>
      <p:scale>
        <a:sx n="100" d="100"/>
        <a:sy n="100" d="100"/>
      </p:scale>
      <p:origin x="0" y="3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RAM PANIGRAHY" userId="f6e9c459bf1a204e" providerId="LiveId" clId="{A9FA67AD-90B3-4EE1-A8C0-983E67F8AD99}"/>
    <pc:docChg chg="modSld">
      <pc:chgData name="BALARAM PANIGRAHY" userId="f6e9c459bf1a204e" providerId="LiveId" clId="{A9FA67AD-90B3-4EE1-A8C0-983E67F8AD99}" dt="2021-10-11T06:33:35.919" v="59" actId="20577"/>
      <pc:docMkLst>
        <pc:docMk/>
      </pc:docMkLst>
      <pc:sldChg chg="modSp mod">
        <pc:chgData name="BALARAM PANIGRAHY" userId="f6e9c459bf1a204e" providerId="LiveId" clId="{A9FA67AD-90B3-4EE1-A8C0-983E67F8AD99}" dt="2021-10-11T06:33:35.919" v="59" actId="20577"/>
        <pc:sldMkLst>
          <pc:docMk/>
          <pc:sldMk cId="0" sldId="286"/>
        </pc:sldMkLst>
        <pc:spChg chg="mod">
          <ac:chgData name="BALARAM PANIGRAHY" userId="f6e9c459bf1a204e" providerId="LiveId" clId="{A9FA67AD-90B3-4EE1-A8C0-983E67F8AD99}" dt="2021-10-11T06:33:35.919" v="59" actId="20577"/>
          <ac:spMkLst>
            <pc:docMk/>
            <pc:sldMk cId="0" sldId="286"/>
            <ac:spMk id="2" creationId="{F48F50E8-627A-4631-B3CF-B7F4E18FDBF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10/11/2021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pic>
        <p:nvPicPr>
          <p:cNvPr id="7" name="Picture 6"/>
          <p:cNvPicPr>
            <a:picLocks noChangeAspect="1"/>
          </p:cNvPicPr>
          <p:nvPr userDrawn="1"/>
        </p:nvPicPr>
        <p:blipFill rotWithShape="1">
          <a:blip r:embed="rId2" cstate="print"/>
          <a:srcRect r="29944" b="7954"/>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pic>
        <p:nvPicPr>
          <p:cNvPr id="7" name="Picture 6"/>
          <p:cNvPicPr>
            <a:picLocks noChangeAspect="1"/>
          </p:cNvPicPr>
          <p:nvPr userDrawn="1"/>
        </p:nvPicPr>
        <p:blipFill rotWithShape="1">
          <a:blip r:embed="rId2" cstate="print"/>
          <a:srcRect r="29944" b="7954"/>
          <a:stretch>
            <a:fillRect/>
          </a:stretch>
        </p:blipFill>
        <p:spPr>
          <a:xfrm>
            <a:off x="0" y="0"/>
            <a:ext cx="12192000" cy="6858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a:xfrm>
            <a:off x="0" y="0"/>
            <a:ext cx="12192000" cy="8191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28600" y="191605"/>
            <a:ext cx="10515600" cy="507831"/>
          </a:xfrm>
        </p:spPr>
        <p:txBody>
          <a:bodyPr>
            <a:spAutoFit/>
          </a:bodyPr>
          <a:lstStyle>
            <a:lvl1pPr>
              <a:defRPr sz="3000">
                <a:solidFill>
                  <a:schemeClr val="tx1"/>
                </a:solidFill>
                <a:latin typeface="Georgia" panose="02040502050405020303" pitchFamily="18"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cxnSp>
        <p:nvCxnSpPr>
          <p:cNvPr id="8" name="Straight Connector 7"/>
          <p:cNvCxnSpPr/>
          <p:nvPr userDrawn="1"/>
        </p:nvCxnSpPr>
        <p:spPr>
          <a:xfrm>
            <a:off x="0" y="6457950"/>
            <a:ext cx="960845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p:cNvSpPr/>
          <p:nvPr userDrawn="1"/>
        </p:nvSpPr>
        <p:spPr>
          <a:xfrm>
            <a:off x="0" y="0"/>
            <a:ext cx="12192000" cy="8191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28600" y="191605"/>
            <a:ext cx="10515600" cy="507831"/>
          </a:xfrm>
        </p:spPr>
        <p:txBody>
          <a:bodyPr>
            <a:spAutoFit/>
          </a:bodyPr>
          <a:lstStyle>
            <a:lvl1pPr>
              <a:defRPr sz="3000">
                <a:solidFill>
                  <a:schemeClr val="tx1"/>
                </a:solidFill>
                <a:latin typeface="Georgia" panose="02040502050405020303" pitchFamily="18"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cxnSp>
        <p:nvCxnSpPr>
          <p:cNvPr id="8" name="Straight Connector 7"/>
          <p:cNvCxnSpPr/>
          <p:nvPr userDrawn="1"/>
        </p:nvCxnSpPr>
        <p:spPr>
          <a:xfrm>
            <a:off x="0" y="6457950"/>
            <a:ext cx="960845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387B06E-535F-4E7F-88C0-F5BF2740641B}" type="datetimeFigureOut">
              <a:rPr lang="en-US" smtClean="0"/>
              <a:t>10/11/2021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589B12-CB4D-4236-BBC8-148B142B18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639549" y="6350000"/>
            <a:ext cx="390525" cy="2889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89B12-CB4D-4236-BBC8-148B142B185D}" type="slidenum">
              <a:rPr lang="en-US" smtClean="0"/>
              <a:t>‹#›</a:t>
            </a:fld>
            <a:endParaRPr lang="en-US"/>
          </a:p>
        </p:txBody>
      </p:sp>
      <p:pic>
        <p:nvPicPr>
          <p:cNvPr id="8" name="Picture 7"/>
          <p:cNvPicPr>
            <a:picLocks noChangeAspect="1"/>
          </p:cNvPicPr>
          <p:nvPr userDrawn="1"/>
        </p:nvPicPr>
        <p:blipFill rotWithShape="1">
          <a:blip r:embed="rId13" cstate="print"/>
          <a:srcRect t="7383" r="1000"/>
          <a:stretch>
            <a:fillRect/>
          </a:stretch>
        </p:blipFill>
        <p:spPr>
          <a:xfrm>
            <a:off x="9774543" y="6329532"/>
            <a:ext cx="1592034" cy="3299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639549" y="6350000"/>
            <a:ext cx="390525" cy="2889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89B12-CB4D-4236-BBC8-148B142B185D}" type="slidenum">
              <a:rPr lang="en-US" smtClean="0"/>
              <a:t>‹#›</a:t>
            </a:fld>
            <a:endParaRPr lang="en-US"/>
          </a:p>
        </p:txBody>
      </p:sp>
      <p:pic>
        <p:nvPicPr>
          <p:cNvPr id="8" name="Picture 7"/>
          <p:cNvPicPr>
            <a:picLocks noChangeAspect="1"/>
          </p:cNvPicPr>
          <p:nvPr userDrawn="1"/>
        </p:nvPicPr>
        <p:blipFill rotWithShape="1">
          <a:blip r:embed="rId13" cstate="print"/>
          <a:srcRect t="7383" r="1000"/>
          <a:stretch>
            <a:fillRect/>
          </a:stretch>
        </p:blipFill>
        <p:spPr>
          <a:xfrm>
            <a:off x="9774543" y="6329532"/>
            <a:ext cx="1592034" cy="3299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61595" y="0"/>
            <a:ext cx="12192000" cy="6858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useBgFill="1">
        <p:nvSpPr>
          <p:cNvPr id="11" name="Freeform: Shape 10"/>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p:cNvSpPr>
            <a:spLocks noGrp="1" noRot="1" noChangeAspect="1" noMove="1" noResize="1" noEditPoints="1" noAdjustHandles="1" noChangeArrowheads="1" noChangeShapeType="1" noTextEdit="1"/>
          </p:cNvSpPr>
          <p:nvPr/>
        </p:nvSpPr>
        <p:spPr>
          <a:xfrm>
            <a:off x="853059"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rgbClr val="00B05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p:cNvSpPr/>
          <p:nvPr/>
        </p:nvSpPr>
        <p:spPr>
          <a:xfrm>
            <a:off x="1114425" y="1217930"/>
            <a:ext cx="10086975" cy="4268470"/>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4800" b="1" kern="1200" dirty="0">
              <a:solidFill>
                <a:schemeClr val="tx2">
                  <a:lumMod val="50000"/>
                </a:schemeClr>
              </a:solidFill>
              <a:effectLst/>
              <a:latin typeface="Times New Roman" panose="02020603050405020304" pitchFamily="18" charset="0"/>
              <a:ea typeface="+mj-ea"/>
              <a:cs typeface="Times New Roman" panose="02020603050405020304" pitchFamily="18" charset="0"/>
              <a:sym typeface="+mn-ea"/>
            </a:endParaRPr>
          </a:p>
        </p:txBody>
      </p:sp>
      <p:sp>
        <p:nvSpPr>
          <p:cNvPr id="15" name="Rectangle 14"/>
          <p:cNvSpPr>
            <a:spLocks noGrp="1" noRot="1" noChangeAspect="1" noMove="1" noResize="1" noEditPoints="1" noAdjustHandles="1" noChangeArrowheads="1" noChangeShapeType="1" noTextEdit="1"/>
          </p:cNvSpPr>
          <p:nvPr/>
        </p:nvSpPr>
        <p:spPr>
          <a:xfrm>
            <a:off x="1716405" y="4156075"/>
            <a:ext cx="8951595" cy="76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p:cNvPicPr>
            <a:picLocks noChangeAspect="1"/>
          </p:cNvPicPr>
          <p:nvPr/>
        </p:nvPicPr>
        <p:blipFill>
          <a:blip r:embed="rId2" cstate="print"/>
          <a:stretch>
            <a:fillRect/>
          </a:stretch>
        </p:blipFill>
        <p:spPr>
          <a:xfrm>
            <a:off x="9987334" y="6191250"/>
            <a:ext cx="2204666" cy="563687"/>
          </a:xfrm>
          <a:prstGeom prst="rect">
            <a:avLst/>
          </a:prstGeom>
        </p:spPr>
      </p:pic>
      <p:sp>
        <p:nvSpPr>
          <p:cNvPr id="2" name="TextBox 1">
            <a:extLst>
              <a:ext uri="{FF2B5EF4-FFF2-40B4-BE49-F238E27FC236}">
                <a16:creationId xmlns:a16="http://schemas.microsoft.com/office/drawing/2014/main" id="{F48F50E8-627A-4631-B3CF-B7F4E18FDBF7}"/>
              </a:ext>
            </a:extLst>
          </p:cNvPr>
          <p:cNvSpPr txBox="1"/>
          <p:nvPr/>
        </p:nvSpPr>
        <p:spPr>
          <a:xfrm>
            <a:off x="1535837" y="2009587"/>
            <a:ext cx="8842159" cy="1938992"/>
          </a:xfrm>
          <a:prstGeom prst="rect">
            <a:avLst/>
          </a:prstGeom>
          <a:noFill/>
        </p:spPr>
        <p:txBody>
          <a:bodyPr wrap="square" rtlCol="0">
            <a:spAutoFit/>
          </a:bodyPr>
          <a:lstStyle/>
          <a:p>
            <a:pPr algn="ctr"/>
            <a:r>
              <a:rPr lang="en-GB" sz="6000" b="1" dirty="0">
                <a:solidFill>
                  <a:schemeClr val="bg1"/>
                </a:solidFill>
                <a:latin typeface="Times New Roman" panose="02020603050405020304" pitchFamily="18" charset="0"/>
                <a:cs typeface="Times New Roman" panose="02020603050405020304" pitchFamily="18" charset="0"/>
              </a:rPr>
              <a:t>MIS Reports For Virtual Machines Consumption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4EA2F-EAC2-4094-B2FF-1B9DDF3D28E2}"/>
              </a:ext>
            </a:extLst>
          </p:cNvPr>
          <p:cNvSpPr>
            <a:spLocks noGrp="1"/>
          </p:cNvSpPr>
          <p:nvPr>
            <p:ph type="title"/>
          </p:nvPr>
        </p:nvSpPr>
        <p:spPr>
          <a:xfrm>
            <a:off x="-1" y="136003"/>
            <a:ext cx="12192001" cy="590931"/>
          </a:xfrm>
          <a:solidFill>
            <a:srgbClr val="00B050"/>
          </a:solidFill>
        </p:spPr>
        <p:txBody>
          <a:bodyPr vert="horz" lIns="91440" tIns="45720" rIns="91440" bIns="45720" rtlCol="0" anchor="ctr">
            <a:spAutoFit/>
          </a:bodyPr>
          <a:lstStyle/>
          <a:p>
            <a:r>
              <a:rPr lang="en-GB" sz="3600" b="1" dirty="0">
                <a:solidFill>
                  <a:schemeClr val="bg1"/>
                </a:solidFill>
                <a:latin typeface="Times New Roman" panose="02020603050405020304" pitchFamily="18" charset="0"/>
                <a:cs typeface="Times New Roman" panose="02020603050405020304" pitchFamily="18" charset="0"/>
              </a:rPr>
              <a:t>Memory Allocated to each cloud platform at each site</a:t>
            </a:r>
          </a:p>
        </p:txBody>
      </p:sp>
      <p:pic>
        <p:nvPicPr>
          <p:cNvPr id="4" name="Picture 3">
            <a:extLst>
              <a:ext uri="{FF2B5EF4-FFF2-40B4-BE49-F238E27FC236}">
                <a16:creationId xmlns:a16="http://schemas.microsoft.com/office/drawing/2014/main" id="{E96E6F5F-7F8C-457E-8F8E-1528CE6A8075}"/>
              </a:ext>
            </a:extLst>
          </p:cNvPr>
          <p:cNvPicPr>
            <a:picLocks noChangeAspect="1"/>
          </p:cNvPicPr>
          <p:nvPr/>
        </p:nvPicPr>
        <p:blipFill>
          <a:blip r:embed="rId2"/>
          <a:stretch>
            <a:fillRect/>
          </a:stretch>
        </p:blipFill>
        <p:spPr>
          <a:xfrm>
            <a:off x="2636520" y="824179"/>
            <a:ext cx="6223000" cy="5209641"/>
          </a:xfrm>
          <a:prstGeom prst="rect">
            <a:avLst/>
          </a:prstGeom>
        </p:spPr>
      </p:pic>
      <p:sp>
        <p:nvSpPr>
          <p:cNvPr id="3" name="TextBox 2">
            <a:extLst>
              <a:ext uri="{FF2B5EF4-FFF2-40B4-BE49-F238E27FC236}">
                <a16:creationId xmlns:a16="http://schemas.microsoft.com/office/drawing/2014/main" id="{3DDDF2DF-E235-4836-94C3-DC0D3F29312C}"/>
              </a:ext>
            </a:extLst>
          </p:cNvPr>
          <p:cNvSpPr txBox="1"/>
          <p:nvPr/>
        </p:nvSpPr>
        <p:spPr>
          <a:xfrm>
            <a:off x="238760" y="5992761"/>
            <a:ext cx="11481047" cy="369332"/>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bar graph shows the total amount of memory allocated to each cloud platform at each site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6" name="Title 1">
            <a:extLst>
              <a:ext uri="{FF2B5EF4-FFF2-40B4-BE49-F238E27FC236}">
                <a16:creationId xmlns:a16="http://schemas.microsoft.com/office/drawing/2014/main" id="{7CA7C2C7-C934-4F51-8723-C83D41EBA57C}"/>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9251BF3-B5EC-45FF-B9EB-621E46D6134A}"/>
              </a:ext>
            </a:extLst>
          </p:cNvPr>
          <p:cNvSpPr>
            <a:spLocks noGrp="1"/>
          </p:cNvSpPr>
          <p:nvPr>
            <p:ph type="title"/>
          </p:nvPr>
        </p:nvSpPr>
        <p:spPr>
          <a:xfrm>
            <a:off x="228600" y="150055"/>
            <a:ext cx="10515600" cy="590931"/>
          </a:xfrm>
        </p:spPr>
        <p:txBody>
          <a:bodyPr/>
          <a:lstStyle/>
          <a:p>
            <a:r>
              <a:rPr lang="en-GB" sz="3600" b="1" dirty="0">
                <a:solidFill>
                  <a:schemeClr val="bg1"/>
                </a:solidFill>
                <a:latin typeface="Times New Roman" panose="02020603050405020304" pitchFamily="18" charset="0"/>
                <a:cs typeface="Times New Roman" panose="02020603050405020304" pitchFamily="18" charset="0"/>
              </a:rPr>
              <a:t>CPUs assigned to each cloud platform at each site</a:t>
            </a:r>
          </a:p>
        </p:txBody>
      </p:sp>
      <p:pic>
        <p:nvPicPr>
          <p:cNvPr id="5" name="Picture 4">
            <a:extLst>
              <a:ext uri="{FF2B5EF4-FFF2-40B4-BE49-F238E27FC236}">
                <a16:creationId xmlns:a16="http://schemas.microsoft.com/office/drawing/2014/main" id="{B5BF17A3-C5C0-4C62-A98A-044D9EF183B9}"/>
              </a:ext>
            </a:extLst>
          </p:cNvPr>
          <p:cNvPicPr>
            <a:picLocks noChangeAspect="1"/>
          </p:cNvPicPr>
          <p:nvPr/>
        </p:nvPicPr>
        <p:blipFill>
          <a:blip r:embed="rId3"/>
          <a:stretch>
            <a:fillRect/>
          </a:stretch>
        </p:blipFill>
        <p:spPr>
          <a:xfrm>
            <a:off x="2715420" y="865526"/>
            <a:ext cx="3202465" cy="5553075"/>
          </a:xfrm>
          <a:prstGeom prst="rect">
            <a:avLst/>
          </a:prstGeom>
        </p:spPr>
      </p:pic>
      <p:pic>
        <p:nvPicPr>
          <p:cNvPr id="7" name="Picture 6">
            <a:extLst>
              <a:ext uri="{FF2B5EF4-FFF2-40B4-BE49-F238E27FC236}">
                <a16:creationId xmlns:a16="http://schemas.microsoft.com/office/drawing/2014/main" id="{9599FF3C-D183-4271-8A9E-884B1CD3D995}"/>
              </a:ext>
            </a:extLst>
          </p:cNvPr>
          <p:cNvPicPr>
            <a:picLocks noChangeAspect="1"/>
          </p:cNvPicPr>
          <p:nvPr/>
        </p:nvPicPr>
        <p:blipFill>
          <a:blip r:embed="rId4"/>
          <a:stretch>
            <a:fillRect/>
          </a:stretch>
        </p:blipFill>
        <p:spPr>
          <a:xfrm>
            <a:off x="6274117" y="950306"/>
            <a:ext cx="638175" cy="781050"/>
          </a:xfrm>
          <a:prstGeom prst="rect">
            <a:avLst/>
          </a:prstGeom>
        </p:spPr>
      </p:pic>
      <p:sp>
        <p:nvSpPr>
          <p:cNvPr id="3" name="TextBox 2">
            <a:extLst>
              <a:ext uri="{FF2B5EF4-FFF2-40B4-BE49-F238E27FC236}">
                <a16:creationId xmlns:a16="http://schemas.microsoft.com/office/drawing/2014/main" id="{E953A886-000A-4FE7-BC86-85517E97B393}"/>
              </a:ext>
            </a:extLst>
          </p:cNvPr>
          <p:cNvSpPr txBox="1"/>
          <p:nvPr/>
        </p:nvSpPr>
        <p:spPr>
          <a:xfrm>
            <a:off x="6849321" y="1968575"/>
            <a:ext cx="5251239" cy="646331"/>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stack bar shows the total number of CPUs </a:t>
            </a:r>
          </a:p>
          <a:p>
            <a:r>
              <a:rPr lang="en-GB" dirty="0">
                <a:latin typeface="Times New Roman" panose="02020603050405020304" pitchFamily="18" charset="0"/>
                <a:cs typeface="Times New Roman" panose="02020603050405020304" pitchFamily="18" charset="0"/>
              </a:rPr>
              <a:t>assigned to each cloud platform at each site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87C112-0099-4617-AE1C-E11208D8627E}"/>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6DE846F4-177C-43A3-92E6-9C8E7D4DBB0F}"/>
              </a:ext>
            </a:extLst>
          </p:cNvPr>
          <p:cNvSpPr>
            <a:spLocks noGrp="1"/>
          </p:cNvSpPr>
          <p:nvPr>
            <p:ph type="title"/>
          </p:nvPr>
        </p:nvSpPr>
        <p:spPr>
          <a:xfrm>
            <a:off x="8039" y="-133286"/>
            <a:ext cx="11414760" cy="1089529"/>
          </a:xfrm>
        </p:spPr>
        <p:txBody>
          <a:bodyPr/>
          <a:lstStyle/>
          <a:p>
            <a:r>
              <a:rPr lang="en-GB" sz="3600" b="1" dirty="0">
                <a:solidFill>
                  <a:schemeClr val="bg1"/>
                </a:solidFill>
                <a:latin typeface="Times New Roman" panose="02020603050405020304" pitchFamily="18" charset="0"/>
                <a:cs typeface="Times New Roman" panose="02020603050405020304" pitchFamily="18" charset="0"/>
              </a:rPr>
              <a:t>Virtual Machine status by cloud platform at each site</a:t>
            </a:r>
          </a:p>
        </p:txBody>
      </p:sp>
      <p:pic>
        <p:nvPicPr>
          <p:cNvPr id="4" name="Picture 3">
            <a:extLst>
              <a:ext uri="{FF2B5EF4-FFF2-40B4-BE49-F238E27FC236}">
                <a16:creationId xmlns:a16="http://schemas.microsoft.com/office/drawing/2014/main" id="{9E610069-D753-417B-93A7-103E93D93F9E}"/>
              </a:ext>
            </a:extLst>
          </p:cNvPr>
          <p:cNvPicPr>
            <a:picLocks noChangeAspect="1"/>
          </p:cNvPicPr>
          <p:nvPr/>
        </p:nvPicPr>
        <p:blipFill>
          <a:blip r:embed="rId2"/>
          <a:stretch>
            <a:fillRect/>
          </a:stretch>
        </p:blipFill>
        <p:spPr>
          <a:xfrm>
            <a:off x="1265764" y="876135"/>
            <a:ext cx="8302841" cy="4875063"/>
          </a:xfrm>
          <a:prstGeom prst="rect">
            <a:avLst/>
          </a:prstGeom>
        </p:spPr>
      </p:pic>
      <p:pic>
        <p:nvPicPr>
          <p:cNvPr id="7" name="Picture 6">
            <a:extLst>
              <a:ext uri="{FF2B5EF4-FFF2-40B4-BE49-F238E27FC236}">
                <a16:creationId xmlns:a16="http://schemas.microsoft.com/office/drawing/2014/main" id="{596E0042-A846-467E-A880-A5EB33355B03}"/>
              </a:ext>
            </a:extLst>
          </p:cNvPr>
          <p:cNvPicPr>
            <a:picLocks noChangeAspect="1"/>
          </p:cNvPicPr>
          <p:nvPr/>
        </p:nvPicPr>
        <p:blipFill>
          <a:blip r:embed="rId3"/>
          <a:stretch>
            <a:fillRect/>
          </a:stretch>
        </p:blipFill>
        <p:spPr>
          <a:xfrm>
            <a:off x="9572625" y="876135"/>
            <a:ext cx="1447800" cy="647700"/>
          </a:xfrm>
          <a:prstGeom prst="rect">
            <a:avLst/>
          </a:prstGeom>
        </p:spPr>
      </p:pic>
      <p:sp>
        <p:nvSpPr>
          <p:cNvPr id="3" name="TextBox 2">
            <a:extLst>
              <a:ext uri="{FF2B5EF4-FFF2-40B4-BE49-F238E27FC236}">
                <a16:creationId xmlns:a16="http://schemas.microsoft.com/office/drawing/2014/main" id="{1AC34488-8E15-46B2-B96D-DAF9F5DD1FE8}"/>
              </a:ext>
            </a:extLst>
          </p:cNvPr>
          <p:cNvSpPr txBox="1"/>
          <p:nvPr/>
        </p:nvSpPr>
        <p:spPr>
          <a:xfrm>
            <a:off x="228600" y="5927897"/>
            <a:ext cx="10791825" cy="369332"/>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text table shows the status of virtual machines on each cloud platform at each site as a percentage</a:t>
            </a:r>
          </a:p>
        </p:txBody>
      </p:sp>
    </p:spTree>
    <p:extLst>
      <p:ext uri="{BB962C8B-B14F-4D97-AF65-F5344CB8AC3E}">
        <p14:creationId xmlns:p14="http://schemas.microsoft.com/office/powerpoint/2010/main" val="87165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6BCF727-FBAF-4284-B2C6-2BCE49DBE185}"/>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80047" y="133540"/>
            <a:ext cx="10515600" cy="590931"/>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BB2CCBB7-9B97-4A6B-9365-3A59D050031A}"/>
              </a:ext>
            </a:extLst>
          </p:cNvPr>
          <p:cNvPicPr>
            <a:picLocks noChangeAspect="1"/>
          </p:cNvPicPr>
          <p:nvPr/>
        </p:nvPicPr>
        <p:blipFill>
          <a:blip r:embed="rId2"/>
          <a:stretch>
            <a:fillRect/>
          </a:stretch>
        </p:blipFill>
        <p:spPr>
          <a:xfrm>
            <a:off x="924560" y="850471"/>
            <a:ext cx="10067278" cy="5137615"/>
          </a:xfrm>
          <a:prstGeom prst="rect">
            <a:avLst/>
          </a:prstGeom>
        </p:spPr>
      </p:pic>
      <p:sp>
        <p:nvSpPr>
          <p:cNvPr id="3" name="TextBox 2">
            <a:extLst>
              <a:ext uri="{FF2B5EF4-FFF2-40B4-BE49-F238E27FC236}">
                <a16:creationId xmlns:a16="http://schemas.microsoft.com/office/drawing/2014/main" id="{E277A55F-1419-4A52-843C-577866DAF7FA}"/>
              </a:ext>
            </a:extLst>
          </p:cNvPr>
          <p:cNvSpPr txBox="1"/>
          <p:nvPr/>
        </p:nvSpPr>
        <p:spPr>
          <a:xfrm>
            <a:off x="376512" y="6131612"/>
            <a:ext cx="10919534" cy="369332"/>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is the collated dashboard showing all the different visualisations</a:t>
            </a:r>
            <a:r>
              <a:rPr lang="en-GB" dirty="0"/>
              <a:t>.</a:t>
            </a:r>
          </a:p>
        </p:txBody>
      </p:sp>
    </p:spTree>
    <p:extLst>
      <p:ext uri="{BB962C8B-B14F-4D97-AF65-F5344CB8AC3E}">
        <p14:creationId xmlns:p14="http://schemas.microsoft.com/office/powerpoint/2010/main" val="216899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73B1C2-F23B-481A-A55E-19D4A134D62C}"/>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a:xfrm>
            <a:off x="0" y="152288"/>
            <a:ext cx="10515600" cy="590931"/>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96805BF9-D9AB-469F-895F-0F17CD941A05}"/>
              </a:ext>
            </a:extLst>
          </p:cNvPr>
          <p:cNvSpPr txBox="1"/>
          <p:nvPr/>
        </p:nvSpPr>
        <p:spPr>
          <a:xfrm>
            <a:off x="399495" y="1030562"/>
            <a:ext cx="11274641" cy="5078313"/>
          </a:xfrm>
          <a:prstGeom prst="rect">
            <a:avLst/>
          </a:prstGeom>
          <a:noFill/>
        </p:spPr>
        <p:txBody>
          <a:bodyPr wrap="square">
            <a:spAutoFit/>
          </a:bodyPr>
          <a:lstStyle/>
          <a:p>
            <a:pPr marL="342900" indent="-342900" algn="l">
              <a:buClrTx/>
              <a:buSzTx/>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There is considerable amount of free disk available across the estate</a:t>
            </a:r>
          </a:p>
          <a:p>
            <a:pPr marL="285750" indent="-28575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sym typeface="+mn-ea"/>
              </a:rPr>
              <a:t>The site with the highest number of Virtual Machines is Mumbai which hosts 10052 virtual machines</a:t>
            </a:r>
            <a:endParaRPr lang="en-IN" dirty="0">
              <a:latin typeface="Times New Roman" panose="02020603050405020304" pitchFamily="18" charset="0"/>
              <a:cs typeface="Times New Roman" panose="02020603050405020304" pitchFamily="18" charset="0"/>
            </a:endParaRPr>
          </a:p>
          <a:p>
            <a:pPr marL="285750" indent="-28575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342900" indent="-342900" algn="l">
              <a:buClrTx/>
              <a:buSzTx/>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sym typeface="+mn-ea"/>
              </a:rPr>
              <a:t>The maximum amount of disk has been allocated to Azure virtual machines, disk allocated is 77,957,023 GB</a:t>
            </a:r>
          </a:p>
          <a:p>
            <a:pPr marL="285750" indent="-28575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sym typeface="+mn-ea"/>
            </a:endParaRPr>
          </a:p>
          <a:p>
            <a:pPr marL="342900" indent="-342900" algn="l">
              <a:buClrTx/>
              <a:buSzTx/>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sym typeface="+mn-ea"/>
              </a:rPr>
              <a:t>The maximum amount of disk is being consumed by AWS virtual machines, disk consumed is 65,886,810 GB</a:t>
            </a:r>
          </a:p>
          <a:p>
            <a:pPr marL="285750" indent="-28575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sym typeface="+mn-ea"/>
            </a:endParaRPr>
          </a:p>
          <a:p>
            <a:pPr marL="342900" indent="-342900" algn="l">
              <a:buClrTx/>
              <a:buSzTx/>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sym typeface="+mn-ea"/>
              </a:rPr>
              <a:t>The maximum number of ESX host cores are allocated to virtual machines on AWS in Hyderabad, the number is 172842</a:t>
            </a:r>
          </a:p>
          <a:p>
            <a:pPr marL="342900" indent="-34290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sym typeface="+mn-ea"/>
            </a:endParaRPr>
          </a:p>
          <a:p>
            <a:pPr marL="342900" indent="-342900" algn="l">
              <a:buClrTx/>
              <a:buSzTx/>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sym typeface="+mn-ea"/>
              </a:rPr>
              <a:t>The maximum number of ESX host threads are consumed by virtual machines on Azure in Mumbai, the number is 172657</a:t>
            </a:r>
          </a:p>
          <a:p>
            <a:pPr marL="342900" indent="-34290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sym typeface="+mn-ea"/>
            </a:endParaRPr>
          </a:p>
          <a:p>
            <a:pPr marL="342900" indent="-342900" algn="l">
              <a:buClrTx/>
              <a:buSzTx/>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sym typeface="+mn-ea"/>
              </a:rPr>
              <a:t>The maximum amount of memory is allocated to virtual machines on AWS in Hyderabad, it is 446563627 MB</a:t>
            </a:r>
          </a:p>
          <a:p>
            <a:pPr marL="342900" indent="-34290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sym typeface="+mn-ea"/>
            </a:endParaRPr>
          </a:p>
          <a:p>
            <a:pPr marL="342900" indent="-342900" algn="l">
              <a:buClrTx/>
              <a:buSzTx/>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sym typeface="+mn-ea"/>
              </a:rPr>
              <a:t>The maximum number of CPUs are allocated to virtual machines on AWS in Hyderabad, the number is 35754</a:t>
            </a:r>
          </a:p>
          <a:p>
            <a:pPr marL="342900" indent="-342900" algn="l">
              <a:buClrTx/>
              <a:buSzTx/>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47734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F3A92A-D2D1-4FC9-ADF2-5126D1415BC5}"/>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a:xfrm>
            <a:off x="228600" y="137991"/>
            <a:ext cx="10515600" cy="590931"/>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Conclusion continued…</a:t>
            </a:r>
          </a:p>
        </p:txBody>
      </p:sp>
      <p:sp>
        <p:nvSpPr>
          <p:cNvPr id="4" name="TextBox 3">
            <a:extLst>
              <a:ext uri="{FF2B5EF4-FFF2-40B4-BE49-F238E27FC236}">
                <a16:creationId xmlns:a16="http://schemas.microsoft.com/office/drawing/2014/main" id="{96805BF9-D9AB-469F-895F-0F17CD941A05}"/>
              </a:ext>
            </a:extLst>
          </p:cNvPr>
          <p:cNvSpPr txBox="1"/>
          <p:nvPr/>
        </p:nvSpPr>
        <p:spPr>
          <a:xfrm>
            <a:off x="399495" y="1030562"/>
            <a:ext cx="11274641" cy="5632311"/>
          </a:xfrm>
          <a:prstGeom prst="rect">
            <a:avLst/>
          </a:prstGeom>
          <a:noFill/>
        </p:spPr>
        <p:txBody>
          <a:bodyPr wrap="square">
            <a:spAutoFit/>
          </a:bodyPr>
          <a:lstStyle/>
          <a:p>
            <a:pPr algn="l">
              <a:buClrTx/>
              <a:buSzTx/>
            </a:pPr>
            <a:r>
              <a:rPr lang="en-US" altLang="en-IN" sz="2000" b="1" u="sng" dirty="0">
                <a:latin typeface="Times New Roman" panose="02020603050405020304" pitchFamily="18" charset="0"/>
                <a:cs typeface="Times New Roman" panose="02020603050405020304" pitchFamily="18" charset="0"/>
              </a:rPr>
              <a:t>Virtual Machine power status percentages</a:t>
            </a:r>
          </a:p>
          <a:p>
            <a:pPr algn="l">
              <a:buClrTx/>
              <a:buSzTx/>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Minimum active : vCenter Mumbai : 23.42%</a:t>
            </a:r>
          </a:p>
          <a:p>
            <a:pPr marL="742950" lvl="1" indent="-285750">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Maximum active : AWS Chennai : 26.52%</a:t>
            </a:r>
          </a:p>
          <a:p>
            <a:pPr marL="742950" lvl="1" indent="-285750">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Minimum inactive : vCenter Delhi : 24.21%</a:t>
            </a:r>
          </a:p>
          <a:p>
            <a:pPr marL="742950" lvl="1" indent="-285750">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Maximum inactive : vCenter Mumbai : 27.10%</a:t>
            </a:r>
          </a:p>
          <a:p>
            <a:pPr marL="742950" lvl="1" indent="-285750">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Minimum on : AWS Mumbai : 24.01%</a:t>
            </a:r>
          </a:p>
          <a:p>
            <a:pPr marL="742950" lvl="1" indent="-285750">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Maximum on : vCenter Chennai : 26.55%</a:t>
            </a:r>
          </a:p>
          <a:p>
            <a:pPr marL="742950" lvl="1" indent="-285750">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Minimum powered off : AWS Delhi : 24.20%</a:t>
            </a:r>
          </a:p>
          <a:p>
            <a:pPr marL="742950" lvl="1" indent="-285750">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altLang="en-IN" dirty="0">
                <a:latin typeface="Times New Roman" panose="02020603050405020304" pitchFamily="18" charset="0"/>
                <a:cs typeface="Times New Roman" panose="02020603050405020304" pitchFamily="18" charset="0"/>
              </a:rPr>
              <a:t>Maximum powered off : AWS Mumbai : 25.73%</a:t>
            </a:r>
          </a:p>
          <a:p>
            <a:pPr marL="285750" indent="-28575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endParaRPr>
          </a:p>
          <a:p>
            <a:pPr marL="342900" indent="-342900" algn="l">
              <a:buClrTx/>
              <a:buSzTx/>
              <a:buFont typeface="Wingdings" panose="05000000000000000000" pitchFamily="2" charset="2"/>
              <a:buChar char="§"/>
            </a:pPr>
            <a:endParaRPr lang="en-US" altLang="en-IN" dirty="0">
              <a:latin typeface="Times New Roman" panose="02020603050405020304" pitchFamily="18" charset="0"/>
              <a:cs typeface="Times New Roman" panose="02020603050405020304" pitchFamily="18" charset="0"/>
              <a:sym typeface="+mn-ea"/>
            </a:endParaRPr>
          </a:p>
          <a:p>
            <a:pPr marL="342900" indent="-342900" algn="l">
              <a:buClrTx/>
              <a:buSzTx/>
              <a:buFont typeface="Arial" panose="020B0604020202020204" pitchFamily="34" charset="0"/>
              <a:buChar char="•"/>
            </a:pPr>
            <a:endParaRPr lang="en-US" altLang="en-IN"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132883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55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22960"/>
          </a:xfrm>
          <a:solidFill>
            <a:srgbClr val="00B050"/>
          </a:solidFill>
        </p:spPr>
        <p:txBody>
          <a:bodyPr/>
          <a:lstStyle/>
          <a:p>
            <a:r>
              <a:rPr lang="en-US" sz="3600" b="1" dirty="0">
                <a:solidFill>
                  <a:schemeClr val="bg1"/>
                </a:solidFill>
                <a:latin typeface="Times New Roman" panose="02020603050405020304" pitchFamily="18" charset="0"/>
                <a:cs typeface="Times New Roman" panose="02020603050405020304" pitchFamily="18" charset="0"/>
              </a:rPr>
              <a:t>Introduction </a:t>
            </a:r>
          </a:p>
        </p:txBody>
      </p:sp>
      <p:sp>
        <p:nvSpPr>
          <p:cNvPr id="4" name="TextBox 3">
            <a:extLst>
              <a:ext uri="{FF2B5EF4-FFF2-40B4-BE49-F238E27FC236}">
                <a16:creationId xmlns:a16="http://schemas.microsoft.com/office/drawing/2014/main" id="{8B568314-8117-419D-ABDB-731A9186936F}"/>
              </a:ext>
            </a:extLst>
          </p:cNvPr>
          <p:cNvSpPr txBox="1"/>
          <p:nvPr/>
        </p:nvSpPr>
        <p:spPr>
          <a:xfrm>
            <a:off x="110808" y="1454566"/>
            <a:ext cx="6852871" cy="378206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dirty="0">
                <a:solidFill>
                  <a:schemeClr val="dk1"/>
                </a:solidFill>
                <a:latin typeface="Times New Roman" panose="02020603050405020304" pitchFamily="18" charset="0"/>
                <a:cs typeface="Times New Roman" panose="02020603050405020304" pitchFamily="18" charset="0"/>
                <a:sym typeface="+mn-ea"/>
              </a:rPr>
              <a:t>Businesses use multiple cloud platforms to provision the compute infrastructure that is used to run their business applications.</a:t>
            </a:r>
          </a:p>
          <a:p>
            <a:pPr marL="285750" indent="-285750">
              <a:lnSpc>
                <a:spcPct val="150000"/>
              </a:lnSpc>
              <a:buFont typeface="Wingdings" panose="05000000000000000000" pitchFamily="2" charset="2"/>
              <a:buChar char="§"/>
            </a:pPr>
            <a:endParaRPr lang="en-US" dirty="0">
              <a:solidFill>
                <a:schemeClr val="dk1"/>
              </a:solidFill>
              <a:latin typeface="Times New Roman" panose="02020603050405020304" pitchFamily="18" charset="0"/>
              <a:cs typeface="Times New Roman" panose="02020603050405020304" pitchFamily="18" charset="0"/>
              <a:sym typeface="+mn-ea"/>
            </a:endParaRPr>
          </a:p>
          <a:p>
            <a:pPr marL="285750" indent="-285750">
              <a:lnSpc>
                <a:spcPct val="150000"/>
              </a:lnSpc>
              <a:buFont typeface="Wingdings" panose="05000000000000000000" pitchFamily="2" charset="2"/>
              <a:buChar char="§"/>
            </a:pPr>
            <a:r>
              <a:rPr lang="en-US" dirty="0">
                <a:solidFill>
                  <a:schemeClr val="dk1"/>
                </a:solidFill>
                <a:latin typeface="Times New Roman" panose="02020603050405020304" pitchFamily="18" charset="0"/>
                <a:cs typeface="Times New Roman" panose="02020603050405020304" pitchFamily="18" charset="0"/>
                <a:sym typeface="+mn-ea"/>
              </a:rPr>
              <a:t>These compute resources are essentially fulfilled by several virtual machines deployed at various locations</a:t>
            </a:r>
          </a:p>
          <a:p>
            <a:pPr marL="285750" indent="-285750">
              <a:lnSpc>
                <a:spcPct val="150000"/>
              </a:lnSpc>
              <a:buFont typeface="Wingdings" panose="05000000000000000000" pitchFamily="2" charset="2"/>
              <a:buChar char="§"/>
            </a:pPr>
            <a:endParaRPr lang="en-US" dirty="0">
              <a:solidFill>
                <a:schemeClr val="dk1"/>
              </a:solidFill>
              <a:latin typeface="Times New Roman" panose="02020603050405020304" pitchFamily="18" charset="0"/>
              <a:cs typeface="Times New Roman" panose="02020603050405020304" pitchFamily="18" charset="0"/>
              <a:sym typeface="+mn-ea"/>
            </a:endParaRPr>
          </a:p>
          <a:p>
            <a:pPr marL="285750" indent="-285750">
              <a:lnSpc>
                <a:spcPct val="150000"/>
              </a:lnSpc>
              <a:buFont typeface="Wingdings" panose="05000000000000000000" pitchFamily="2" charset="2"/>
              <a:buChar char="§"/>
            </a:pPr>
            <a:r>
              <a:rPr lang="en-US" dirty="0">
                <a:solidFill>
                  <a:schemeClr val="dk1"/>
                </a:solidFill>
                <a:latin typeface="Times New Roman" panose="02020603050405020304" pitchFamily="18" charset="0"/>
                <a:cs typeface="Times New Roman" panose="02020603050405020304" pitchFamily="18" charset="0"/>
                <a:sym typeface="+mn-ea"/>
              </a:rPr>
              <a:t>This gives rise to complex technology estates which need to be optimized at various levels such as CPU, disk, memory, power status and operating system.</a:t>
            </a:r>
          </a:p>
        </p:txBody>
      </p:sp>
      <p:pic>
        <p:nvPicPr>
          <p:cNvPr id="5" name="Picture 4">
            <a:extLst>
              <a:ext uri="{FF2B5EF4-FFF2-40B4-BE49-F238E27FC236}">
                <a16:creationId xmlns:a16="http://schemas.microsoft.com/office/drawing/2014/main" id="{68617A86-8F8F-46D4-9829-E2C6491AE735}"/>
              </a:ext>
            </a:extLst>
          </p:cNvPr>
          <p:cNvPicPr>
            <a:picLocks noChangeAspect="1"/>
          </p:cNvPicPr>
          <p:nvPr/>
        </p:nvPicPr>
        <p:blipFill>
          <a:blip r:embed="rId2"/>
          <a:stretch>
            <a:fillRect/>
          </a:stretch>
        </p:blipFill>
        <p:spPr>
          <a:xfrm>
            <a:off x="7639050" y="822960"/>
            <a:ext cx="4552950" cy="20478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475662-0BFF-444E-8AAE-2CCF7D7DDDB9}"/>
              </a:ext>
            </a:extLst>
          </p:cNvPr>
          <p:cNvSpPr txBox="1">
            <a:spLocks/>
          </p:cNvSpPr>
          <p:nvPr/>
        </p:nvSpPr>
        <p:spPr>
          <a:xfrm>
            <a:off x="0" y="125470"/>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Project Goals / Business Understanding</a:t>
            </a:r>
          </a:p>
        </p:txBody>
      </p:sp>
      <p:sp>
        <p:nvSpPr>
          <p:cNvPr id="26" name="Slide Number Placeholder 5"/>
          <p:cNvSpPr>
            <a:spLocks noGrp="1"/>
          </p:cNvSpPr>
          <p:nvPr>
            <p:ph type="sldNum" sz="quarter" idx="12"/>
          </p:nvPr>
        </p:nvSpPr>
        <p:spPr>
          <a:xfrm>
            <a:off x="11639549" y="6350000"/>
            <a:ext cx="390525" cy="288925"/>
          </a:xfrm>
        </p:spPr>
        <p:txBody>
          <a:bodyPr/>
          <a:lstStyle/>
          <a:p>
            <a:fld id="{B6589B12-CB4D-4236-BBC8-148B142B185D}" type="slidenum">
              <a:rPr lang="en-US" smtClean="0"/>
              <a:t>3</a:t>
            </a:fld>
            <a:endParaRPr lang="en-US"/>
          </a:p>
        </p:txBody>
      </p:sp>
      <p:sp>
        <p:nvSpPr>
          <p:cNvPr id="5" name="TextBox 4">
            <a:extLst>
              <a:ext uri="{FF2B5EF4-FFF2-40B4-BE49-F238E27FC236}">
                <a16:creationId xmlns:a16="http://schemas.microsoft.com/office/drawing/2014/main" id="{BB9EB080-7D9A-4EB2-9256-4306A2544230}"/>
              </a:ext>
            </a:extLst>
          </p:cNvPr>
          <p:cNvSpPr txBox="1"/>
          <p:nvPr/>
        </p:nvSpPr>
        <p:spPr>
          <a:xfrm>
            <a:off x="852257" y="2130641"/>
            <a:ext cx="9880846" cy="3970318"/>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Business would like to understand the utilization pattern of all the compute resources CPU, Memory and Disk across various cloud platforms that are in it’s portfolio at all its locations</a:t>
            </a: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business would like to understand the distribution of virtual machines based on location</a:t>
            </a: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business would like to understand the power status of virtual machines at all its locations</a:t>
            </a:r>
          </a:p>
          <a:p>
            <a:pPr marL="285750" indent="-285750">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Future Scope: </a:t>
            </a:r>
          </a:p>
          <a:p>
            <a:pPr marL="285750" indent="-285750">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To determine spending patterns for different locations and allocate budgets accordingly</a:t>
            </a: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To optimize the usage of compute resources with a view to save costs without impacting productivity</a:t>
            </a: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To optimize the power status of virtual machines with a view to save costs</a:t>
            </a:r>
          </a:p>
          <a:p>
            <a:pPr marL="285750" indent="-285750">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Technology stack:</a:t>
            </a: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We have used Tableau to build the visualisations and the dashboard</a:t>
            </a:r>
          </a:p>
          <a:p>
            <a:endParaRPr lang="en-GB" dirty="0">
              <a:latin typeface="Times New Roman" panose="02020603050405020304" pitchFamily="18" charset="0"/>
              <a:cs typeface="Times New Roman" panose="02020603050405020304" pitchFamily="18" charset="0"/>
            </a:endParaRPr>
          </a:p>
        </p:txBody>
      </p:sp>
      <p:pic>
        <p:nvPicPr>
          <p:cNvPr id="1028" name="Picture 4" descr="Goal And Objective | St. Mary&amp;#39;s Sr. Sec. School Rudrapur">
            <a:extLst>
              <a:ext uri="{FF2B5EF4-FFF2-40B4-BE49-F238E27FC236}">
                <a16:creationId xmlns:a16="http://schemas.microsoft.com/office/drawing/2014/main" id="{E3058D3B-21DD-48C9-82BA-7149036BC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5" y="840230"/>
            <a:ext cx="4676775" cy="1255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42875" y="916940"/>
            <a:ext cx="10840085" cy="645160"/>
          </a:xfrm>
          <a:prstGeom prst="rect">
            <a:avLst/>
          </a:prstGeom>
          <a:noFill/>
        </p:spPr>
        <p:txBody>
          <a:bodyPr wrap="square" rtlCol="0">
            <a:spAutoFit/>
          </a:bodyPr>
          <a:lstStyle/>
          <a:p>
            <a:pPr marL="342900" indent="-342900" algn="l">
              <a:lnSpc>
                <a:spcPct val="100000"/>
              </a:lnSpc>
              <a:buClrTx/>
              <a:buSzTx/>
              <a:buFont typeface="Wingdings" panose="05000000000000000000" pitchFamily="2" charset="2"/>
              <a:buChar char="§"/>
            </a:pPr>
            <a:r>
              <a:rPr lang="en-IN" dirty="0">
                <a:latin typeface="Times New Roman" panose="02020603050405020304" pitchFamily="18" charset="0"/>
                <a:cs typeface="Times New Roman" panose="02020603050405020304" pitchFamily="18" charset="0"/>
                <a:sym typeface="+mn-ea"/>
              </a:rPr>
              <a:t>Data Source: Secondary Data  </a:t>
            </a:r>
          </a:p>
          <a:p>
            <a:pPr marL="342900" indent="-342900" algn="l">
              <a:lnSpc>
                <a:spcPct val="100000"/>
              </a:lnSpc>
              <a:buClrTx/>
              <a:buSzTx/>
              <a:buFont typeface="Wingdings" panose="05000000000000000000" pitchFamily="2" charset="2"/>
              <a:buChar char="§"/>
            </a:pPr>
            <a:r>
              <a:rPr lang="en-IN" dirty="0">
                <a:latin typeface="Times New Roman" panose="02020603050405020304" pitchFamily="18" charset="0"/>
                <a:cs typeface="Times New Roman" panose="02020603050405020304" pitchFamily="18" charset="0"/>
                <a:sym typeface="+mn-ea"/>
              </a:rPr>
              <a:t>Dataset shape : observations 40000,  features 41</a:t>
            </a:r>
            <a:endParaRPr lang="en-IN" dirty="0">
              <a:latin typeface="Times New Roman" panose="02020603050405020304" pitchFamily="18" charset="0"/>
              <a:ea typeface="Verdana" panose="020B0604030504040204" pitchFamily="34" charset="0"/>
              <a:cs typeface="Times New Roman" panose="02020603050405020304" pitchFamily="18" charset="0"/>
              <a:sym typeface="+mn-ea"/>
            </a:endParaRPr>
          </a:p>
        </p:txBody>
      </p:sp>
      <p:graphicFrame>
        <p:nvGraphicFramePr>
          <p:cNvPr id="4" name="Table 3">
            <a:extLst>
              <a:ext uri="{FF2B5EF4-FFF2-40B4-BE49-F238E27FC236}">
                <a16:creationId xmlns:a16="http://schemas.microsoft.com/office/drawing/2014/main" id="{74DB6694-EC35-47EB-A8AB-12088F881644}"/>
              </a:ext>
            </a:extLst>
          </p:cNvPr>
          <p:cNvGraphicFramePr>
            <a:graphicFrameLocks noGrp="1"/>
          </p:cNvGraphicFramePr>
          <p:nvPr>
            <p:extLst>
              <p:ext uri="{D42A27DB-BD31-4B8C-83A1-F6EECF244321}">
                <p14:modId xmlns:p14="http://schemas.microsoft.com/office/powerpoint/2010/main" val="2053228502"/>
              </p:ext>
            </p:extLst>
          </p:nvPr>
        </p:nvGraphicFramePr>
        <p:xfrm>
          <a:off x="216535" y="1820355"/>
          <a:ext cx="10979785" cy="4247515"/>
        </p:xfrm>
        <a:graphic>
          <a:graphicData uri="http://schemas.openxmlformats.org/drawingml/2006/table">
            <a:tbl>
              <a:tblPr firstRow="1">
                <a:tableStyleId>{5A111915-BE36-4E01-A7E5-04B1672EAD32}</a:tableStyleId>
              </a:tblPr>
              <a:tblGrid>
                <a:gridCol w="2749550">
                  <a:extLst>
                    <a:ext uri="{9D8B030D-6E8A-4147-A177-3AD203B41FA5}">
                      <a16:colId xmlns:a16="http://schemas.microsoft.com/office/drawing/2014/main" val="20000"/>
                    </a:ext>
                  </a:extLst>
                </a:gridCol>
                <a:gridCol w="8230235">
                  <a:extLst>
                    <a:ext uri="{9D8B030D-6E8A-4147-A177-3AD203B41FA5}">
                      <a16:colId xmlns:a16="http://schemas.microsoft.com/office/drawing/2014/main" val="20001"/>
                    </a:ext>
                  </a:extLst>
                </a:gridCol>
              </a:tblGrid>
              <a:tr h="518160">
                <a:tc>
                  <a:txBody>
                    <a:bodyPr/>
                    <a:lstStyle/>
                    <a:p>
                      <a:pPr algn="l"/>
                      <a:r>
                        <a:rPr lang="en-US" sz="2400" b="0" dirty="0"/>
                        <a:t>Name of Feature</a:t>
                      </a:r>
                      <a:endParaRPr lang="en-US" sz="2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Description </a:t>
                      </a:r>
                      <a:endParaRPr lang="en-US" sz="2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0565">
                <a:tc>
                  <a:txBody>
                    <a:bodyPr/>
                    <a:lstStyle/>
                    <a:p>
                      <a:pPr algn="l"/>
                      <a:r>
                        <a:rPr lang="en-US" sz="1800" kern="1200" dirty="0" err="1">
                          <a:solidFill>
                            <a:schemeClr val="tx1"/>
                          </a:solidFill>
                        </a:rPr>
                        <a:t>Allocated_Disk</a:t>
                      </a:r>
                      <a:endParaRPr lang="it-IT"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solidFill>
                            <a:schemeClr val="tx1"/>
                          </a:solidFill>
                        </a:rPr>
                        <a:t>The amount disk space allocated to the Virtual Machine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42315">
                <a:tc>
                  <a:txBody>
                    <a:bodyPr/>
                    <a:lstStyle/>
                    <a:p>
                      <a:pPr algn="l"/>
                      <a:r>
                        <a:rPr lang="en-US" sz="1800" kern="1200" dirty="0">
                          <a:solidFill>
                            <a:schemeClr val="tx1"/>
                          </a:solidFill>
                        </a:rPr>
                        <a:t>CPU</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solidFill>
                            <a:schemeClr val="tx1"/>
                          </a:solidFill>
                        </a:rPr>
                        <a:t>Number of CPUs assigned to the Virtual Machine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01040">
                <a:tc>
                  <a:txBody>
                    <a:bodyPr/>
                    <a:lstStyle/>
                    <a:p>
                      <a:pPr algn="l"/>
                      <a:r>
                        <a:rPr lang="en-US" sz="1800" kern="1200" dirty="0">
                          <a:solidFill>
                            <a:schemeClr val="tx1"/>
                          </a:solidFill>
                        </a:rPr>
                        <a:t>Cloud</a:t>
                      </a:r>
                      <a:endParaRPr lang="it-IT"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solidFill>
                            <a:schemeClr val="tx1"/>
                          </a:solidFill>
                        </a:rPr>
                        <a:t>Name of the cloud service provider</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kern="1200" dirty="0" err="1">
                          <a:solidFill>
                            <a:schemeClr val="tx1"/>
                          </a:solidFill>
                        </a:rPr>
                        <a:t>Consumed_Disk</a:t>
                      </a:r>
                      <a:endParaRPr lang="it-IT"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kern="1200" dirty="0">
                          <a:solidFill>
                            <a:schemeClr val="tx1"/>
                          </a:solidFill>
                        </a:rPr>
                        <a:t>Amount of disk consumed by the Virtual Machine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15010">
                <a:tc>
                  <a:txBody>
                    <a:bodyPr/>
                    <a:lstStyle/>
                    <a:p>
                      <a:pPr algn="l"/>
                      <a:r>
                        <a:rPr lang="en-US" sz="1800" kern="1200" dirty="0" err="1">
                          <a:solidFill>
                            <a:schemeClr val="tx1"/>
                          </a:solidFill>
                        </a:rPr>
                        <a:t>ESX_Host_Cores</a:t>
                      </a:r>
                      <a:endParaRPr lang="it-IT"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Total number of CPU cores available on the ESX host</a:t>
                      </a:r>
                      <a:endParaRPr lang="en-US" sz="1800" dirty="0">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418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kern="1200" dirty="0" err="1">
                          <a:solidFill>
                            <a:schemeClr val="tx1"/>
                          </a:solidFill>
                        </a:rPr>
                        <a:t>ESX_Host_Threads</a:t>
                      </a:r>
                      <a:endParaRPr lang="it-IT" sz="18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Number of process threads that each CPU can handle</a:t>
                      </a:r>
                      <a:endParaRPr lang="en-US" sz="1800" dirty="0">
                        <a:latin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itle 1">
            <a:extLst>
              <a:ext uri="{FF2B5EF4-FFF2-40B4-BE49-F238E27FC236}">
                <a16:creationId xmlns:a16="http://schemas.microsoft.com/office/drawing/2014/main" id="{5C694C53-C62B-4995-BF15-7DD5E27229F7}"/>
              </a:ext>
            </a:extLst>
          </p:cNvPr>
          <p:cNvSpPr>
            <a:spLocks noGrp="1"/>
          </p:cNvSpPr>
          <p:nvPr>
            <p:ph type="title"/>
          </p:nvPr>
        </p:nvSpPr>
        <p:spPr>
          <a:xfrm>
            <a:off x="0" y="116014"/>
            <a:ext cx="12192000" cy="590931"/>
          </a:xfrm>
          <a:solidFill>
            <a:srgbClr val="00B050"/>
          </a:solidFill>
        </p:spPr>
        <p:txBody>
          <a:bodyPr/>
          <a:lstStyle/>
          <a:p>
            <a:r>
              <a:rPr lang="en-US" sz="3600" b="1" dirty="0">
                <a:solidFill>
                  <a:schemeClr val="bg1"/>
                </a:solidFill>
                <a:latin typeface="Times New Roman" panose="02020603050405020304" pitchFamily="18" charset="0"/>
                <a:cs typeface="Times New Roman" panose="02020603050405020304" pitchFamily="18" charset="0"/>
              </a:rPr>
              <a:t>Data Understanding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D52F608-4436-4246-B2AA-CD3E88FE4AE2}"/>
              </a:ext>
            </a:extLst>
          </p:cNvPr>
          <p:cNvGraphicFramePr>
            <a:graphicFrameLocks noGrp="1"/>
          </p:cNvGraphicFramePr>
          <p:nvPr>
            <p:extLst>
              <p:ext uri="{D42A27DB-BD31-4B8C-83A1-F6EECF244321}">
                <p14:modId xmlns:p14="http://schemas.microsoft.com/office/powerpoint/2010/main" val="1788315650"/>
              </p:ext>
            </p:extLst>
          </p:nvPr>
        </p:nvGraphicFramePr>
        <p:xfrm>
          <a:off x="284480" y="1209527"/>
          <a:ext cx="10955972" cy="4247515"/>
        </p:xfrm>
        <a:graphic>
          <a:graphicData uri="http://schemas.openxmlformats.org/drawingml/2006/table">
            <a:tbl>
              <a:tblPr firstRow="1">
                <a:tableStyleId>{FABFCF23-3B69-468F-B69F-88F6DE6A72F2}</a:tableStyleId>
              </a:tblPr>
              <a:tblGrid>
                <a:gridCol w="2725737">
                  <a:extLst>
                    <a:ext uri="{9D8B030D-6E8A-4147-A177-3AD203B41FA5}">
                      <a16:colId xmlns:a16="http://schemas.microsoft.com/office/drawing/2014/main" val="20000"/>
                    </a:ext>
                  </a:extLst>
                </a:gridCol>
                <a:gridCol w="8230235">
                  <a:extLst>
                    <a:ext uri="{9D8B030D-6E8A-4147-A177-3AD203B41FA5}">
                      <a16:colId xmlns:a16="http://schemas.microsoft.com/office/drawing/2014/main" val="20001"/>
                    </a:ext>
                  </a:extLst>
                </a:gridCol>
              </a:tblGrid>
              <a:tr h="518160">
                <a:tc>
                  <a:txBody>
                    <a:bodyPr/>
                    <a:lstStyle/>
                    <a:p>
                      <a:pPr algn="l"/>
                      <a:r>
                        <a:rPr lang="en-US" sz="2400" b="0" dirty="0"/>
                        <a:t>Name of Feature</a:t>
                      </a:r>
                      <a:endParaRPr lang="en-US" sz="2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0" dirty="0"/>
                        <a:t>Description </a:t>
                      </a:r>
                      <a:endParaRPr lang="en-US" sz="2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0565">
                <a:tc>
                  <a:txBody>
                    <a:bodyPr/>
                    <a:lstStyle/>
                    <a:p>
                      <a:pPr marL="0" algn="l" defTabSz="914400" rtl="0" eaLnBrk="1" latinLnBrk="0" hangingPunct="1"/>
                      <a:r>
                        <a:rPr lang="en-US" sz="1800" kern="1200" dirty="0" err="1">
                          <a:solidFill>
                            <a:schemeClr val="tx1"/>
                          </a:solidFill>
                          <a:latin typeface="+mn-lt"/>
                          <a:ea typeface="+mn-ea"/>
                          <a:cs typeface="+mn-cs"/>
                        </a:rPr>
                        <a:t>Free_Disk</a:t>
                      </a:r>
                      <a:endParaRPr lang="it-IT"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Amount of free disk space on the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42315">
                <a:tc>
                  <a:txBody>
                    <a:bodyPr/>
                    <a:lstStyle/>
                    <a:p>
                      <a:pPr marL="0" algn="l" defTabSz="914400" rtl="0" eaLnBrk="1" latinLnBrk="0" hangingPunct="1"/>
                      <a:r>
                        <a:rPr lang="en-US" sz="1800" kern="1200" dirty="0">
                          <a:solidFill>
                            <a:schemeClr val="tx1"/>
                          </a:solidFill>
                          <a:latin typeface="+mn-lt"/>
                          <a:ea typeface="+mn-ea"/>
                          <a:cs typeface="+mn-cs"/>
                        </a:rPr>
                        <a:t>MEM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Amount of Memory allocated to the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01040">
                <a:tc>
                  <a:txBody>
                    <a:bodyPr/>
                    <a:lstStyle/>
                    <a:p>
                      <a:pPr marL="0" algn="l" defTabSz="914400" rtl="0" eaLnBrk="1" latinLnBrk="0" hangingPunct="1"/>
                      <a:r>
                        <a:rPr lang="en-US" sz="1800" kern="1200" dirty="0" err="1">
                          <a:solidFill>
                            <a:schemeClr val="tx1"/>
                          </a:solidFill>
                          <a:latin typeface="+mn-lt"/>
                          <a:ea typeface="+mn-ea"/>
                          <a:cs typeface="+mn-cs"/>
                        </a:rPr>
                        <a:t>Max_Disk</a:t>
                      </a:r>
                      <a:endParaRPr lang="it-IT"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Maximum amount of disk that can be used the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kern="1200" dirty="0" err="1">
                          <a:solidFill>
                            <a:schemeClr val="tx1"/>
                          </a:solidFill>
                          <a:latin typeface="+mn-lt"/>
                          <a:ea typeface="+mn-ea"/>
                          <a:cs typeface="+mn-cs"/>
                        </a:rPr>
                        <a:t>Operating_System</a:t>
                      </a:r>
                      <a:endParaRPr lang="it-IT"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Name of the operating system installed on the Virtual Machine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15010">
                <a:tc>
                  <a:txBody>
                    <a:bodyPr/>
                    <a:lstStyle/>
                    <a:p>
                      <a:pPr marL="0" algn="l" defTabSz="914400" rtl="0" eaLnBrk="1" latinLnBrk="0" hangingPunct="1"/>
                      <a:r>
                        <a:rPr lang="en-US" sz="1800" kern="1200" dirty="0">
                          <a:solidFill>
                            <a:schemeClr val="tx1"/>
                          </a:solidFill>
                          <a:latin typeface="+mn-lt"/>
                          <a:ea typeface="+mn-ea"/>
                          <a:cs typeface="+mn-cs"/>
                        </a:rPr>
                        <a:t>Site</a:t>
                      </a:r>
                      <a:endParaRPr lang="it-IT"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Geographical site/location of the Virtual Machine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418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tx1"/>
                          </a:solidFill>
                          <a:latin typeface="+mn-lt"/>
                          <a:ea typeface="+mn-ea"/>
                          <a:cs typeface="+mn-cs"/>
                        </a:rPr>
                        <a:t>Status</a:t>
                      </a:r>
                      <a:endParaRPr lang="it-IT" sz="18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Power status of the Virtual Machine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Box 3">
            <a:extLst>
              <a:ext uri="{FF2B5EF4-FFF2-40B4-BE49-F238E27FC236}">
                <a16:creationId xmlns:a16="http://schemas.microsoft.com/office/drawing/2014/main" id="{C75CB750-6BD8-4DC8-8011-D7D0B7DC40B2}"/>
              </a:ext>
            </a:extLst>
          </p:cNvPr>
          <p:cNvSpPr txBox="1"/>
          <p:nvPr/>
        </p:nvSpPr>
        <p:spPr>
          <a:xfrm>
            <a:off x="189547" y="5811033"/>
            <a:ext cx="11585893"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have not used the data from the remaining columns in the dataset as these are not relevant to the project objective.</a:t>
            </a:r>
            <a:endParaRPr lang="en-GB"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D290EED-587B-4D29-8D13-A5A8DB2947E5}"/>
              </a:ext>
            </a:extLst>
          </p:cNvPr>
          <p:cNvSpPr txBox="1">
            <a:spLocks/>
          </p:cNvSpPr>
          <p:nvPr/>
        </p:nvSpPr>
        <p:spPr>
          <a:xfrm>
            <a:off x="0" y="9611"/>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Data Understanding Continued…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38BF86-24E0-48B2-BBE3-B9FEF42412F4}"/>
              </a:ext>
            </a:extLst>
          </p:cNvPr>
          <p:cNvSpPr>
            <a:spLocks noGrp="1"/>
          </p:cNvSpPr>
          <p:nvPr>
            <p:ph type="title"/>
          </p:nvPr>
        </p:nvSpPr>
        <p:spPr>
          <a:xfrm>
            <a:off x="0" y="136446"/>
            <a:ext cx="12192000" cy="590931"/>
          </a:xfrm>
          <a:solidFill>
            <a:srgbClr val="00B050"/>
          </a:solidFill>
        </p:spPr>
        <p:txBody>
          <a:bodyPr/>
          <a:lstStyle/>
          <a:p>
            <a:r>
              <a:rPr lang="en-GB" sz="3600" b="1" dirty="0">
                <a:solidFill>
                  <a:schemeClr val="bg1"/>
                </a:solidFill>
                <a:latin typeface="Times New Roman" panose="02020603050405020304" pitchFamily="18" charset="0"/>
                <a:cs typeface="Times New Roman" panose="02020603050405020304" pitchFamily="18" charset="0"/>
              </a:rPr>
              <a:t>Allocated Vs Consumed disk for each cloud platform at site</a:t>
            </a:r>
          </a:p>
        </p:txBody>
      </p:sp>
      <p:pic>
        <p:nvPicPr>
          <p:cNvPr id="3" name="Picture 2">
            <a:extLst>
              <a:ext uri="{FF2B5EF4-FFF2-40B4-BE49-F238E27FC236}">
                <a16:creationId xmlns:a16="http://schemas.microsoft.com/office/drawing/2014/main" id="{0F5B6220-1337-41D3-953B-EF8CCCE0F139}"/>
              </a:ext>
            </a:extLst>
          </p:cNvPr>
          <p:cNvPicPr>
            <a:picLocks noChangeAspect="1"/>
          </p:cNvPicPr>
          <p:nvPr/>
        </p:nvPicPr>
        <p:blipFill>
          <a:blip r:embed="rId3"/>
          <a:stretch>
            <a:fillRect/>
          </a:stretch>
        </p:blipFill>
        <p:spPr>
          <a:xfrm>
            <a:off x="9407001" y="936316"/>
            <a:ext cx="1085850" cy="647700"/>
          </a:xfrm>
          <a:prstGeom prst="rect">
            <a:avLst/>
          </a:prstGeom>
        </p:spPr>
      </p:pic>
      <p:pic>
        <p:nvPicPr>
          <p:cNvPr id="6" name="Picture 5">
            <a:extLst>
              <a:ext uri="{FF2B5EF4-FFF2-40B4-BE49-F238E27FC236}">
                <a16:creationId xmlns:a16="http://schemas.microsoft.com/office/drawing/2014/main" id="{37DC2B84-213F-4404-A763-77640A729522}"/>
              </a:ext>
            </a:extLst>
          </p:cNvPr>
          <p:cNvPicPr>
            <a:picLocks noChangeAspect="1"/>
          </p:cNvPicPr>
          <p:nvPr/>
        </p:nvPicPr>
        <p:blipFill>
          <a:blip r:embed="rId4"/>
          <a:stretch>
            <a:fillRect/>
          </a:stretch>
        </p:blipFill>
        <p:spPr>
          <a:xfrm>
            <a:off x="1205976" y="936316"/>
            <a:ext cx="8080899" cy="4843441"/>
          </a:xfrm>
          <a:prstGeom prst="rect">
            <a:avLst/>
          </a:prstGeom>
        </p:spPr>
      </p:pic>
      <p:sp>
        <p:nvSpPr>
          <p:cNvPr id="2" name="TextBox 1">
            <a:extLst>
              <a:ext uri="{FF2B5EF4-FFF2-40B4-BE49-F238E27FC236}">
                <a16:creationId xmlns:a16="http://schemas.microsoft.com/office/drawing/2014/main" id="{935369F4-1B07-41E6-AA21-283940D65B07}"/>
              </a:ext>
            </a:extLst>
          </p:cNvPr>
          <p:cNvSpPr txBox="1"/>
          <p:nvPr/>
        </p:nvSpPr>
        <p:spPr>
          <a:xfrm>
            <a:off x="71120" y="5921684"/>
            <a:ext cx="12192000" cy="369332"/>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bar graph shows the total amount of allocated disk and consumed disk for each site broken down for each cloud platform. </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E76792-3D9B-485B-8A61-6C2ABB1B06D3}"/>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 </a:t>
            </a:r>
          </a:p>
        </p:txBody>
      </p:sp>
      <p:sp>
        <p:nvSpPr>
          <p:cNvPr id="5" name="Title 4">
            <a:extLst>
              <a:ext uri="{FF2B5EF4-FFF2-40B4-BE49-F238E27FC236}">
                <a16:creationId xmlns:a16="http://schemas.microsoft.com/office/drawing/2014/main" id="{2456B183-3786-415F-A14E-171F5E2C73E6}"/>
              </a:ext>
            </a:extLst>
          </p:cNvPr>
          <p:cNvSpPr>
            <a:spLocks noGrp="1"/>
          </p:cNvSpPr>
          <p:nvPr>
            <p:ph type="title"/>
          </p:nvPr>
        </p:nvSpPr>
        <p:spPr>
          <a:xfrm>
            <a:off x="0" y="174313"/>
            <a:ext cx="10515600" cy="590931"/>
          </a:xfrm>
        </p:spPr>
        <p:txBody>
          <a:bodyPr/>
          <a:lstStyle/>
          <a:p>
            <a:r>
              <a:rPr lang="en-GB" sz="3600" b="1" dirty="0">
                <a:solidFill>
                  <a:schemeClr val="bg1"/>
                </a:solidFill>
                <a:latin typeface="Times New Roman" panose="02020603050405020304" pitchFamily="18" charset="0"/>
                <a:cs typeface="Times New Roman" panose="02020603050405020304" pitchFamily="18" charset="0"/>
              </a:rPr>
              <a:t>Number Virtual Machines per site</a:t>
            </a:r>
          </a:p>
        </p:txBody>
      </p:sp>
      <p:pic>
        <p:nvPicPr>
          <p:cNvPr id="3" name="Picture 2">
            <a:extLst>
              <a:ext uri="{FF2B5EF4-FFF2-40B4-BE49-F238E27FC236}">
                <a16:creationId xmlns:a16="http://schemas.microsoft.com/office/drawing/2014/main" id="{DA405A9B-DA05-484B-9965-69AC30F2D65C}"/>
              </a:ext>
            </a:extLst>
          </p:cNvPr>
          <p:cNvPicPr>
            <a:picLocks noChangeAspect="1"/>
          </p:cNvPicPr>
          <p:nvPr/>
        </p:nvPicPr>
        <p:blipFill>
          <a:blip r:embed="rId2"/>
          <a:stretch>
            <a:fillRect/>
          </a:stretch>
        </p:blipFill>
        <p:spPr>
          <a:xfrm>
            <a:off x="2052961" y="823543"/>
            <a:ext cx="8462639" cy="5123465"/>
          </a:xfrm>
          <a:prstGeom prst="rect">
            <a:avLst/>
          </a:prstGeom>
        </p:spPr>
      </p:pic>
      <p:sp>
        <p:nvSpPr>
          <p:cNvPr id="6" name="TextBox 5">
            <a:extLst>
              <a:ext uri="{FF2B5EF4-FFF2-40B4-BE49-F238E27FC236}">
                <a16:creationId xmlns:a16="http://schemas.microsoft.com/office/drawing/2014/main" id="{C405F804-1441-48FC-8B34-9F5165CECD29}"/>
              </a:ext>
            </a:extLst>
          </p:cNvPr>
          <p:cNvSpPr txBox="1"/>
          <p:nvPr/>
        </p:nvSpPr>
        <p:spPr>
          <a:xfrm>
            <a:off x="756920" y="6005307"/>
            <a:ext cx="8726750" cy="369332"/>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map shows the total number of virtual machines hosted at each 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207C1D4-DF9E-4A3D-A873-001FF224DBBB}"/>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 </a:t>
            </a:r>
          </a:p>
        </p:txBody>
      </p:sp>
      <p:sp>
        <p:nvSpPr>
          <p:cNvPr id="6" name="Title 5">
            <a:extLst>
              <a:ext uri="{FF2B5EF4-FFF2-40B4-BE49-F238E27FC236}">
                <a16:creationId xmlns:a16="http://schemas.microsoft.com/office/drawing/2014/main" id="{0E35A9BE-900A-42D8-AE38-82122F8220F4}"/>
              </a:ext>
            </a:extLst>
          </p:cNvPr>
          <p:cNvSpPr>
            <a:spLocks noGrp="1"/>
          </p:cNvSpPr>
          <p:nvPr>
            <p:ph type="title"/>
          </p:nvPr>
        </p:nvSpPr>
        <p:spPr>
          <a:xfrm>
            <a:off x="228600" y="150055"/>
            <a:ext cx="10515600" cy="590931"/>
          </a:xfrm>
        </p:spPr>
        <p:txBody>
          <a:bodyPr/>
          <a:lstStyle/>
          <a:p>
            <a:r>
              <a:rPr lang="en-GB" sz="3600" b="1" dirty="0">
                <a:solidFill>
                  <a:schemeClr val="bg1"/>
                </a:solidFill>
                <a:latin typeface="Times New Roman" panose="02020603050405020304" pitchFamily="18" charset="0"/>
                <a:cs typeface="Times New Roman" panose="02020603050405020304" pitchFamily="18" charset="0"/>
              </a:rPr>
              <a:t>Consumed Disk and Allocated disk by each Cloud</a:t>
            </a:r>
          </a:p>
        </p:txBody>
      </p:sp>
      <p:pic>
        <p:nvPicPr>
          <p:cNvPr id="3" name="Picture 2">
            <a:extLst>
              <a:ext uri="{FF2B5EF4-FFF2-40B4-BE49-F238E27FC236}">
                <a16:creationId xmlns:a16="http://schemas.microsoft.com/office/drawing/2014/main" id="{7AE040AA-6AEA-4C4D-B189-16ED1920C1AA}"/>
              </a:ext>
            </a:extLst>
          </p:cNvPr>
          <p:cNvPicPr>
            <a:picLocks noChangeAspect="1"/>
          </p:cNvPicPr>
          <p:nvPr/>
        </p:nvPicPr>
        <p:blipFill>
          <a:blip r:embed="rId2"/>
          <a:stretch>
            <a:fillRect/>
          </a:stretch>
        </p:blipFill>
        <p:spPr>
          <a:xfrm>
            <a:off x="8667565" y="898714"/>
            <a:ext cx="1638300" cy="495300"/>
          </a:xfrm>
          <a:prstGeom prst="rect">
            <a:avLst/>
          </a:prstGeom>
        </p:spPr>
      </p:pic>
      <p:sp>
        <p:nvSpPr>
          <p:cNvPr id="8" name="TextBox 7">
            <a:extLst>
              <a:ext uri="{FF2B5EF4-FFF2-40B4-BE49-F238E27FC236}">
                <a16:creationId xmlns:a16="http://schemas.microsoft.com/office/drawing/2014/main" id="{FE3F83AF-0BA8-4F17-9404-282C460C8537}"/>
              </a:ext>
            </a:extLst>
          </p:cNvPr>
          <p:cNvSpPr txBox="1"/>
          <p:nvPr/>
        </p:nvSpPr>
        <p:spPr>
          <a:xfrm>
            <a:off x="83351" y="5546504"/>
            <a:ext cx="11626049" cy="923330"/>
          </a:xfrm>
          <a:prstGeom prst="rect">
            <a:avLst/>
          </a:prstGeom>
          <a:noFill/>
        </p:spPr>
        <p:txBody>
          <a:bodyPr wrap="square" rtlCol="0">
            <a:spAutoFit/>
          </a:bodyPr>
          <a:lstStyle/>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pie chart shows the total amount of consumed disk and the total amount of allocated disk for each cloud platform.</a:t>
            </a:r>
          </a:p>
          <a:p>
            <a:pPr marL="285750" indent="-285750">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smaller number is the consumed disk and the larger number is the allocated disk</a:t>
            </a:r>
            <a:r>
              <a:rPr lang="en-GB" dirty="0"/>
              <a:t>.</a:t>
            </a:r>
          </a:p>
          <a:p>
            <a:endParaRPr lang="en-GB" dirty="0"/>
          </a:p>
        </p:txBody>
      </p:sp>
      <p:pic>
        <p:nvPicPr>
          <p:cNvPr id="4" name="Picture 3">
            <a:extLst>
              <a:ext uri="{FF2B5EF4-FFF2-40B4-BE49-F238E27FC236}">
                <a16:creationId xmlns:a16="http://schemas.microsoft.com/office/drawing/2014/main" id="{0E7F8BFA-52EE-4763-A35E-E3B79F387224}"/>
              </a:ext>
            </a:extLst>
          </p:cNvPr>
          <p:cNvPicPr>
            <a:picLocks noChangeAspect="1"/>
          </p:cNvPicPr>
          <p:nvPr/>
        </p:nvPicPr>
        <p:blipFill>
          <a:blip r:embed="rId3"/>
          <a:stretch>
            <a:fillRect/>
          </a:stretch>
        </p:blipFill>
        <p:spPr>
          <a:xfrm>
            <a:off x="2898476" y="898714"/>
            <a:ext cx="5351444" cy="4653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876A360-A7A9-44CA-8E43-3392C65F5C35}"/>
              </a:ext>
            </a:extLst>
          </p:cNvPr>
          <p:cNvSpPr txBox="1">
            <a:spLocks/>
          </p:cNvSpPr>
          <p:nvPr/>
        </p:nvSpPr>
        <p:spPr>
          <a:xfrm>
            <a:off x="0" y="116014"/>
            <a:ext cx="12192000" cy="590931"/>
          </a:xfrm>
          <a:prstGeom prst="rect">
            <a:avLst/>
          </a:prstGeom>
          <a:solidFill>
            <a:srgbClr val="00B050"/>
          </a:solidFill>
        </p:spPr>
        <p:txBody>
          <a:bodyPr vert="horz" lIns="91440" tIns="45720" rIns="91440" bIns="45720" rtlCol="0" anchor="ctr">
            <a:spAutoFit/>
          </a:bodyPr>
          <a:lstStyle>
            <a:lvl1pPr algn="l" defTabSz="9144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a:lstStyle>
          <a:p>
            <a:r>
              <a:rPr lang="en-US" sz="3600" b="1" dirty="0">
                <a:solidFill>
                  <a:schemeClr val="bg1"/>
                </a:solidFill>
                <a:latin typeface="Times New Roman" panose="02020603050405020304" pitchFamily="18" charset="0"/>
                <a:cs typeface="Times New Roman" panose="02020603050405020304" pitchFamily="18" charset="0"/>
              </a:rPr>
              <a:t> </a:t>
            </a:r>
          </a:p>
        </p:txBody>
      </p:sp>
      <p:sp>
        <p:nvSpPr>
          <p:cNvPr id="5" name="Title 4">
            <a:extLst>
              <a:ext uri="{FF2B5EF4-FFF2-40B4-BE49-F238E27FC236}">
                <a16:creationId xmlns:a16="http://schemas.microsoft.com/office/drawing/2014/main" id="{5F9595A0-47D1-4008-8312-94380315C220}"/>
              </a:ext>
            </a:extLst>
          </p:cNvPr>
          <p:cNvSpPr>
            <a:spLocks noGrp="1"/>
          </p:cNvSpPr>
          <p:nvPr>
            <p:ph type="title"/>
          </p:nvPr>
        </p:nvSpPr>
        <p:spPr>
          <a:xfrm>
            <a:off x="-76200" y="86733"/>
            <a:ext cx="11774010" cy="590931"/>
          </a:xfrm>
        </p:spPr>
        <p:txBody>
          <a:bodyPr/>
          <a:lstStyle/>
          <a:p>
            <a:r>
              <a:rPr lang="en-GB" sz="3600" b="1" dirty="0">
                <a:solidFill>
                  <a:schemeClr val="bg1"/>
                </a:solidFill>
                <a:latin typeface="Times New Roman" panose="02020603050405020304" pitchFamily="18" charset="0"/>
                <a:cs typeface="Times New Roman" panose="02020603050405020304" pitchFamily="18" charset="0"/>
              </a:rPr>
              <a:t>CPU Cores and Threads assigned</a:t>
            </a:r>
          </a:p>
        </p:txBody>
      </p:sp>
      <p:pic>
        <p:nvPicPr>
          <p:cNvPr id="3" name="Picture 2">
            <a:extLst>
              <a:ext uri="{FF2B5EF4-FFF2-40B4-BE49-F238E27FC236}">
                <a16:creationId xmlns:a16="http://schemas.microsoft.com/office/drawing/2014/main" id="{D08376B4-A9C4-47C3-908C-F2EA06E0CA23}"/>
              </a:ext>
            </a:extLst>
          </p:cNvPr>
          <p:cNvPicPr>
            <a:picLocks noChangeAspect="1"/>
          </p:cNvPicPr>
          <p:nvPr/>
        </p:nvPicPr>
        <p:blipFill>
          <a:blip r:embed="rId2"/>
          <a:stretch>
            <a:fillRect/>
          </a:stretch>
        </p:blipFill>
        <p:spPr>
          <a:xfrm>
            <a:off x="8714913" y="913383"/>
            <a:ext cx="1200150" cy="590550"/>
          </a:xfrm>
          <a:prstGeom prst="rect">
            <a:avLst/>
          </a:prstGeom>
        </p:spPr>
      </p:pic>
      <p:pic>
        <p:nvPicPr>
          <p:cNvPr id="6" name="Picture 5">
            <a:extLst>
              <a:ext uri="{FF2B5EF4-FFF2-40B4-BE49-F238E27FC236}">
                <a16:creationId xmlns:a16="http://schemas.microsoft.com/office/drawing/2014/main" id="{1D6B7A7E-8D75-4225-AA51-A3B7BC5AF506}"/>
              </a:ext>
            </a:extLst>
          </p:cNvPr>
          <p:cNvPicPr>
            <a:picLocks noChangeAspect="1"/>
          </p:cNvPicPr>
          <p:nvPr/>
        </p:nvPicPr>
        <p:blipFill>
          <a:blip r:embed="rId3"/>
          <a:stretch>
            <a:fillRect/>
          </a:stretch>
        </p:blipFill>
        <p:spPr>
          <a:xfrm>
            <a:off x="2494280" y="913383"/>
            <a:ext cx="6047913" cy="4936040"/>
          </a:xfrm>
          <a:prstGeom prst="rect">
            <a:avLst/>
          </a:prstGeom>
        </p:spPr>
      </p:pic>
      <p:sp>
        <p:nvSpPr>
          <p:cNvPr id="2" name="TextBox 1">
            <a:extLst>
              <a:ext uri="{FF2B5EF4-FFF2-40B4-BE49-F238E27FC236}">
                <a16:creationId xmlns:a16="http://schemas.microsoft.com/office/drawing/2014/main" id="{C0CDB0DB-BD56-451E-8190-A43DBFB50720}"/>
              </a:ext>
            </a:extLst>
          </p:cNvPr>
          <p:cNvSpPr txBox="1"/>
          <p:nvPr/>
        </p:nvSpPr>
        <p:spPr>
          <a:xfrm>
            <a:off x="228600" y="5878704"/>
            <a:ext cx="10930631" cy="369332"/>
          </a:xfrm>
          <a:prstGeom prst="rect">
            <a:avLst/>
          </a:prstGeom>
          <a:noFill/>
        </p:spPr>
        <p:txBody>
          <a:bodyPr wrap="square" rtlCol="0">
            <a:spAutoFit/>
          </a:bodyPr>
          <a:lstStyle/>
          <a:p>
            <a:pPr marL="285750" indent="-285750">
              <a:buFont typeface="Wingdings" panose="05000000000000000000" pitchFamily="2" charset="2"/>
              <a:buChar char="§"/>
            </a:pPr>
            <a:r>
              <a:rPr lang="en-GB" sz="1800" dirty="0">
                <a:solidFill>
                  <a:srgbClr val="666666"/>
                </a:solidFill>
                <a:effectLst/>
                <a:latin typeface="Times New Roman" panose="02020603050405020304" pitchFamily="18" charset="0"/>
                <a:cs typeface="Times New Roman" panose="02020603050405020304" pitchFamily="18" charset="0"/>
              </a:rPr>
              <a:t>This bar graph shows the total number of CPU cores and threads assigned to each cloud platform at each site</a:t>
            </a:r>
            <a:r>
              <a:rPr lang="en-GB" sz="1800" dirty="0">
                <a:solidFill>
                  <a:srgbClr val="666666"/>
                </a:solidFill>
                <a:effectLst/>
                <a:latin typeface="Tableau Book"/>
              </a:rPr>
              <a:t>.</a:t>
            </a:r>
            <a:endParaRPr lang="en-GB"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NEWSLIDENUMBER" val="False"/>
  <p:tag name="PREVIOUSNAME" val="C:\Users\USER\Desktop\Project_25.pptx"/>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1616</TotalTime>
  <Words>818</Words>
  <Application>Microsoft Office PowerPoint</Application>
  <PresentationFormat>Widescreen</PresentationFormat>
  <Paragraphs>113</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Georgia</vt:lpstr>
      <vt:lpstr>Tableau Book</vt:lpstr>
      <vt:lpstr>Times New Roman</vt:lpstr>
      <vt:lpstr>Wingdings</vt:lpstr>
      <vt:lpstr>Office Theme</vt:lpstr>
      <vt:lpstr>1_Office Theme</vt:lpstr>
      <vt:lpstr>PowerPoint Presentation</vt:lpstr>
      <vt:lpstr>Introduction </vt:lpstr>
      <vt:lpstr>PowerPoint Presentation</vt:lpstr>
      <vt:lpstr>Data Understanding </vt:lpstr>
      <vt:lpstr>PowerPoint Presentation</vt:lpstr>
      <vt:lpstr>Allocated Vs Consumed disk for each cloud platform at site</vt:lpstr>
      <vt:lpstr>Number Virtual Machines per site</vt:lpstr>
      <vt:lpstr>Consumed Disk and Allocated disk by each Cloud</vt:lpstr>
      <vt:lpstr>CPU Cores and Threads assigned</vt:lpstr>
      <vt:lpstr>Memory Allocated to each cloud platform at each site</vt:lpstr>
      <vt:lpstr>CPUs assigned to each cloud platform at each site</vt:lpstr>
      <vt:lpstr>Virtual Machine status by cloud platform at each site</vt:lpstr>
      <vt:lpstr>Dashboard</vt:lpstr>
      <vt:lpstr>Conclusion</vt:lpstr>
      <vt:lpstr>Conclusion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Narang,Savleen Kaur</dc:creator>
  <cp:lastModifiedBy>BALARAM PANIGRAHY</cp:lastModifiedBy>
  <cp:revision>298</cp:revision>
  <dcterms:created xsi:type="dcterms:W3CDTF">2021-03-18T06:35:00Z</dcterms:created>
  <dcterms:modified xsi:type="dcterms:W3CDTF">2021-10-11T06:33:42Z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92B428EE94364DB5A4FF50BAC1BAAC21</vt:lpwstr>
  </property>
  <property fmtid="{D5CDD505-2E9C-101B-9397-08002B2CF9AE}" pid="3" name="KSOProductBuildVer">
    <vt:lpwstr>1033-11.2.0.10265</vt:lpwstr>
  </property>
</Properties>
</file>