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963" y="464706"/>
            <a:ext cx="8512200" cy="455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CAPSTONE PROJECT</a:t>
            </a:r>
            <a:endParaRPr/>
          </a:p>
          <a:p>
            <a:pPr marL="0" lvl="0" indent="0" algn="ctr" rtl="0">
              <a:lnSpc>
                <a:spcPct val="100000"/>
              </a:lnSpc>
              <a:spcBef>
                <a:spcPts val="0"/>
              </a:spcBef>
              <a:spcAft>
                <a:spcPts val="0"/>
              </a:spcAft>
              <a:buSzPts val="5200"/>
              <a:buNone/>
            </a:pPr>
            <a:r>
              <a:rPr lang="en-IN" sz="3600" b="1">
                <a:solidFill>
                  <a:schemeClr val="lt1"/>
                </a:solidFill>
                <a:latin typeface="Montserrat"/>
                <a:ea typeface="Montserrat"/>
                <a:cs typeface="Montserrat"/>
                <a:sym typeface="Montserrat"/>
              </a:rPr>
              <a:t> Telecom Churn Analysis</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5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56" name="Google Shape;56;p13"/>
          <p:cNvSpPr txBox="1"/>
          <p:nvPr/>
        </p:nvSpPr>
        <p:spPr>
          <a:xfrm>
            <a:off x="1002589" y="3218034"/>
            <a:ext cx="7138800" cy="1277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IN" sz="2600" b="1" i="0" u="sng" strike="noStrike" cap="none">
                <a:solidFill>
                  <a:schemeClr val="dk1"/>
                </a:solidFill>
                <a:latin typeface="Montserrat"/>
                <a:ea typeface="Montserrat"/>
                <a:cs typeface="Montserrat"/>
                <a:sym typeface="Montserrat"/>
              </a:rPr>
              <a:t>Team Members</a:t>
            </a:r>
            <a:endParaRPr sz="2600" b="1" i="0" u="sng"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Sanjaya Kumar Khadanga</a:t>
            </a:r>
            <a:endParaRPr sz="15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Bibhuti Bhusan Sahu</a:t>
            </a:r>
            <a:endParaRPr sz="15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Balaram Panigrahy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ANALYSIS STATE COLUMN</a:t>
            </a:r>
            <a:endParaRPr sz="2800" b="1" i="0" u="none" strike="noStrike" cap="none">
              <a:solidFill>
                <a:schemeClr val="dk1"/>
              </a:solidFill>
              <a:latin typeface="Arial"/>
              <a:ea typeface="Arial"/>
              <a:cs typeface="Arial"/>
              <a:sym typeface="Arial"/>
            </a:endParaRPr>
          </a:p>
        </p:txBody>
      </p:sp>
      <p:pic>
        <p:nvPicPr>
          <p:cNvPr id="144" name="Google Shape;144;p22"/>
          <p:cNvPicPr preferRelativeResize="0"/>
          <p:nvPr/>
        </p:nvPicPr>
        <p:blipFill rotWithShape="1">
          <a:blip r:embed="rId3">
            <a:alphaModFix/>
          </a:blip>
          <a:src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a:buChar char="➢"/>
            </a:pPr>
            <a:r>
              <a:rPr lang="en-IN" sz="2300" b="1" i="0" u="none" strike="noStrike" cap="none">
                <a:solidFill>
                  <a:srgbClr val="002060"/>
                </a:solidFill>
                <a:latin typeface="Montserrat"/>
                <a:ea typeface="Montserrat"/>
                <a:cs typeface="Montserrat"/>
                <a:sym typeface="Montserrat"/>
              </a:rPr>
              <a:t>This Plot  shows the Churn in each state</a:t>
            </a:r>
            <a:r>
              <a:rPr lang="en-IN" sz="2300" b="0" i="0" u="none" strike="noStrike" cap="none">
                <a:solidFill>
                  <a:srgbClr val="002060"/>
                </a:solidFill>
                <a:latin typeface="Montserrat"/>
                <a:ea typeface="Montserrat"/>
                <a:cs typeface="Montserrat"/>
                <a:sym typeface="Montserrat"/>
              </a:rPr>
              <a:t> </a:t>
            </a:r>
            <a:endParaRPr sz="23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TOP STATE CHURN PERCENTAGE</a:t>
            </a:r>
            <a:endParaRPr sz="2800" b="1" i="0" u="none" strike="noStrike" cap="non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3">
            <a:alphaModFix/>
          </a:blip>
          <a:src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800" b="1" i="0" u="none" strike="noStrike" cap="none">
                <a:solidFill>
                  <a:srgbClr val="002060"/>
                </a:solidFill>
                <a:latin typeface="Montserrat"/>
                <a:ea typeface="Montserrat"/>
                <a:cs typeface="Montserrat"/>
                <a:sym typeface="Montserrat"/>
              </a:rPr>
              <a:t>CA, NJ ,TX , MD ,SC ,MI are the ones who have higher churn rate more than 21.74%</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ACCOUNT LENGTH vs. CHURN </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a:stretch/>
        </p:blipFill>
        <p:spPr>
          <a:xfrm>
            <a:off x="1043000" y="1933475"/>
            <a:ext cx="7058025" cy="2922675"/>
          </a:xfrm>
          <a:prstGeom prst="rect">
            <a:avLst/>
          </a:prstGeom>
          <a:noFill/>
          <a:ln>
            <a:noFill/>
          </a:ln>
        </p:spPr>
      </p:pic>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This Plot show effect of Account Length on Churn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Here is no sign of customers leaving because of the length of usage of their account.</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800" b="1" i="0" u="none" strike="noStrike" cap="none">
                <a:solidFill>
                  <a:schemeClr val="dk1"/>
                </a:solidFill>
                <a:latin typeface="Montserrat"/>
                <a:ea typeface="Montserrat"/>
                <a:cs typeface="Montserrat"/>
                <a:sym typeface="Montserrat"/>
              </a:rPr>
              <a:t>ANALYSIS OF AREA CODE</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5"/>
          <p:cNvPicPr preferRelativeResize="0"/>
          <p:nvPr/>
        </p:nvPicPr>
        <p:blipFill rotWithShape="1">
          <a:blip r:embed="rId3">
            <a:alphaModFix/>
          </a:blip>
          <a:src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This plot graph shows all the values with churn</a:t>
            </a:r>
            <a:endParaRPr sz="1900" b="1" i="0" u="none" strike="noStrike" cap="none">
              <a:solidFill>
                <a:srgbClr val="002060"/>
              </a:solidFill>
              <a:latin typeface="Montserrat"/>
              <a:ea typeface="Montserrat"/>
              <a:cs typeface="Montserrat"/>
              <a:sym typeface="Montserrat"/>
            </a:endParaRPr>
          </a:p>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a:t>
            </a:r>
            <a:endParaRPr sz="19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Arial"/>
                <a:ea typeface="Arial"/>
                <a:cs typeface="Arial"/>
                <a:sym typeface="Arial"/>
              </a:rPr>
              <a:t>  </a:t>
            </a:r>
            <a:r>
              <a:rPr lang="en-IN" sz="2800" b="1" i="0" u="none" strike="noStrike" cap="none" dirty="0">
                <a:solidFill>
                  <a:schemeClr val="dk1"/>
                </a:solidFill>
                <a:latin typeface="Montserrat"/>
                <a:ea typeface="Montserrat"/>
                <a:cs typeface="Montserrat"/>
                <a:sym typeface="Montserrat"/>
              </a:rPr>
              <a:t>ANALYSIS OF VOICEMAIL PLAN</a:t>
            </a:r>
            <a:r>
              <a:rPr lang="en-IN" sz="1400" b="1" i="0" u="none" strike="noStrike" cap="none" dirty="0">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7" name="Google Shape;177;p26"/>
          <p:cNvPicPr preferRelativeResize="0"/>
          <p:nvPr/>
        </p:nvPicPr>
        <p:blipFill rotWithShape="1">
          <a:blip r:embed="rId3">
            <a:alphaModFix/>
          </a:blip>
          <a:src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There are 3333 people,</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922 having Voicemail plan, </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2411 do not have any Voicemail plan.</a:t>
            </a:r>
            <a:endParaRPr sz="25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800" b="0" i="0" u="none" strike="noStrike" cap="none">
                <a:solidFill>
                  <a:schemeClr val="dk1"/>
                </a:solidFill>
                <a:latin typeface="Montserrat"/>
                <a:ea typeface="Montserrat"/>
                <a:cs typeface="Montserrat"/>
                <a:sym typeface="Montserrat"/>
              </a:rPr>
              <a:t> </a:t>
            </a:r>
            <a:r>
              <a:rPr lang="en-IN" sz="2800" b="1" i="0" u="none" strike="noStrike" cap="none">
                <a:solidFill>
                  <a:schemeClr val="dk1"/>
                </a:solidFill>
                <a:latin typeface="Montserrat"/>
                <a:ea typeface="Montserrat"/>
                <a:cs typeface="Montserrat"/>
                <a:sym typeface="Montserrat"/>
              </a:rPr>
              <a:t>VOICEMAIL PLAN vs. CHURN</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This plot shows churn corresponding with the subscription of voicemail plan</a:t>
            </a:r>
            <a:endParaRPr sz="17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Out of 922 people having Voicemail plan, 8.7% are Churn.</a:t>
            </a:r>
            <a:endParaRPr sz="17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900" b="1" i="0" u="none" strike="noStrike" cap="none">
                <a:solidFill>
                  <a:schemeClr val="dk1"/>
                </a:solidFill>
                <a:latin typeface="Montserrat"/>
                <a:ea typeface="Montserrat"/>
                <a:cs typeface="Montserrat"/>
                <a:sym typeface="Montserrat"/>
              </a:rPr>
              <a:t>NO. OF VOICEMAIL vs.CHURN </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3">
            <a:alphaModFix/>
          </a:blip>
          <a:src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This box plot shows the relation between churn and no. of vmail</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when there are more than 20 voice-mail messages then there is a churn</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INTERNATIONAL PLAN</a:t>
            </a:r>
            <a:r>
              <a:rPr lang="en-IN" sz="2800" b="1" i="0" u="none" strike="noStrike" cap="none">
                <a:solidFill>
                  <a:srgbClr val="000000"/>
                </a:solidFill>
                <a:latin typeface="Arial"/>
                <a:ea typeface="Arial"/>
                <a:cs typeface="Arial"/>
                <a:sym typeface="Arial"/>
              </a:rPr>
              <a: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01" name="Google Shape;201;p29"/>
          <p:cNvPicPr preferRelativeResize="0"/>
          <p:nvPr/>
        </p:nvPicPr>
        <p:blipFill rotWithShape="1">
          <a:blip r:embed="rId3">
            <a:alphaModFix/>
          </a:blip>
          <a:src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There are 3333 people</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323 have a International Plan </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3010 do not have International Plan</a:t>
            </a:r>
            <a:endParaRPr sz="21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a:buNone/>
            </a:pPr>
            <a:r>
              <a:rPr lang="en-IN" sz="2500" b="1">
                <a:latin typeface="Montserrat"/>
                <a:ea typeface="Montserrat"/>
                <a:cs typeface="Montserrat"/>
                <a:sym typeface="Montserrat"/>
              </a:rPr>
              <a:t>INTERNATIONAL PLAN vs. CHURN</a:t>
            </a:r>
            <a:r>
              <a:rPr lang="en-IN" sz="2500" b="1">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09" name="Google Shape;209;p30"/>
          <p:cNvPicPr preferRelativeResize="0"/>
          <p:nvPr/>
        </p:nvPicPr>
        <p:blipFill rotWithShape="1">
          <a:blip r:embed="rId3">
            <a:alphaModFix/>
          </a:blip>
          <a:src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Montserrat"/>
                <a:ea typeface="Montserrat"/>
                <a:cs typeface="Montserrat"/>
                <a:sym typeface="Montserrat"/>
              </a:rPr>
              <a:t>This is a count plot which shows the churned and not churned customer respective to their international plan </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7" name="Google Shape;217;p31"/>
          <p:cNvPicPr preferRelativeResize="0"/>
          <p:nvPr/>
        </p:nvPicPr>
        <p:blipFill rotWithShape="1">
          <a:blip r:embed="rId3">
            <a:alphaModFix/>
          </a:blip>
          <a:srcRect/>
          <a:stretch/>
        </p:blipFill>
        <p:spPr>
          <a:xfrm>
            <a:off x="4635000" y="1300150"/>
            <a:ext cx="3952875" cy="1760100"/>
          </a:xfrm>
          <a:prstGeom prst="rect">
            <a:avLst/>
          </a:prstGeom>
          <a:noFill/>
          <a:ln>
            <a:noFill/>
          </a:ln>
        </p:spPr>
      </p:pic>
      <p:sp>
        <p:nvSpPr>
          <p:cNvPr id="218" name="Google Shape;218;p31"/>
          <p:cNvSpPr txBox="1"/>
          <p:nvPr/>
        </p:nvSpPr>
        <p:spPr>
          <a:xfrm>
            <a:off x="804575" y="1077550"/>
            <a:ext cx="3591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This side table map shows data about the percentage churn according to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Which clearly shows that the churn percentage is 42.41%  who takes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That means there is some cause which effects the churn rate like call price or network issue </a:t>
            </a:r>
            <a:endParaRPr sz="16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dk1"/>
                </a:solidFill>
                <a:latin typeface="Montserrat"/>
                <a:ea typeface="Montserrat"/>
                <a:cs typeface="Montserrat"/>
                <a:sym typeface="Montserrat"/>
              </a:rPr>
              <a:t>CONTENT</a:t>
            </a:r>
            <a:endParaRPr sz="4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 name="Google Shape;63;p14"/>
          <p:cNvSpPr txBox="1"/>
          <p:nvPr/>
        </p:nvSpPr>
        <p:spPr>
          <a:xfrm>
            <a:off x="331050" y="1114097"/>
            <a:ext cx="8481900" cy="4002000"/>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Business Problem Understanding</a:t>
            </a:r>
            <a:endParaRPr sz="2000" b="1" i="0" u="none" strike="noStrike" cap="none">
              <a:solidFill>
                <a:srgbClr val="00206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Objective</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Data Summary</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Exploratory Data Analysis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Challenges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Recommendation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Conclusion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Q &amp; A</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4" name="Google Shape;224;p32"/>
          <p:cNvPicPr preferRelativeResize="0"/>
          <p:nvPr/>
        </p:nvPicPr>
        <p:blipFill rotWithShape="1">
          <a:blip r:embed="rId3">
            <a:alphaModFix/>
          </a:blip>
          <a:src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a:ea typeface="Montserrat"/>
                <a:cs typeface="Montserrat"/>
                <a:sym typeface="Montserrat"/>
              </a:rPr>
              <a:t>This plot shows  Churn for number of customer service calls </a:t>
            </a:r>
            <a:endParaRPr sz="1700" b="1" i="0" u="none" strike="noStrike" cap="none">
              <a:solidFill>
                <a:srgbClr val="002060"/>
              </a:solidFill>
              <a:latin typeface="Montserrat"/>
              <a:ea typeface="Montserrat"/>
              <a:cs typeface="Montserrat"/>
              <a:sym typeface="Montserrat"/>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rgbClr val="000000"/>
              </a:buClr>
              <a:buSzPts val="5200"/>
              <a:buFont typeface="Arial"/>
              <a:buNone/>
            </a:pPr>
            <a:r>
              <a:rPr lang="en-IN" sz="3700" b="1" baseline="30000">
                <a:solidFill>
                  <a:schemeClr val="dk1"/>
                </a:solidFill>
                <a:highlight>
                  <a:srgbClr val="FFFFFE"/>
                </a:highlight>
                <a:latin typeface="Montserrat"/>
                <a:ea typeface="Montserrat"/>
                <a:cs typeface="Montserrat"/>
                <a:sym typeface="Montserrat"/>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3600" b="1" baseline="30000">
                <a:highlight>
                  <a:srgbClr val="FFFFFE"/>
                </a:highlight>
                <a:latin typeface="Montserrat"/>
                <a:ea typeface="Montserrat"/>
                <a:cs typeface="Montserrat"/>
                <a:sym typeface="Montserrat"/>
              </a:rPr>
              <a:t>CUSTOMER SERVICE CALLS vs. CHURN</a:t>
            </a:r>
            <a:endParaRPr sz="3600"/>
          </a:p>
        </p:txBody>
      </p:sp>
      <p:sp>
        <p:nvSpPr>
          <p:cNvPr id="232" name="Google Shape;232;p33"/>
          <p:cNvSpPr txBox="1">
            <a:spLocks noGrp="1"/>
          </p:cNvSpPr>
          <p:nvPr>
            <p:ph type="subTitle" idx="1"/>
          </p:nvPr>
        </p:nvSpPr>
        <p:spPr>
          <a:xfrm>
            <a:off x="125625" y="1301400"/>
            <a:ext cx="4336200" cy="38421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This table mapping number of customer calls to the churn percentage</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It’s clear that after 4 calls at least 45% of the subscribers churn.</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Customers with more than 4 service calls their probability of leaving is more</a:t>
            </a:r>
            <a:endParaRPr sz="1900" b="1">
              <a:solidFill>
                <a:srgbClr val="002060"/>
              </a:solidFill>
              <a:latin typeface="Montserrat"/>
              <a:ea typeface="Montserrat"/>
              <a:cs typeface="Montserrat"/>
              <a:sym typeface="Montserrat"/>
            </a:endParaRPr>
          </a:p>
          <a:p>
            <a:pPr marL="457200" lvl="0" indent="0" algn="l" rtl="0">
              <a:lnSpc>
                <a:spcPct val="100000"/>
              </a:lnSpc>
              <a:spcBef>
                <a:spcPts val="0"/>
              </a:spcBef>
              <a:spcAft>
                <a:spcPts val="0"/>
              </a:spcAft>
              <a:buSzPts val="2800"/>
              <a:buNone/>
            </a:pPr>
            <a:endParaRPr sz="1900" b="1">
              <a:solidFill>
                <a:srgbClr val="002060"/>
              </a:solidFill>
              <a:latin typeface="Montserrat"/>
              <a:ea typeface="Montserrat"/>
              <a:cs typeface="Montserrat"/>
              <a:sym typeface="Montserrat"/>
            </a:endParaRPr>
          </a:p>
        </p:txBody>
      </p:sp>
      <p:pic>
        <p:nvPicPr>
          <p:cNvPr id="233" name="Google Shape;233;p33"/>
          <p:cNvPicPr preferRelativeResize="0"/>
          <p:nvPr/>
        </p:nvPicPr>
        <p:blipFill rotWithShape="1">
          <a:blip r:embed="rId3">
            <a:alphaModFix/>
          </a:blip>
          <a:src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a:ea typeface="Montserrat"/>
                <a:cs typeface="Montserrat"/>
                <a:sym typeface="Montserrat"/>
              </a:rPr>
              <a:t>DAY CALL MINUTES &amp; DAY CALL CHARGE  vs. CHURN </a:t>
            </a:r>
            <a:endParaRPr sz="2500" b="1">
              <a:latin typeface="Montserrat"/>
              <a:ea typeface="Montserrat"/>
              <a:cs typeface="Montserrat"/>
              <a:sym typeface="Montserrat"/>
            </a:endParaRPr>
          </a:p>
        </p:txBody>
      </p:sp>
      <p:sp>
        <p:nvSpPr>
          <p:cNvPr id="239" name="Google Shape;239;p34"/>
          <p:cNvSpPr txBox="1">
            <a:spLocks noGrp="1"/>
          </p:cNvSpPr>
          <p:nvPr>
            <p:ph type="subTitle" idx="1"/>
          </p:nvPr>
        </p:nvSpPr>
        <p:spPr>
          <a:xfrm>
            <a:off x="311700" y="1005700"/>
            <a:ext cx="8520600" cy="1753200"/>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Left side box-plot shows the relation between total day minutes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Right side box-plot shows the relation between total day call charges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Below box-plot shows that with users spending more 225 minutes or more tend to switch to other operator.</a:t>
            </a:r>
            <a:endParaRPr sz="1150" b="1">
              <a:solidFill>
                <a:srgbClr val="002060"/>
              </a:solidFill>
              <a:latin typeface="Montserrat"/>
              <a:ea typeface="Montserrat"/>
              <a:cs typeface="Montserrat"/>
              <a:sym typeface="Montserrat"/>
            </a:endParaRPr>
          </a:p>
          <a:p>
            <a:pPr marL="457200" lvl="0" indent="-307975" algn="l" rtl="0">
              <a:lnSpc>
                <a:spcPct val="140000"/>
              </a:lnSpc>
              <a:spcBef>
                <a:spcPts val="0"/>
              </a:spcBef>
              <a:spcAft>
                <a:spcPts val="0"/>
              </a:spcAft>
              <a:buClr>
                <a:srgbClr val="002060"/>
              </a:buClr>
              <a:buSzPts val="1250"/>
              <a:buFont typeface="Montserrat"/>
              <a:buChar char="➢"/>
            </a:pPr>
            <a:r>
              <a:rPr lang="en-IN" sz="1150" b="1">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sz="1250" b="1">
              <a:solidFill>
                <a:srgbClr val="002060"/>
              </a:solidFill>
              <a:latin typeface="Montserrat"/>
              <a:ea typeface="Montserrat"/>
              <a:cs typeface="Montserrat"/>
              <a:sym typeface="Montserrat"/>
            </a:endParaRPr>
          </a:p>
          <a:p>
            <a:pPr marL="457200" lvl="0" indent="-355600" algn="ctr" rtl="0">
              <a:lnSpc>
                <a:spcPct val="100000"/>
              </a:lnSpc>
              <a:spcBef>
                <a:spcPts val="0"/>
              </a:spcBef>
              <a:spcAft>
                <a:spcPts val="0"/>
              </a:spcAft>
              <a:buSzPts val="2000"/>
              <a:buChar char="➢"/>
            </a:pPr>
            <a:endParaRPr sz="2000"/>
          </a:p>
        </p:txBody>
      </p:sp>
      <p:pic>
        <p:nvPicPr>
          <p:cNvPr id="240" name="Google Shape;240;p34"/>
          <p:cNvPicPr preferRelativeResize="0"/>
          <p:nvPr/>
        </p:nvPicPr>
        <p:blipFill rotWithShape="1">
          <a:blip r:embed="rId3">
            <a:alphaModFix/>
          </a:blip>
          <a:srcRect/>
          <a:stretch/>
        </p:blipFill>
        <p:spPr>
          <a:xfrm>
            <a:off x="311700" y="2301225"/>
            <a:ext cx="3667125" cy="2705100"/>
          </a:xfrm>
          <a:prstGeom prst="rect">
            <a:avLst/>
          </a:prstGeom>
          <a:noFill/>
          <a:ln>
            <a:noFill/>
          </a:ln>
        </p:spPr>
      </p:pic>
      <p:pic>
        <p:nvPicPr>
          <p:cNvPr id="241" name="Google Shape;241;p34"/>
          <p:cNvPicPr preferRelativeResize="0"/>
          <p:nvPr/>
        </p:nvPicPr>
        <p:blipFill rotWithShape="1">
          <a:blip r:embed="rId4">
            <a:alphaModFix/>
          </a:blip>
          <a:srcRect/>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47" name="Google Shape;247;p35"/>
          <p:cNvPicPr preferRelativeResize="0"/>
          <p:nvPr/>
        </p:nvPicPr>
        <p:blipFill rotWithShape="1">
          <a:blip r:embed="rId3">
            <a:alphaModFix/>
          </a:blip>
          <a:srcRect/>
          <a:stretch/>
        </p:blipFill>
        <p:spPr>
          <a:xfrm>
            <a:off x="435075" y="2104800"/>
            <a:ext cx="3638550" cy="2495550"/>
          </a:xfrm>
          <a:prstGeom prst="rect">
            <a:avLst/>
          </a:prstGeom>
          <a:noFill/>
          <a:ln>
            <a:noFill/>
          </a:ln>
        </p:spPr>
      </p:pic>
      <p:pic>
        <p:nvPicPr>
          <p:cNvPr id="248" name="Google Shape;248;p35"/>
          <p:cNvPicPr preferRelativeResize="0"/>
          <p:nvPr/>
        </p:nvPicPr>
        <p:blipFill rotWithShape="1">
          <a:blip r:embed="rId4">
            <a:alphaModFix/>
          </a:blip>
          <a:srcRect/>
          <a:stretch/>
        </p:blipFill>
        <p:spPr>
          <a:xfrm>
            <a:off x="4827775" y="2104800"/>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p:nvPr/>
        </p:nvSpPr>
        <p:spPr>
          <a:xfrm>
            <a:off x="311125" y="623800"/>
            <a:ext cx="8155200" cy="153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Below plots are scatter plot which shows the relation between calls and churn</a:t>
            </a:r>
            <a:endParaRPr sz="1400" b="1" i="0" u="none" strike="noStrike" cap="none">
              <a:solidFill>
                <a:srgbClr val="00206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plot shows the </a:t>
            </a:r>
            <a:r>
              <a:rPr lang="en-IN" sz="1400" b="1" i="0" u="none" strike="noStrike" cap="none">
                <a:solidFill>
                  <a:srgbClr val="002060"/>
                </a:solidFill>
                <a:highlight>
                  <a:srgbClr val="FFFFFE"/>
                </a:highlight>
                <a:latin typeface="Montserrat"/>
                <a:ea typeface="Montserrat"/>
                <a:cs typeface="Montserrat"/>
                <a:sym typeface="Montserrat"/>
              </a:rPr>
              <a:t>Total day minutes,Total day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eve minutes,Total eve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56" name="Google Shape;256;p36"/>
          <p:cNvPicPr preferRelativeResize="0"/>
          <p:nvPr/>
        </p:nvPicPr>
        <p:blipFill rotWithShape="1">
          <a:blip r:embed="rId3">
            <a:alphaModFix/>
          </a:blip>
          <a:src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4">
            <a:alphaModFix/>
          </a:blip>
          <a:src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scatter plot shows the </a:t>
            </a:r>
            <a:r>
              <a:rPr lang="en-IN" sz="1400" b="1" i="0" u="none" strike="noStrike" cap="none">
                <a:solidFill>
                  <a:srgbClr val="002060"/>
                </a:solidFill>
                <a:highlight>
                  <a:srgbClr val="FFFFFE"/>
                </a:highlight>
                <a:latin typeface="Montserrat"/>
                <a:ea typeface="Montserrat"/>
                <a:cs typeface="Montserrat"/>
                <a:sym typeface="Montserrat"/>
              </a:rPr>
              <a:t>Total night minutes,Total night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international minutes,Total international charge With churn</a:t>
            </a:r>
            <a:endParaRPr sz="1400" b="1" i="0" u="none" strike="noStrike" cap="non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2250" b="1">
                <a:highlight>
                  <a:srgbClr val="FFFFFE"/>
                </a:highlight>
                <a:latin typeface="Montserrat"/>
                <a:ea typeface="Montserrat"/>
                <a:cs typeface="Montserrat"/>
                <a:sym typeface="Montserrat"/>
              </a:rPr>
              <a:t>COMPARISON OF CALL CHARGES PER MINUTE</a:t>
            </a:r>
            <a:endParaRPr sz="2250" b="1">
              <a:highlight>
                <a:srgbClr val="FFFFFE"/>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3">
            <a:alphaModFix/>
          </a:blip>
          <a:src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CORRELATION MATRIX </a:t>
            </a:r>
            <a:endParaRPr sz="2800" b="1" i="0" u="none" strike="noStrike" cap="none">
              <a:solidFill>
                <a:schemeClr val="dk1"/>
              </a:solidFill>
              <a:latin typeface="Arial"/>
              <a:ea typeface="Arial"/>
              <a:cs typeface="Arial"/>
              <a:sym typeface="Arial"/>
            </a:endParaRPr>
          </a:p>
        </p:txBody>
      </p:sp>
      <p:pic>
        <p:nvPicPr>
          <p:cNvPr id="272" name="Google Shape;272;p38"/>
          <p:cNvPicPr preferRelativeResize="0"/>
          <p:nvPr/>
        </p:nvPicPr>
        <p:blipFill rotWithShape="1">
          <a:blip r:embed="rId3">
            <a:alphaModFix/>
          </a:blip>
          <a:src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Montserrat"/>
                <a:ea typeface="Montserrat"/>
                <a:cs typeface="Montserrat"/>
                <a:sym typeface="Montserrat"/>
              </a:rPr>
              <a:t>CHALLENGES</a:t>
            </a:r>
            <a:endParaRPr sz="2800" b="0" i="0" u="none" strike="noStrike" cap="none">
              <a:solidFill>
                <a:schemeClr val="dk1"/>
              </a:solidFill>
              <a:latin typeface="Montserrat"/>
              <a:ea typeface="Montserrat"/>
              <a:cs typeface="Montserrat"/>
              <a:sym typeface="Montserrat"/>
            </a:endParaRPr>
          </a:p>
        </p:txBody>
      </p:sp>
      <p:sp>
        <p:nvSpPr>
          <p:cNvPr id="279" name="Google Shape;279;p39"/>
          <p:cNvSpPr txBox="1"/>
          <p:nvPr/>
        </p:nvSpPr>
        <p:spPr>
          <a:xfrm>
            <a:off x="672662" y="1271752"/>
            <a:ext cx="7829100" cy="29862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Difficult to analyze columns like account length, area code.</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Need to plot lot of graph for columns as to understand the data.</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For calls data there is no direct relation to churn but related column has played some role.</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CONCLUSION</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62150" y="678448"/>
            <a:ext cx="8366100" cy="4278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There are some states where the churn rate is high as compared to others may be due      to low network coverage.</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Area code and account length do not play any kind of role regarding the churn rate.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a:solidFill>
                  <a:srgbClr val="002060"/>
                </a:solidFill>
                <a:latin typeface="Montserrat"/>
                <a:ea typeface="Montserrat"/>
                <a:cs typeface="Montserrat"/>
                <a:sym typeface="Montserrat"/>
              </a:rPr>
              <a:t>I</a:t>
            </a:r>
            <a:r>
              <a:rPr lang="en-IN" sz="1600" b="1" i="0" u="none" strike="noStrike" cap="none">
                <a:solidFill>
                  <a:srgbClr val="002060"/>
                </a:solidFill>
                <a:latin typeface="Montserrat"/>
                <a:ea typeface="Montserrat"/>
                <a:cs typeface="Montserrat"/>
                <a:sym typeface="Montserrat"/>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RECOMMENDATIONS</a:t>
            </a:r>
            <a:endParaRPr sz="2800" b="0"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C00000"/>
              </a:solidFill>
              <a:latin typeface="Arial"/>
              <a:ea typeface="Arial"/>
              <a:cs typeface="Arial"/>
              <a:sym typeface="Arial"/>
            </a:endParaRPr>
          </a:p>
        </p:txBody>
      </p:sp>
      <p:sp>
        <p:nvSpPr>
          <p:cNvPr id="293" name="Google Shape;293;p41"/>
          <p:cNvSpPr txBox="1"/>
          <p:nvPr/>
        </p:nvSpPr>
        <p:spPr>
          <a:xfrm>
            <a:off x="258300" y="919500"/>
            <a:ext cx="8627400" cy="3632700"/>
          </a:xfrm>
          <a:prstGeom prst="rect">
            <a:avLst/>
          </a:prstGeom>
          <a:no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network coverage churned state</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In international plan provide some discount plan to the customer</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voicemail quality or take feedback from the customer</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Provide discount to those customer who spent more minutes</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sz="1500" b="1" i="0" u="none" strike="noStrike" cap="none">
              <a:solidFill>
                <a:srgbClr val="002060"/>
              </a:solidFill>
              <a:latin typeface="Montserrat"/>
              <a:ea typeface="Montserrat"/>
              <a:cs typeface="Montserrat"/>
              <a:sym typeface="Montserrat"/>
            </a:endParaRPr>
          </a:p>
          <a:p>
            <a:pPr marL="457200" marR="0" lvl="0" indent="0" algn="just" rtl="0">
              <a:lnSpc>
                <a:spcPct val="100000"/>
              </a:lnSpc>
              <a:spcBef>
                <a:spcPts val="0"/>
              </a:spcBef>
              <a:spcAft>
                <a:spcPts val="0"/>
              </a:spcAft>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1486059" y="147145"/>
            <a:ext cx="6171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C00000"/>
                </a:solidFill>
                <a:latin typeface="Arial"/>
                <a:ea typeface="Arial"/>
                <a:cs typeface="Arial"/>
                <a:sym typeface="Arial"/>
              </a:rPr>
              <a:t>BUSINESS PROBLEM UNDERSTANDING</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70" name="Google Shape;70;p15"/>
          <p:cNvSpPr txBox="1"/>
          <p:nvPr/>
        </p:nvSpPr>
        <p:spPr>
          <a:xfrm>
            <a:off x="335550" y="1019504"/>
            <a:ext cx="8472900" cy="3755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Customer churn in the telecom industry poses one of the most significant risks to loss of revenue. </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9" name="Google Shape;299;p42"/>
          <p:cNvSpPr txBox="1"/>
          <p:nvPr/>
        </p:nvSpPr>
        <p:spPr>
          <a:xfrm>
            <a:off x="2669627" y="1692163"/>
            <a:ext cx="3073277"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rgbClr val="C00000"/>
                </a:solidFill>
                <a:latin typeface="Montserrat"/>
                <a:ea typeface="Montserrat"/>
                <a:cs typeface="Montserrat"/>
                <a:sym typeface="Montserrat"/>
              </a:rPr>
              <a:t> Q  &amp;  A</a:t>
            </a:r>
            <a:endParaRPr sz="6000" b="1" i="0" u="none" strike="noStrike" cap="none">
              <a:solidFill>
                <a:srgbClr val="C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OBJECTIVE</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txBox="1"/>
          <p:nvPr/>
        </p:nvSpPr>
        <p:spPr>
          <a:xfrm>
            <a:off x="472950" y="1177159"/>
            <a:ext cx="81981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Maximize: </a:t>
            </a:r>
            <a:r>
              <a:rPr lang="en-IN" sz="2400" b="0" i="0" u="none" strike="noStrike" cap="none">
                <a:solidFill>
                  <a:srgbClr val="002060"/>
                </a:solidFill>
                <a:latin typeface="Montserrat"/>
                <a:ea typeface="Montserrat"/>
                <a:cs typeface="Montserrat"/>
                <a:sym typeface="Montserrat"/>
              </a:rPr>
              <a:t>Company's profit by retaining customer</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Minimize: </a:t>
            </a:r>
            <a:r>
              <a:rPr lang="en-IN" sz="2400" b="0" i="0" u="none" strike="noStrike" cap="none">
                <a:solidFill>
                  <a:srgbClr val="002060"/>
                </a:solidFill>
                <a:latin typeface="Montserrat"/>
                <a:ea typeface="Montserrat"/>
                <a:cs typeface="Montserrat"/>
                <a:sym typeface="Montserrat"/>
              </a:rPr>
              <a:t>Customer churn by identifying the key cause of the problem</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Montserrat"/>
                <a:ea typeface="Montserrat"/>
                <a:cs typeface="Montserrat"/>
                <a:sym typeface="Montserrat"/>
              </a:rPr>
              <a:t>Business Constraint:</a:t>
            </a:r>
            <a:endParaRPr sz="2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206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Provide offers and discount and improve the service quality without compromising with profit </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Maintain company’s brand value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3">
            <a:alphaModFix/>
          </a:blip>
          <a:srcRect t="-2127" r="3484" b="9208"/>
          <a:stretch/>
        </p:blipFill>
        <p:spPr>
          <a:xfrm>
            <a:off x="3073700" y="1034450"/>
            <a:ext cx="2367250" cy="2758101"/>
          </a:xfrm>
          <a:prstGeom prst="rect">
            <a:avLst/>
          </a:prstGeom>
          <a:noFill/>
          <a:ln>
            <a:noFill/>
          </a:ln>
        </p:spPr>
      </p:pic>
      <p:sp>
        <p:nvSpPr>
          <p:cNvPr id="86" name="Google Shape;86;p17"/>
          <p:cNvSpPr txBox="1"/>
          <p:nvPr/>
        </p:nvSpPr>
        <p:spPr>
          <a:xfrm>
            <a:off x="3073700" y="4028725"/>
            <a:ext cx="23673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IN" sz="2300" b="1" i="0" u="none" strike="noStrike" cap="none">
                <a:solidFill>
                  <a:srgbClr val="1C4587"/>
                </a:solidFill>
                <a:latin typeface="Montserrat"/>
                <a:ea typeface="Montserrat"/>
                <a:cs typeface="Montserrat"/>
                <a:sym typeface="Montserrat"/>
              </a:rPr>
              <a:t>TELECOM   DATASET</a:t>
            </a:r>
            <a:endParaRPr sz="2300" b="1" i="0" u="none" strike="noStrike" cap="none">
              <a:solidFill>
                <a:srgbClr val="1C4587"/>
              </a:solidFill>
              <a:latin typeface="Montserrat"/>
              <a:ea typeface="Montserrat"/>
              <a:cs typeface="Montserrat"/>
              <a:sym typeface="Montserrat"/>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Decision Variable</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Churn</a:t>
            </a:r>
            <a:endParaRPr sz="1500" b="1" i="0" u="none" strike="noStrike" cap="none">
              <a:solidFill>
                <a:srgbClr val="000000"/>
              </a:solidFill>
              <a:latin typeface="Times New Roman"/>
              <a:ea typeface="Times New Roman"/>
              <a:cs typeface="Times New Roman"/>
              <a:sym typeface="Times New Roman"/>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Categorical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Stata</a:t>
            </a:r>
            <a:endParaRPr sz="1500" b="1" i="0" u="none" strike="noStrike" cap="none">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a:solidFill>
                <a:srgbClr val="000000"/>
              </a:solidFill>
              <a:highlight>
                <a:srgbClr val="FFFFFF"/>
              </a:highlight>
              <a:latin typeface="Times New Roman"/>
              <a:ea typeface="Times New Roman"/>
              <a:cs typeface="Times New Roman"/>
              <a:sym typeface="Times New Roman"/>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a:solidFill>
                  <a:srgbClr val="C00000"/>
                </a:solidFill>
                <a:latin typeface="Arial"/>
                <a:ea typeface="Arial"/>
                <a:cs typeface="Arial"/>
                <a:sym typeface="Arial"/>
              </a:rPr>
              <a:t>Numerical Data</a:t>
            </a:r>
            <a:endParaRPr sz="2100" b="1" i="0" u="sng" strike="noStrike" cap="none">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Number vmail messages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Account length</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C00000"/>
              </a:solidFill>
              <a:latin typeface="Arial"/>
              <a:ea typeface="Arial"/>
              <a:cs typeface="Arial"/>
              <a:sym typeface="Arial"/>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Nominal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Area code</a:t>
            </a:r>
            <a:endParaRPr sz="15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4">
            <a:alphaModFix/>
          </a:blip>
          <a:src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4">
            <a:alphaModFix/>
          </a:blip>
          <a:src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4">
            <a:alphaModFix/>
          </a:blip>
          <a:src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a:buNone/>
            </a:pPr>
            <a:r>
              <a:rPr lang="en-IN" sz="1950" b="1" i="0" u="none" strike="noStrike" cap="non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sz="1950" b="1" i="0" u="none" strike="noStrike" cap="none">
              <a:solidFill>
                <a:srgbClr val="002060"/>
              </a:solidFill>
              <a:highlight>
                <a:srgbClr val="FFFFFF"/>
              </a:highlight>
              <a:latin typeface="Montserrat"/>
              <a:ea typeface="Montserrat"/>
              <a:cs typeface="Montserrat"/>
              <a:sym typeface="Montserrat"/>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a:ea typeface="Montserrat"/>
                <a:cs typeface="Montserrat"/>
                <a:sym typeface="Montserrat"/>
              </a:rPr>
              <a:t>FEATURES </a:t>
            </a:r>
            <a:r>
              <a:rPr lang="en-IN" sz="3300" b="1">
                <a:solidFill>
                  <a:srgbClr val="C00000"/>
                </a:solidFill>
                <a:latin typeface="Montserrat"/>
                <a:ea typeface="Montserrat"/>
                <a:cs typeface="Montserrat"/>
                <a:sym typeface="Montserrat"/>
              </a:rPr>
              <a:t>DESCRIPTION</a:t>
            </a:r>
            <a:endParaRPr sz="3300" b="1">
              <a:solidFill>
                <a:srgbClr val="C00000"/>
              </a:solidFill>
              <a:latin typeface="Montserrat"/>
              <a:ea typeface="Montserrat"/>
              <a:cs typeface="Montserrat"/>
              <a:sym typeface="Montserrat"/>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STATE</a:t>
            </a:r>
            <a:r>
              <a:rPr lang="en-IN" sz="1600" b="0" i="0" u="none" strike="noStrike" cap="none">
                <a:solidFill>
                  <a:srgbClr val="002060"/>
                </a:solidFill>
                <a:latin typeface="Arial"/>
                <a:ea typeface="Arial"/>
                <a:cs typeface="Arial"/>
                <a:sym typeface="Arial"/>
              </a:rPr>
              <a:t>:There are 51 unique state present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ACCOUNT LENGTH</a:t>
            </a:r>
            <a:r>
              <a:rPr lang="en-IN" sz="1600" b="0" i="0" u="none" strike="noStrike" cap="none">
                <a:solidFill>
                  <a:srgbClr val="002060"/>
                </a:solidFill>
                <a:latin typeface="Arial"/>
                <a:ea typeface="Arial"/>
                <a:cs typeface="Arial"/>
                <a:sym typeface="Arial"/>
              </a:rPr>
              <a:t>:It is the length that the customer used their account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AREA CODE</a:t>
            </a:r>
            <a:r>
              <a:rPr lang="en-IN" sz="1600" b="0" i="0" u="none" strike="noStrike" cap="none">
                <a:solidFill>
                  <a:srgbClr val="002060"/>
                </a:solidFill>
                <a:latin typeface="Arial"/>
                <a:ea typeface="Arial"/>
                <a:cs typeface="Arial"/>
                <a:sym typeface="Arial"/>
              </a:rPr>
              <a:t>: There are 3 unique area code present  </a:t>
            </a:r>
            <a:endParaRPr sz="1600" b="0" i="0" u="none" strike="noStrike" cap="none">
              <a:solidFill>
                <a:srgbClr val="002060"/>
              </a:solidFill>
              <a:latin typeface="Arial"/>
              <a:ea typeface="Arial"/>
              <a:cs typeface="Arial"/>
              <a:sym typeface="Arial"/>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2060"/>
              </a:solidFill>
              <a:latin typeface="Arial"/>
              <a:ea typeface="Arial"/>
              <a:cs typeface="Arial"/>
              <a:sym typeface="Arial"/>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INTERNATIONAL PLAN &amp; VOICEMAIL PLAN:</a:t>
            </a:r>
            <a:r>
              <a:rPr lang="en-IN" sz="1500" b="0" i="0" u="none" strike="noStrike" cap="none">
                <a:solidFill>
                  <a:srgbClr val="002060"/>
                </a:solidFill>
                <a:latin typeface="Montserrat"/>
                <a:ea typeface="Montserrat"/>
                <a:cs typeface="Montserrat"/>
                <a:sym typeface="Montserrat"/>
              </a:rPr>
              <a:t> </a:t>
            </a:r>
            <a:endParaRPr sz="1500" b="0"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rgbClr val="002060"/>
                </a:solidFill>
                <a:latin typeface="Montserrat"/>
                <a:ea typeface="Montserrat"/>
                <a:cs typeface="Montserrat"/>
                <a:sym typeface="Montserrat"/>
              </a:rPr>
              <a:t>Both column are described as a categorical feature,yes means plan taken no means plan  not taken  </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NO. OF VOICEMAIL MESSAGES:</a:t>
            </a:r>
            <a:r>
              <a:rPr lang="en-IN" sz="1500" b="0" i="0" u="none" strike="noStrike" cap="none">
                <a:solidFill>
                  <a:srgbClr val="002060"/>
                </a:solidFill>
                <a:latin typeface="Montserrat"/>
                <a:ea typeface="Montserrat"/>
                <a:cs typeface="Montserrat"/>
                <a:sym typeface="Montserrat"/>
              </a:rPr>
              <a:t>The number of voicemail make by the voicemail plan taken customer</a:t>
            </a:r>
            <a:endParaRPr sz="1500" b="0" i="0" u="none" strike="noStrike" cap="none">
              <a:solidFill>
                <a:srgbClr val="002060"/>
              </a:solidFill>
              <a:latin typeface="Montserrat"/>
              <a:ea typeface="Montserrat"/>
              <a:cs typeface="Montserrat"/>
              <a:sym typeface="Montserrat"/>
            </a:endParaRPr>
          </a:p>
        </p:txBody>
      </p:sp>
      <p:sp>
        <p:nvSpPr>
          <p:cNvPr id="120" name="Google Shape;120;p19"/>
          <p:cNvSpPr/>
          <p:nvPr/>
        </p:nvSpPr>
        <p:spPr>
          <a:xfrm>
            <a:off x="4449300" y="975300"/>
            <a:ext cx="4437300" cy="16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300" b="1" i="0" u="none" strike="noStrike" cap="none">
                <a:solidFill>
                  <a:srgbClr val="070652"/>
                </a:solidFill>
                <a:latin typeface="Montserrat"/>
                <a:ea typeface="Montserrat"/>
                <a:cs typeface="Montserrat"/>
                <a:sym typeface="Montserrat"/>
              </a:rPr>
              <a:t>TOTAL (DAY/EVENING/NIGHT/INTERNATIONAL) (MINUTES/CALLS/CHARGES)</a:t>
            </a:r>
            <a:r>
              <a:rPr lang="en-IN" sz="1300" b="0" i="0" u="none" strike="noStrike" cap="none">
                <a:solidFill>
                  <a:srgbClr val="070652"/>
                </a:solidFill>
                <a:latin typeface="Montserrat"/>
                <a:ea typeface="Montserrat"/>
                <a:cs typeface="Montserrat"/>
                <a:sym typeface="Montserrat"/>
              </a:rPr>
              <a:t>:</a:t>
            </a:r>
            <a:endParaRPr sz="13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sz="1400" b="0" i="0" u="none" strike="noStrike" cap="none">
              <a:solidFill>
                <a:srgbClr val="070652"/>
              </a:solidFill>
              <a:latin typeface="Montserrat"/>
              <a:ea typeface="Montserrat"/>
              <a:cs typeface="Montserrat"/>
              <a:sym typeface="Montserrat"/>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Customer service calls:</a:t>
            </a:r>
            <a:r>
              <a:rPr lang="en-IN" sz="1600" b="0" i="0" u="none" strike="noStrike" cap="none">
                <a:solidFill>
                  <a:srgbClr val="070652"/>
                </a:solidFill>
                <a:latin typeface="Montserrat"/>
                <a:ea typeface="Montserrat"/>
                <a:cs typeface="Montserrat"/>
                <a:sym typeface="Montserrat"/>
              </a:rPr>
              <a:t>It is the number of calls made by the customer to operator service centre</a:t>
            </a:r>
            <a:endParaRPr sz="16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Churn:</a:t>
            </a:r>
            <a:r>
              <a:rPr lang="en-IN" sz="1600" b="0" i="0" u="none" strike="noStrike" cap="none">
                <a:solidFill>
                  <a:srgbClr val="070652"/>
                </a:solidFill>
                <a:latin typeface="Montserrat"/>
                <a:ea typeface="Montserrat"/>
                <a:cs typeface="Montserrat"/>
                <a:sym typeface="Montserrat"/>
              </a:rPr>
              <a:t>it is our target dependent variable having boolean data type of true and false</a:t>
            </a:r>
            <a:endParaRPr sz="1600" b="0" i="0" u="none" strike="noStrike" cap="non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       </a:t>
            </a:r>
            <a:r>
              <a:rPr lang="en-IN" sz="2500" b="1" i="0" u="none" strike="noStrike" cap="none" dirty="0">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0"/>
          <p:cNvPicPr preferRelativeResize="0"/>
          <p:nvPr/>
        </p:nvPicPr>
        <p:blipFill rotWithShape="1">
          <a:blip r:embed="rId3">
            <a:alphaModFix/>
          </a:blip>
          <a:src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4">
            <a:alphaModFix/>
          </a:blip>
          <a:src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Below plot on the left side is a donut plot shows the percentage of total churned and not churned customer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And on the right side count plot shows the number of customer churned and not churned</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500" b="1" i="0" u="none" strike="noStrike" cap="none">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1"/>
          <p:cNvSpPr txBox="1"/>
          <p:nvPr/>
        </p:nvSpPr>
        <p:spPr>
          <a:xfrm>
            <a:off x="396600" y="1474875"/>
            <a:ext cx="8328900" cy="2616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Total Users number - 3333. </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2850 - Non churn (85.5%)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 483 - Churn (14.5%)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From the above donut plot and count plot, It was found from this analysis that almost 14.5% of customers had churned .</a:t>
            </a:r>
            <a:endParaRPr sz="24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1394</Words>
  <Application>Microsoft Office PowerPoint</Application>
  <PresentationFormat>On-screen Show (16:9)</PresentationFormat>
  <Paragraphs>200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Noto Sans Symbols</vt:lpstr>
      <vt:lpstr>Arial</vt:lpstr>
      <vt:lpstr>Times New Roman</vt:lpstr>
      <vt:lpstr>Montserrat</vt:lpstr>
      <vt:lpstr>Simple Light</vt:lpstr>
      <vt:lpstr>                     CAPSTONE PROJECT  Telecom Churn Analysis     </vt:lpstr>
      <vt:lpstr>   </vt:lpstr>
      <vt:lpstr>   </vt:lpstr>
      <vt:lpstr>   </vt:lpstr>
      <vt:lpstr>PowerPoint Presentation</vt:lpstr>
      <vt:lpstr>   </vt:lpstr>
      <vt:lpstr>FEATURES DESCRIPTION</vt:lpstr>
      <vt:lpstr>   </vt:lpstr>
      <vt:lpstr>   </vt:lpstr>
      <vt:lpstr>   </vt:lpstr>
      <vt:lpstr>   </vt:lpstr>
      <vt:lpstr>   </vt:lpstr>
      <vt:lpstr>   </vt:lpstr>
      <vt:lpstr>   </vt:lpstr>
      <vt:lpstr>   </vt:lpstr>
      <vt:lpstr>   </vt:lpstr>
      <vt:lpstr>   </vt:lpstr>
      <vt:lpstr>INTERNATIONAL PLAN vs. CHURN </vt:lpstr>
      <vt:lpstr>INTERNATIONAL PLAN vs. CHURN</vt:lpstr>
      <vt:lpstr>   </vt:lpstr>
      <vt:lpstr>CUSTOMER SERVICE CALLS vs. CHURN</vt:lpstr>
      <vt:lpstr>DAY CALL MINUTES &amp; DAY CALL CHARGE  vs. CHURN </vt:lpstr>
      <vt:lpstr>ANALYZING ALL CALLS MINUTES,ALL CALLS, ALL CALLS CHARGE </vt:lpstr>
      <vt:lpstr>ANALYZING ALL CALLS MINUTES,ALL CALLS, ALL CALLS CHARGE </vt:lpstr>
      <vt:lpstr>COMPARISON OF CALL CHARGES PER MINUTE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cp:lastModifiedBy>BALARAM PANIGRAHY</cp:lastModifiedBy>
  <cp:revision>2</cp:revision>
  <dcterms:modified xsi:type="dcterms:W3CDTF">2021-10-01T17:36:07Z</dcterms:modified>
</cp:coreProperties>
</file>