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70" r:id="rId2"/>
    <p:sldId id="257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97F-0C82-4F86-826E-F87BF7F3CADB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C6A789-AB4E-47FF-8770-054CF2AAF7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97F-0C82-4F86-826E-F87BF7F3CADB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A789-AB4E-47FF-8770-054CF2AAF798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6C6A789-AB4E-47FF-8770-054CF2AAF7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97F-0C82-4F86-826E-F87BF7F3CADB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97F-0C82-4F86-826E-F87BF7F3CADB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6C6A789-AB4E-47FF-8770-054CF2AAF7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97F-0C82-4F86-826E-F87BF7F3CADB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C6A789-AB4E-47FF-8770-054CF2AAF7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3A2E97F-0C82-4F86-826E-F87BF7F3CADB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A789-AB4E-47FF-8770-054CF2AAF7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97F-0C82-4F86-826E-F87BF7F3CADB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6C6A789-AB4E-47FF-8770-054CF2AAF7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97F-0C82-4F86-826E-F87BF7F3CADB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6C6A789-AB4E-47FF-8770-054CF2AAF7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97F-0C82-4F86-826E-F87BF7F3CADB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C6A789-AB4E-47FF-8770-054CF2AAF7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C6A789-AB4E-47FF-8770-054CF2AAF7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97F-0C82-4F86-826E-F87BF7F3CADB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6C6A789-AB4E-47FF-8770-054CF2AAF7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3A2E97F-0C82-4F86-826E-F87BF7F3CADB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3A2E97F-0C82-4F86-826E-F87BF7F3CADB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C6A789-AB4E-47FF-8770-054CF2AAF7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412776"/>
            <a:ext cx="44644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Financial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Analysis Using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PowerBi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83568" y="4797152"/>
            <a:ext cx="3888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Presented By: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Pakkela Divya Prasanna Bharathi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2736"/>
            <a:ext cx="3960440" cy="39604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2780928"/>
            <a:ext cx="3888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05273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 A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Comprehensive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060848"/>
            <a:ext cx="7128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presentation provides a comprehensive overview of our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financial Analysis Dashboard,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which helps to improve the decision-making process and improve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Analysis part.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 will explore key metrics, borrower insights, and risk analysis to equip you to make the best decision. It ensuring better financial planning and risk management.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Financial Statements, Ratios, Accounting Software are the crucial tools for the proper Analysis of a company.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764704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 Preprocessing Steps:</a:t>
            </a: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539552" y="1303613"/>
            <a:ext cx="8064896" cy="486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6425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buFont typeface="+mj-lt"/>
              <a:buAutoNum type="arabicPeriod"/>
              <a:tabLst>
                <a:tab pos="471805" algn="l"/>
              </a:tabLst>
            </a:pP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Loading</a:t>
            </a:r>
            <a:r>
              <a:rPr lang="en-IN" sz="16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Data:</a:t>
            </a:r>
            <a:r>
              <a:rPr lang="en-IN" sz="16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Import</a:t>
            </a:r>
            <a:r>
              <a:rPr lang="en-IN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IN" sz="16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sources</a:t>
            </a:r>
            <a:r>
              <a:rPr lang="en-IN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en-IN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Excel,</a:t>
            </a:r>
            <a:r>
              <a:rPr lang="en-IN" sz="1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IN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Server,</a:t>
            </a:r>
            <a:r>
              <a:rPr lang="en-IN" sz="1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IN" sz="16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CSV</a:t>
            </a:r>
            <a:r>
              <a:rPr lang="en-IN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IN" sz="1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Get</a:t>
            </a:r>
            <a:r>
              <a:rPr lang="en-IN" sz="16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IN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000"/>
              </a:spcBef>
              <a:buFont typeface="+mj-lt"/>
              <a:buAutoNum type="arabicPeriod"/>
              <a:tabLst>
                <a:tab pos="471805" algn="l"/>
              </a:tabLst>
            </a:pPr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16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Cleaning: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5"/>
              </a:spcBef>
              <a:buSzPts val="1000"/>
              <a:buFont typeface="+mj-lt"/>
              <a:buAutoNum type="arabicPeriod"/>
              <a:tabLst>
                <a:tab pos="719455" algn="l"/>
              </a:tabLst>
            </a:pP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Remove</a:t>
            </a:r>
            <a:r>
              <a:rPr lang="en-IN" sz="1600" spc="-3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duplicates.</a:t>
            </a:r>
            <a:endParaRPr lang="en-IN" sz="1600" dirty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800100" lvl="1" indent="-342900">
              <a:spcBef>
                <a:spcPts val="630"/>
              </a:spcBef>
              <a:buSzPts val="1000"/>
              <a:buFont typeface="+mj-lt"/>
              <a:buAutoNum type="arabicPeriod"/>
              <a:tabLst>
                <a:tab pos="719455" algn="l"/>
              </a:tabLst>
            </a:pP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Handle</a:t>
            </a:r>
            <a:r>
              <a:rPr lang="en-IN" sz="1600" spc="-1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missing</a:t>
            </a:r>
            <a:r>
              <a:rPr lang="en-IN" sz="1600" spc="-2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values</a:t>
            </a:r>
            <a:r>
              <a:rPr lang="en-IN" sz="1600" spc="-2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(replace</a:t>
            </a:r>
            <a:r>
              <a:rPr lang="en-IN" sz="1600" spc="-2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or</a:t>
            </a:r>
            <a:r>
              <a:rPr lang="en-IN" sz="1600" spc="-2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remove).</a:t>
            </a:r>
            <a:endParaRPr lang="en-IN" sz="1600" dirty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800100" lvl="1" indent="-342900">
              <a:spcBef>
                <a:spcPts val="620"/>
              </a:spcBef>
              <a:buSzPts val="1000"/>
              <a:buFont typeface="+mj-lt"/>
              <a:buAutoNum type="arabicPeriod"/>
              <a:tabLst>
                <a:tab pos="719455" algn="l"/>
              </a:tabLst>
            </a:pPr>
            <a:r>
              <a:rPr lang="en-IN" sz="1600" b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Trim</a:t>
            </a:r>
            <a:r>
              <a:rPr lang="en-IN" sz="1600" b="1" spc="-3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spaces,</a:t>
            </a:r>
            <a:r>
              <a:rPr lang="en-IN" sz="1600" b="1" spc="-1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standar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dize</a:t>
            </a:r>
            <a:r>
              <a:rPr lang="en-IN" sz="1600" spc="-1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text,</a:t>
            </a:r>
            <a:r>
              <a:rPr lang="en-IN" sz="1600" spc="-1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IN" sz="1600" spc="-2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correct</a:t>
            </a:r>
            <a:r>
              <a:rPr lang="en-IN" sz="1600" spc="-2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errors.</a:t>
            </a:r>
            <a:endParaRPr lang="en-IN" sz="1600" dirty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indent="-342900">
              <a:spcBef>
                <a:spcPts val="770"/>
              </a:spcBef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16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Transformation: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SzPts val="1000"/>
              <a:buFont typeface="+mj-lt"/>
              <a:buAutoNum type="arabicPeriod"/>
              <a:tabLst>
                <a:tab pos="719455" algn="l"/>
              </a:tabLst>
            </a:pP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Rename</a:t>
            </a:r>
            <a:r>
              <a:rPr lang="en-IN" sz="1600" spc="-2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columns/tables</a:t>
            </a:r>
            <a:r>
              <a:rPr lang="en-IN" sz="1600" spc="-2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IN" sz="1600" spc="-2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change</a:t>
            </a:r>
            <a:r>
              <a:rPr lang="en-IN" sz="1600" spc="-2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IN" sz="1600" spc="-2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types.</a:t>
            </a:r>
            <a:endParaRPr lang="en-IN" sz="1600" dirty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800100" lvl="1" indent="-342900">
              <a:spcBef>
                <a:spcPts val="620"/>
              </a:spcBef>
              <a:buSzPts val="1000"/>
              <a:buFont typeface="+mj-lt"/>
              <a:buAutoNum type="arabicPeriod"/>
              <a:tabLst>
                <a:tab pos="719455" algn="l"/>
              </a:tabLst>
            </a:pP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Split/merge</a:t>
            </a:r>
            <a:r>
              <a:rPr lang="en-IN" sz="1600" spc="-1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columns</a:t>
            </a:r>
            <a:r>
              <a:rPr lang="en-IN" sz="1600" spc="-1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IN" sz="1600" spc="-3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reshape</a:t>
            </a:r>
            <a:r>
              <a:rPr lang="en-IN" sz="1600" spc="-2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IN" sz="1600" spc="-1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with</a:t>
            </a:r>
            <a:r>
              <a:rPr lang="en-IN" sz="1600" spc="-1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pivot/unpivot.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>
              <a:spcBef>
                <a:spcPts val="5"/>
              </a:spcBef>
              <a:buFont typeface="+mj-lt"/>
              <a:buAutoNum type="arabicPeriod"/>
              <a:tabLst>
                <a:tab pos="436245" algn="l"/>
              </a:tabLst>
            </a:pP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IN" sz="1600" b="1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Filtering:</a:t>
            </a:r>
            <a:r>
              <a:rPr lang="en-IN" sz="16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Include/exclude</a:t>
            </a:r>
            <a:r>
              <a:rPr lang="en-IN" sz="1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rows</a:t>
            </a:r>
            <a:r>
              <a:rPr lang="en-IN" sz="1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IN" sz="16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columns</a:t>
            </a:r>
            <a:r>
              <a:rPr lang="en-IN" sz="1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IN" sz="1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IN" sz="1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conditions.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spcBef>
                <a:spcPts val="755"/>
              </a:spcBef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16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Enrichment:</a:t>
            </a:r>
            <a:endParaRPr lang="en-IN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330"/>
              </a:spcBef>
              <a:buSzPts val="1000"/>
              <a:buFont typeface="+mj-lt"/>
              <a:buAutoNum type="arabicPeriod"/>
              <a:tabLst>
                <a:tab pos="719455" algn="l"/>
              </a:tabLst>
            </a:pP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Add</a:t>
            </a:r>
            <a:r>
              <a:rPr lang="en-IN" sz="1600" spc="-2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calculated</a:t>
            </a:r>
            <a:r>
              <a:rPr lang="en-IN" sz="1600" spc="-2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columns.</a:t>
            </a:r>
            <a:endParaRPr lang="en-IN" sz="1600" dirty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800100" lvl="1" indent="-342900">
              <a:spcBef>
                <a:spcPts val="635"/>
              </a:spcBef>
              <a:buSzPts val="1000"/>
              <a:buFont typeface="+mj-lt"/>
              <a:buAutoNum type="arabicPeriod"/>
              <a:tabLst>
                <a:tab pos="719455" algn="l"/>
              </a:tabLst>
            </a:pP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Combine</a:t>
            </a:r>
            <a:r>
              <a:rPr lang="en-IN" sz="1600" spc="-1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datasets</a:t>
            </a:r>
            <a:r>
              <a:rPr lang="en-IN" sz="1600" spc="-1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using</a:t>
            </a:r>
            <a:r>
              <a:rPr lang="en-IN" sz="1600" spc="-3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joins</a:t>
            </a:r>
            <a:r>
              <a:rPr lang="en-IN" sz="1600" spc="-1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or</a:t>
            </a:r>
            <a:r>
              <a:rPr lang="en-IN" sz="1600" spc="-1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append.</a:t>
            </a:r>
            <a:endParaRPr lang="en-IN" sz="1600" dirty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Grouping</a:t>
            </a:r>
            <a:r>
              <a:rPr lang="en-IN" sz="1600" b="1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IN" sz="1600" b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Aggregation: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Summarize</a:t>
            </a:r>
            <a:r>
              <a:rPr lang="en-IN" sz="1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IN" sz="16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IN" sz="16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sums,</a:t>
            </a:r>
            <a:r>
              <a:rPr lang="en-IN" sz="16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averages,</a:t>
            </a:r>
            <a:r>
              <a:rPr lang="en-IN" sz="1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IN" sz="1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counts.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5"/>
              </a:spcBef>
              <a:spcAft>
                <a:spcPts val="1000"/>
              </a:spcAft>
              <a:buFont typeface="+mj-lt"/>
              <a:buAutoNum type="arabicPeriod"/>
              <a:tabLst>
                <a:tab pos="436245" algn="l"/>
              </a:tabLst>
            </a:pPr>
            <a:r>
              <a:rPr lang="en-IN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IN" sz="1600" b="1" spc="-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Unnecessary</a:t>
            </a:r>
            <a:r>
              <a:rPr lang="en-IN" sz="1600" b="1" spc="-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IN" sz="1600" b="1" spc="-1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IN" sz="1600" spc="-3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irrelevant</a:t>
            </a:r>
            <a:r>
              <a:rPr lang="en-IN" sz="1600" spc="-2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rows/columns</a:t>
            </a:r>
            <a:r>
              <a:rPr lang="en-IN" sz="1600" spc="-2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600" spc="-3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  <a:endParaRPr lang="en-IN" sz="16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tabLst>
                <a:tab pos="471805" algn="l"/>
              </a:tabLst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043608" y="437472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DAX Measures and Calculations: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67544" y="848908"/>
            <a:ext cx="8208912" cy="52783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buClr>
                <a:srgbClr val="000000"/>
              </a:buClr>
            </a:pPr>
            <a:r>
              <a:rPr lang="en-US" sz="1100" b="1" dirty="0">
                <a:solidFill>
                  <a:srgbClr val="00000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   </a:t>
            </a:r>
          </a:p>
          <a:p>
            <a:pPr lvl="0" algn="just">
              <a:buClr>
                <a:srgbClr val="000000"/>
              </a:buClr>
            </a:pPr>
            <a:r>
              <a:rPr lang="en-US" sz="1100" b="1" dirty="0" smtClean="0">
                <a:solidFill>
                  <a:srgbClr val="00000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     </a:t>
            </a:r>
            <a:r>
              <a:rPr lang="en-US" sz="1400" b="1" dirty="0" smtClean="0">
                <a:solidFill>
                  <a:srgbClr val="000000"/>
                </a:solidFill>
                <a:latin typeface="Georgia" pitchFamily="18" charset="0"/>
                <a:ea typeface="Calibri" panose="020F0502020204030204" pitchFamily="34" charset="0"/>
                <a:cs typeface="Times New Roman" pitchFamily="18" charset="0"/>
              </a:rPr>
              <a:t>1. Current year units:</a:t>
            </a:r>
          </a:p>
          <a:p>
            <a:pPr lvl="0" algn="just">
              <a:buClr>
                <a:srgbClr val="000000"/>
              </a:buClr>
            </a:pPr>
            <a:r>
              <a:rPr lang="en-US" sz="1400" b="1" dirty="0">
                <a:solidFill>
                  <a:srgbClr val="000000"/>
                </a:solidFill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Georgia" pitchFamily="18" charset="0"/>
                <a:cs typeface="Times New Roman" pitchFamily="18" charset="0"/>
              </a:rPr>
              <a:t>       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Current_Year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Units = SUM(financials[Units Sold])</a:t>
            </a:r>
          </a:p>
          <a:p>
            <a:pPr marL="228600">
              <a:spcAft>
                <a:spcPts val="1000"/>
              </a:spcAft>
            </a:pPr>
            <a:r>
              <a:rPr lang="en-IN" sz="1600" dirty="0" smtClean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 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It calculates the </a:t>
            </a:r>
            <a:r>
              <a:rPr lang="en-IN" sz="16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Current Year units </a:t>
            </a:r>
            <a:r>
              <a:rPr lang="en-IN" sz="1600" dirty="0" smtClean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from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IN" sz="16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units Sold column</a:t>
            </a:r>
            <a:r>
              <a:rPr lang="en-IN" sz="1600" dirty="0" smtClean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in the </a:t>
            </a:r>
            <a:r>
              <a:rPr lang="en-IN" sz="1600" dirty="0" smtClean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financial table</a:t>
            </a:r>
          </a:p>
          <a:p>
            <a:pPr marL="228600">
              <a:spcAft>
                <a:spcPts val="1000"/>
              </a:spcAft>
            </a:pPr>
            <a:r>
              <a:rPr lang="en-IN" sz="1400" b="1" dirty="0" smtClean="0">
                <a:solidFill>
                  <a:srgbClr val="000000"/>
                </a:solidFill>
                <a:latin typeface="Georgia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400" b="1" dirty="0" smtClean="0">
                <a:solidFill>
                  <a:srgbClr val="000000"/>
                </a:solidFill>
                <a:effectLst/>
                <a:latin typeface="Georgia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.Profit for Top Discount:</a:t>
            </a:r>
          </a:p>
          <a:p>
            <a:r>
              <a:rPr lang="en-US" sz="1400" dirty="0" smtClean="0">
                <a:effectLst/>
                <a:latin typeface="Georgia" pitchFamily="18" charset="0"/>
                <a:ea typeface="Times New Roman" panose="02020603050405020304" pitchFamily="18" charset="0"/>
                <a:cs typeface="Times New Roman" pitchFamily="18" charset="0"/>
              </a:rPr>
              <a:t>                   </a:t>
            </a:r>
            <a:r>
              <a:rPr lang="en-US" sz="1400" dirty="0" smtClean="0"/>
              <a:t>Profit for Top Discount =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CALCULATE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financials[Profit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Margin],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financials[Country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] = "Top"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)</a:t>
            </a:r>
            <a:endParaRPr lang="en-IN" sz="1600" dirty="0"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IN" sz="1600" dirty="0" smtClean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     It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calculates the </a:t>
            </a:r>
            <a:r>
              <a:rPr lang="en-IN" sz="16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Profit For top Discount by using the Profit Margin column and the condition </a:t>
            </a:r>
          </a:p>
          <a:p>
            <a:pPr algn="just"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    Mentioned Was “Top” from the financial Data set.</a:t>
            </a:r>
            <a:endParaRPr lang="en-IN" sz="1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IN" sz="14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400" b="1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400" b="1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3.Profit Margin:</a:t>
            </a:r>
          </a:p>
          <a:p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             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Profit Margin = 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                  DIVIDE(financials[Total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Gross Sales], financials[profit percentage], 0) * 100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It calculates the profit Margin by Using the Function Called Divide from the columns</a:t>
            </a:r>
          </a:p>
          <a:p>
            <a:r>
              <a:rPr lang="en-US" sz="16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         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like Total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Gross Sales and Profit Percentage with Financial Data Table.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1000"/>
              </a:spcAft>
            </a:pPr>
            <a:endParaRPr lang="en-IN" sz="1200" b="1" dirty="0">
              <a:ea typeface="Times New Roman" panose="02020603050405020304" pitchFamily="18" charset="0"/>
              <a:cs typeface="Times New Roman" pitchFamily="18" charset="0"/>
            </a:endParaRPr>
          </a:p>
          <a:p>
            <a:endParaRPr lang="en-IN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406278" y="471736"/>
            <a:ext cx="8280920" cy="584775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tabLst>
                <a:tab pos="436563" algn="l"/>
              </a:tabLst>
            </a:pPr>
            <a:r>
              <a:rPr lang="en-US" sz="1400" b="1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 4.  Sales Classification: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Sales Classification =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SWITCH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TRUE(),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'financials'[Total Gross Sales] &gt; 10000, "High",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'financials'[Total Gross Sales] &gt; 5000, "Medium",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"Low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  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This measure is used to explain about Sales Classification According to conditions Mentioned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was Total Gross sales &gt;10000 is High and &gt;5000 is Medium and other wise considered as low.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5.Total Gross Sales: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Total Gross Sales = SUM(financials[Gross Sales])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This Measure Calculates the total Gross sales by the column Gross Sales from the Financials 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Table.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 smtClean="0"/>
              <a:t>6. Date Table: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Construction of Date Table Requires a columns and Data with Proper Type and for the 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Creation of the table we require a Proper Code to Represent the Date Table the code is given 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Below: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Date Table = ADD COLUMNS(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620688"/>
            <a:ext cx="81369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CALENDARAUTO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(),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Year", YEAR([Date]),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Quarter", "Q" &amp; FORMAT(CEILING(MONTH([Date])/3, 1), "#"),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Quarter No", CEILING(MONTH([Date])/3, 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),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Month No", MONTH([Date]),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"Month Name", FORMAT([Date], "MMMM"),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"Month Short Name", FORMAT([Date], "MMM"),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"Month Short Name Plus Year", FORMAT([Date], "MMM,yy"),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"DateSort", FORMAT([Date], "yyyyMMdd"),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"Day Name", FORMAT([Date], "dddd"),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"Details", FORMAT([Date], "dd-MMM-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yyyy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"), 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"Day Number", DAY ( [Date]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DAX code creates a DateTable with various date-related columns in Power BI. It uses CALENDARAUTO() to generate a date range based on the minimum and maximum dates in the data model. Each ADDCOLUMNS function adds useful date-related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attributes.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7744" y="692696"/>
            <a:ext cx="3756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Report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- 1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 Financial Analysis.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79512" y="4897018"/>
            <a:ext cx="8712968" cy="84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n-IN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6" y="1196752"/>
            <a:ext cx="8468907" cy="47441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7704" y="677692"/>
            <a:ext cx="3679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Report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2: Brief Analysis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1" y="1196752"/>
            <a:ext cx="8497486" cy="47631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908720"/>
            <a:ext cx="2021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Conclusion: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1455873"/>
            <a:ext cx="7992888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Financial analysis provides critical insights into the performance, profitability, and efficiency of a business. By examining metrics such as sales, profit, discounts, and trends over time, organizations can identify strengths, address weaknesses, and optimize strategies. It aids in informed decision-making, enhances resource allocation, and drives growth. A well-executed financial analysis ensures businesses stay competitive, adapt to market changes, and achieve their financial goals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effectively.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435</TotalTime>
  <Words>468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WONDER</dc:creator>
  <cp:lastModifiedBy>user</cp:lastModifiedBy>
  <cp:revision>57</cp:revision>
  <dcterms:created xsi:type="dcterms:W3CDTF">2024-11-26T13:42:32Z</dcterms:created>
  <dcterms:modified xsi:type="dcterms:W3CDTF">2024-12-05T15:54:30Z</dcterms:modified>
</cp:coreProperties>
</file>