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03" d="100"/>
          <a:sy n="103" d="100"/>
        </p:scale>
        <p:origin x="1027"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Balasankar</a:t>
            </a:r>
            <a:r>
              <a:rPr lang="en-US" sz="1100" dirty="0" err="1">
                <a:solidFill>
                  <a:schemeClr val="tx1"/>
                </a:solidFill>
              </a:rPr>
              <a:t>.D</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:912421104007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6" name="Picture 5">
            <a:extLst>
              <a:ext uri="{FF2B5EF4-FFF2-40B4-BE49-F238E27FC236}">
                <a16:creationId xmlns:a16="http://schemas.microsoft.com/office/drawing/2014/main" id="{DB3FB613-9DBB-D1D5-CA39-81172C4133C2}"/>
              </a:ext>
            </a:extLst>
          </p:cNvPr>
          <p:cNvPicPr>
            <a:picLocks noChangeAspect="1"/>
          </p:cNvPicPr>
          <p:nvPr/>
        </p:nvPicPr>
        <p:blipFill>
          <a:blip r:embed="rId2"/>
          <a:stretch>
            <a:fillRect/>
          </a:stretch>
        </p:blipFill>
        <p:spPr>
          <a:xfrm>
            <a:off x="0" y="1137424"/>
            <a:ext cx="9144000" cy="400356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5" name="Picture 4">
            <a:extLst>
              <a:ext uri="{FF2B5EF4-FFF2-40B4-BE49-F238E27FC236}">
                <a16:creationId xmlns:a16="http://schemas.microsoft.com/office/drawing/2014/main" id="{885F2030-C8B5-983D-5C89-E8E7D338AF37}"/>
              </a:ext>
            </a:extLst>
          </p:cNvPr>
          <p:cNvPicPr>
            <a:picLocks noChangeAspect="1"/>
          </p:cNvPicPr>
          <p:nvPr/>
        </p:nvPicPr>
        <p:blipFill>
          <a:blip r:embed="rId2"/>
          <a:stretch>
            <a:fillRect/>
          </a:stretch>
        </p:blipFill>
        <p:spPr>
          <a:xfrm>
            <a:off x="0" y="1137423"/>
            <a:ext cx="9144000" cy="400482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274091AC-ACBC-D10C-0788-020FF524C8B4}"/>
              </a:ext>
            </a:extLst>
          </p:cNvPr>
          <p:cNvPicPr>
            <a:picLocks noChangeAspect="1"/>
          </p:cNvPicPr>
          <p:nvPr/>
        </p:nvPicPr>
        <p:blipFill>
          <a:blip r:embed="rId2"/>
          <a:stretch>
            <a:fillRect/>
          </a:stretch>
        </p:blipFill>
        <p:spPr>
          <a:xfrm>
            <a:off x="88106" y="1267649"/>
            <a:ext cx="2220754" cy="2796540"/>
          </a:xfrm>
          <a:prstGeom prst="rect">
            <a:avLst/>
          </a:prstGeom>
        </p:spPr>
      </p:pic>
      <p:pic>
        <p:nvPicPr>
          <p:cNvPr id="5" name="Picture 4">
            <a:extLst>
              <a:ext uri="{FF2B5EF4-FFF2-40B4-BE49-F238E27FC236}">
                <a16:creationId xmlns:a16="http://schemas.microsoft.com/office/drawing/2014/main" id="{69DB6B8C-224F-149E-168C-867E614DB348}"/>
              </a:ext>
            </a:extLst>
          </p:cNvPr>
          <p:cNvPicPr>
            <a:picLocks noChangeAspect="1"/>
          </p:cNvPicPr>
          <p:nvPr/>
        </p:nvPicPr>
        <p:blipFill>
          <a:blip r:embed="rId3"/>
          <a:stretch>
            <a:fillRect/>
          </a:stretch>
        </p:blipFill>
        <p:spPr>
          <a:xfrm>
            <a:off x="2423532" y="1267649"/>
            <a:ext cx="3746809" cy="2796540"/>
          </a:xfrm>
          <a:prstGeom prst="rect">
            <a:avLst/>
          </a:prstGeom>
        </p:spPr>
      </p:pic>
      <p:pic>
        <p:nvPicPr>
          <p:cNvPr id="9" name="Picture 8">
            <a:extLst>
              <a:ext uri="{FF2B5EF4-FFF2-40B4-BE49-F238E27FC236}">
                <a16:creationId xmlns:a16="http://schemas.microsoft.com/office/drawing/2014/main" id="{DFAE005F-F48D-6918-82A3-89C7FA31685F}"/>
              </a:ext>
            </a:extLst>
          </p:cNvPr>
          <p:cNvPicPr>
            <a:picLocks noChangeAspect="1"/>
          </p:cNvPicPr>
          <p:nvPr/>
        </p:nvPicPr>
        <p:blipFill>
          <a:blip r:embed="rId4"/>
          <a:stretch>
            <a:fillRect/>
          </a:stretch>
        </p:blipFill>
        <p:spPr>
          <a:xfrm>
            <a:off x="6266984" y="1267649"/>
            <a:ext cx="2877015" cy="279654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5" name="Picture 4">
            <a:extLst>
              <a:ext uri="{FF2B5EF4-FFF2-40B4-BE49-F238E27FC236}">
                <a16:creationId xmlns:a16="http://schemas.microsoft.com/office/drawing/2014/main" id="{B511B302-B1FD-FF7F-3636-4981674F0C9B}"/>
              </a:ext>
            </a:extLst>
          </p:cNvPr>
          <p:cNvPicPr>
            <a:picLocks noChangeAspect="1"/>
          </p:cNvPicPr>
          <p:nvPr/>
        </p:nvPicPr>
        <p:blipFill>
          <a:blip r:embed="rId3"/>
          <a:stretch>
            <a:fillRect/>
          </a:stretch>
        </p:blipFill>
        <p:spPr>
          <a:xfrm>
            <a:off x="0" y="1267649"/>
            <a:ext cx="3679902" cy="3742966"/>
          </a:xfrm>
          <a:prstGeom prst="rect">
            <a:avLst/>
          </a:prstGeom>
        </p:spPr>
      </p:pic>
      <p:pic>
        <p:nvPicPr>
          <p:cNvPr id="8" name="Picture 7">
            <a:extLst>
              <a:ext uri="{FF2B5EF4-FFF2-40B4-BE49-F238E27FC236}">
                <a16:creationId xmlns:a16="http://schemas.microsoft.com/office/drawing/2014/main" id="{1AF1D55C-7114-C9FB-5640-6B4964475DFA}"/>
              </a:ext>
            </a:extLst>
          </p:cNvPr>
          <p:cNvPicPr>
            <a:picLocks noChangeAspect="1"/>
          </p:cNvPicPr>
          <p:nvPr/>
        </p:nvPicPr>
        <p:blipFill>
          <a:blip r:embed="rId4"/>
          <a:stretch>
            <a:fillRect/>
          </a:stretch>
        </p:blipFill>
        <p:spPr>
          <a:xfrm>
            <a:off x="3746809" y="1267647"/>
            <a:ext cx="5255942" cy="374296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Söhne"/>
              </a:rPr>
              <a:t>Title: "Empowering Democracy: Introducing Our Innovative Voting Application"</a:t>
            </a:r>
          </a:p>
          <a:p>
            <a:pPr algn="l"/>
            <a:r>
              <a:rPr lang="en-US"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8B08C0FF-5A64-0053-3E4E-BEC45FAF9784}"/>
              </a:ext>
            </a:extLst>
          </p:cNvPr>
          <p:cNvSpPr txBox="1"/>
          <p:nvPr/>
        </p:nvSpPr>
        <p:spPr>
          <a:xfrm>
            <a:off x="1739931" y="1534958"/>
            <a:ext cx="4579144" cy="307777"/>
          </a:xfrm>
          <a:prstGeom prst="rect">
            <a:avLst/>
          </a:prstGeom>
          <a:noFill/>
        </p:spPr>
        <p:txBody>
          <a:bodyPr wrap="square">
            <a:spAutoFit/>
          </a:bodyPr>
          <a:lstStyle/>
          <a:p>
            <a:r>
              <a:rPr lang="en-SG" b="1" i="0" dirty="0">
                <a:solidFill>
                  <a:srgbClr val="0D0D0D"/>
                </a:solidFill>
                <a:effectLst/>
                <a:latin typeface="Söhne"/>
              </a:rPr>
              <a:t>*Blockchain Integration</a:t>
            </a:r>
            <a:endParaRPr lang="en-SG" dirty="0"/>
          </a:p>
        </p:txBody>
      </p:sp>
      <p:sp>
        <p:nvSpPr>
          <p:cNvPr id="6" name="TextBox 5">
            <a:extLst>
              <a:ext uri="{FF2B5EF4-FFF2-40B4-BE49-F238E27FC236}">
                <a16:creationId xmlns:a16="http://schemas.microsoft.com/office/drawing/2014/main" id="{40CD2BE3-8C66-9851-DF64-EC661E8C8CD7}"/>
              </a:ext>
            </a:extLst>
          </p:cNvPr>
          <p:cNvSpPr txBox="1"/>
          <p:nvPr/>
        </p:nvSpPr>
        <p:spPr>
          <a:xfrm>
            <a:off x="1739931" y="1978373"/>
            <a:ext cx="4579144" cy="307777"/>
          </a:xfrm>
          <a:prstGeom prst="rect">
            <a:avLst/>
          </a:prstGeom>
          <a:noFill/>
        </p:spPr>
        <p:txBody>
          <a:bodyPr wrap="square">
            <a:spAutoFit/>
          </a:bodyPr>
          <a:lstStyle/>
          <a:p>
            <a:r>
              <a:rPr lang="en-SG" b="1" i="0" dirty="0">
                <a:solidFill>
                  <a:srgbClr val="0D0D0D"/>
                </a:solidFill>
                <a:effectLst/>
                <a:latin typeface="Söhne"/>
              </a:rPr>
              <a:t>*Mobile Application</a:t>
            </a:r>
            <a:r>
              <a:rPr lang="en-SG" b="0" i="0" dirty="0">
                <a:solidFill>
                  <a:srgbClr val="0D0D0D"/>
                </a:solidFill>
                <a:effectLst/>
                <a:latin typeface="Söhne"/>
              </a:rPr>
              <a:t>:</a:t>
            </a:r>
            <a:endParaRPr lang="en-SG" dirty="0"/>
          </a:p>
        </p:txBody>
      </p:sp>
      <p:sp>
        <p:nvSpPr>
          <p:cNvPr id="8" name="TextBox 7">
            <a:extLst>
              <a:ext uri="{FF2B5EF4-FFF2-40B4-BE49-F238E27FC236}">
                <a16:creationId xmlns:a16="http://schemas.microsoft.com/office/drawing/2014/main" id="{803DE359-EB02-7E1B-BDC7-030D241BB3F5}"/>
              </a:ext>
            </a:extLst>
          </p:cNvPr>
          <p:cNvSpPr txBox="1"/>
          <p:nvPr/>
        </p:nvSpPr>
        <p:spPr>
          <a:xfrm>
            <a:off x="1739931" y="1172459"/>
            <a:ext cx="2686050" cy="307777"/>
          </a:xfrm>
          <a:prstGeom prst="rect">
            <a:avLst/>
          </a:prstGeom>
          <a:noFill/>
        </p:spPr>
        <p:txBody>
          <a:bodyPr wrap="square">
            <a:spAutoFit/>
          </a:bodyPr>
          <a:lstStyle/>
          <a:p>
            <a:r>
              <a:rPr lang="en-SG" b="1" i="0" dirty="0">
                <a:solidFill>
                  <a:srgbClr val="0D0D0D"/>
                </a:solidFill>
                <a:effectLst/>
                <a:latin typeface="Söhne"/>
              </a:rPr>
              <a:t>*Advanced Security Measures</a:t>
            </a:r>
            <a:endParaRPr lang="en-SG" dirty="0"/>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2744698"/>
            <a:ext cx="2293143" cy="307777"/>
          </a:xfrm>
          <a:prstGeom prst="rect">
            <a:avLst/>
          </a:prstGeom>
          <a:noFill/>
        </p:spPr>
        <p:txBody>
          <a:bodyPr wrap="square">
            <a:spAutoFit/>
          </a:bodyPr>
          <a:lstStyle/>
          <a:p>
            <a:r>
              <a:rPr lang="en-SG" b="1" i="0" dirty="0">
                <a:solidFill>
                  <a:srgbClr val="0D0D0D"/>
                </a:solidFill>
                <a:effectLst/>
                <a:latin typeface="Söhne"/>
              </a:rPr>
              <a:t>*Usability Enhancements</a:t>
            </a:r>
            <a:r>
              <a:rPr lang="en-SG" b="0" i="0" dirty="0">
                <a:solidFill>
                  <a:srgbClr val="0D0D0D"/>
                </a:solidFill>
                <a:effectLst/>
                <a:latin typeface="Söhne"/>
              </a:rPr>
              <a:t>:</a:t>
            </a:r>
            <a:endParaRPr lang="en-SG" dirty="0"/>
          </a:p>
        </p:txBody>
      </p:sp>
      <p:sp>
        <p:nvSpPr>
          <p:cNvPr id="12" name="TextBox 11">
            <a:extLst>
              <a:ext uri="{FF2B5EF4-FFF2-40B4-BE49-F238E27FC236}">
                <a16:creationId xmlns:a16="http://schemas.microsoft.com/office/drawing/2014/main" id="{FC6E3EF0-4935-2922-E40D-40C879827E42}"/>
              </a:ext>
            </a:extLst>
          </p:cNvPr>
          <p:cNvSpPr txBox="1"/>
          <p:nvPr/>
        </p:nvSpPr>
        <p:spPr>
          <a:xfrm>
            <a:off x="1443893" y="2326542"/>
            <a:ext cx="2743200" cy="307777"/>
          </a:xfrm>
          <a:prstGeom prst="rect">
            <a:avLst/>
          </a:prstGeom>
          <a:noFill/>
        </p:spPr>
        <p:txBody>
          <a:bodyPr wrap="square">
            <a:spAutoFit/>
          </a:bodyPr>
          <a:lstStyle/>
          <a:p>
            <a:r>
              <a:rPr lang="en-SG" b="1" i="0" dirty="0">
                <a:solidFill>
                  <a:srgbClr val="0D0D0D"/>
                </a:solidFill>
                <a:effectLst/>
                <a:latin typeface="Söhne"/>
              </a:rPr>
              <a:t>      *Election Analytics Dashboard</a:t>
            </a:r>
            <a:r>
              <a:rPr lang="en-SG" b="0" i="0" dirty="0">
                <a:solidFill>
                  <a:srgbClr val="0D0D0D"/>
                </a:solidFill>
                <a:effectLst/>
                <a:latin typeface="Söhne"/>
              </a:rPr>
              <a:t>: </a:t>
            </a:r>
            <a:endParaRPr lang="en-SG" dirty="0"/>
          </a:p>
        </p:txBody>
      </p:sp>
      <p:sp>
        <p:nvSpPr>
          <p:cNvPr id="14" name="TextBox 13">
            <a:extLst>
              <a:ext uri="{FF2B5EF4-FFF2-40B4-BE49-F238E27FC236}">
                <a16:creationId xmlns:a16="http://schemas.microsoft.com/office/drawing/2014/main" id="{4F20D202-E422-0FD5-6170-DEC2015702A3}"/>
              </a:ext>
            </a:extLst>
          </p:cNvPr>
          <p:cNvSpPr txBox="1"/>
          <p:nvPr/>
        </p:nvSpPr>
        <p:spPr>
          <a:xfrm>
            <a:off x="1668922" y="3470710"/>
            <a:ext cx="3921918" cy="307777"/>
          </a:xfrm>
          <a:prstGeom prst="rect">
            <a:avLst/>
          </a:prstGeom>
          <a:noFill/>
        </p:spPr>
        <p:txBody>
          <a:bodyPr wrap="square">
            <a:spAutoFit/>
          </a:bodyPr>
          <a:lstStyle/>
          <a:p>
            <a:r>
              <a:rPr lang="en-SG" b="1" i="0" dirty="0">
                <a:solidFill>
                  <a:srgbClr val="0D0D0D"/>
                </a:solidFill>
                <a:effectLst/>
                <a:latin typeface="Söhne"/>
              </a:rPr>
              <a:t>*Education </a:t>
            </a:r>
            <a:r>
              <a:rPr lang="en-SG" b="1" i="0" dirty="0" err="1">
                <a:solidFill>
                  <a:srgbClr val="0D0D0D"/>
                </a:solidFill>
                <a:effectLst/>
                <a:latin typeface="Söhne"/>
              </a:rPr>
              <a:t>Initiatives</a:t>
            </a:r>
            <a:r>
              <a:rPr lang="en-SG" b="0" i="0" dirty="0" err="1">
                <a:solidFill>
                  <a:srgbClr val="0D0D0D"/>
                </a:solidFill>
                <a:effectLst/>
                <a:latin typeface="Söhne"/>
              </a:rPr>
              <a:t>:</a:t>
            </a:r>
            <a:r>
              <a:rPr lang="en-SG" b="1" dirty="0" err="1">
                <a:solidFill>
                  <a:srgbClr val="0D0D0D"/>
                </a:solidFill>
                <a:latin typeface="Söhne"/>
              </a:rPr>
              <a:t>Voter</a:t>
            </a:r>
            <a:endParaRPr lang="en-SG" dirty="0"/>
          </a:p>
        </p:txBody>
      </p:sp>
      <p:sp>
        <p:nvSpPr>
          <p:cNvPr id="16" name="TextBox 15">
            <a:extLst>
              <a:ext uri="{FF2B5EF4-FFF2-40B4-BE49-F238E27FC236}">
                <a16:creationId xmlns:a16="http://schemas.microsoft.com/office/drawing/2014/main" id="{B629E1F7-3718-C14C-5B2E-70553F0ACB44}"/>
              </a:ext>
            </a:extLst>
          </p:cNvPr>
          <p:cNvSpPr txBox="1"/>
          <p:nvPr/>
        </p:nvSpPr>
        <p:spPr>
          <a:xfrm>
            <a:off x="1668922" y="3132143"/>
            <a:ext cx="3196828" cy="307777"/>
          </a:xfrm>
          <a:prstGeom prst="rect">
            <a:avLst/>
          </a:prstGeom>
          <a:noFill/>
        </p:spPr>
        <p:txBody>
          <a:bodyPr wrap="square">
            <a:spAutoFit/>
          </a:bodyPr>
          <a:lstStyle/>
          <a:p>
            <a:r>
              <a:rPr lang="en-SG" b="1" i="0" dirty="0">
                <a:solidFill>
                  <a:srgbClr val="0D0D0D"/>
                </a:solidFill>
                <a:effectLst/>
                <a:latin typeface="Söhne"/>
              </a:rPr>
              <a:t>*Integration with Government Systems</a:t>
            </a:r>
            <a:r>
              <a:rPr lang="en-SG" b="0" i="0" dirty="0">
                <a:solidFill>
                  <a:srgbClr val="0D0D0D"/>
                </a:solidFill>
                <a:effectLst/>
                <a:latin typeface="Söhne"/>
              </a:rPr>
              <a:t>:   </a:t>
            </a:r>
            <a:endParaRPr lang="en-SG" dirty="0"/>
          </a:p>
        </p:txBody>
      </p:sp>
      <p:sp>
        <p:nvSpPr>
          <p:cNvPr id="18" name="TextBox 17">
            <a:extLst>
              <a:ext uri="{FF2B5EF4-FFF2-40B4-BE49-F238E27FC236}">
                <a16:creationId xmlns:a16="http://schemas.microsoft.com/office/drawing/2014/main" id="{C5FDE84F-2632-FDA1-F6FB-F6DFFE19B569}"/>
              </a:ext>
            </a:extLst>
          </p:cNvPr>
          <p:cNvSpPr txBox="1"/>
          <p:nvPr/>
        </p:nvSpPr>
        <p:spPr>
          <a:xfrm>
            <a:off x="1604629" y="3871561"/>
            <a:ext cx="4579144" cy="307777"/>
          </a:xfrm>
          <a:prstGeom prst="rect">
            <a:avLst/>
          </a:prstGeom>
          <a:noFill/>
        </p:spPr>
        <p:txBody>
          <a:bodyPr wrap="square">
            <a:spAutoFit/>
          </a:bodyPr>
          <a:lstStyle/>
          <a:p>
            <a:r>
              <a:rPr lang="en-SG" b="1" i="0" dirty="0">
                <a:solidFill>
                  <a:srgbClr val="0D0D0D"/>
                </a:solidFill>
                <a:effectLst/>
                <a:latin typeface="Söhne"/>
              </a:rPr>
              <a:t>*Internationalization and Localization</a:t>
            </a:r>
            <a:endParaRPr lang="en-SG" dirty="0"/>
          </a:p>
        </p:txBody>
      </p:sp>
      <p:sp>
        <p:nvSpPr>
          <p:cNvPr id="20" name="TextBox 19">
            <a:extLst>
              <a:ext uri="{FF2B5EF4-FFF2-40B4-BE49-F238E27FC236}">
                <a16:creationId xmlns:a16="http://schemas.microsoft.com/office/drawing/2014/main" id="{713D2841-5189-932E-2FA6-43E59F0E5A49}"/>
              </a:ext>
            </a:extLst>
          </p:cNvPr>
          <p:cNvSpPr txBox="1"/>
          <p:nvPr/>
        </p:nvSpPr>
        <p:spPr>
          <a:xfrm>
            <a:off x="1604629" y="4307041"/>
            <a:ext cx="4579144" cy="307777"/>
          </a:xfrm>
          <a:prstGeom prst="rect">
            <a:avLst/>
          </a:prstGeom>
          <a:noFill/>
        </p:spPr>
        <p:txBody>
          <a:bodyPr wrap="square">
            <a:spAutoFit/>
          </a:bodyPr>
          <a:lstStyle/>
          <a:p>
            <a:r>
              <a:rPr lang="en-SG" b="1" i="0" dirty="0">
                <a:solidFill>
                  <a:srgbClr val="0D0D0D"/>
                </a:solidFill>
                <a:effectLst/>
                <a:latin typeface="Söhne"/>
              </a:rPr>
              <a:t>*Accessibility Improvements</a:t>
            </a:r>
            <a:endParaRPr lang="en-SG"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8"/>
            <a:ext cx="7979569"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Develop a user-friendly electronic voting (e-voting) application to modernize the voting process, ensuring accessibility and security.</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Prioritize user-centric design for ease of use, enabling voters of all demographics to cast their votes conveniently from any location with internet access.</a:t>
            </a: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Implement robust encryption techniques, cryptographic protocols, and stringent authentication mechanisms to safeguard vote integrity and confidentiality, preventing tampering and unauthorized access.</a:t>
            </a: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Incorporate real-time result tracking and auditing features to enhance transparency and trust in the electoral process, enabling stakeholders to monitor the voting process and verify result accuracy.</a:t>
            </a: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Söhne"/>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138652" y="54864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Inefficiencies of Traditional Systems</a:t>
            </a:r>
            <a:r>
              <a:rPr kumimoji="0" lang="en-US" altLang="en-US" sz="1800" b="0" i="0" u="none" strike="noStrike" cap="none" normalizeH="0" baseline="0" dirty="0">
                <a:ln>
                  <a:noFill/>
                </a:ln>
                <a:solidFill>
                  <a:schemeClr val="tx1"/>
                </a:solidFill>
                <a:effectLst/>
                <a:latin typeface="Arial" panose="020B0604020202020204" pitchFamily="34"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Security Vulnerabilities</a:t>
            </a:r>
            <a:r>
              <a:rPr kumimoji="0" lang="en-US" altLang="en-US" sz="1800" b="0" i="0" u="none" strike="noStrike" cap="none" normalizeH="0" baseline="0" dirty="0">
                <a:ln>
                  <a:noFill/>
                </a:ln>
                <a:solidFill>
                  <a:schemeClr val="tx1"/>
                </a:solidFill>
                <a:effectLst/>
                <a:latin typeface="Arial" panose="020B0604020202020204" pitchFamily="34"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Limited Accessibility</a:t>
            </a:r>
            <a:r>
              <a:rPr kumimoji="0" lang="en-US" altLang="en-US" sz="1800" b="0" i="0" u="none" strike="noStrike" cap="none" normalizeH="0" baseline="0" dirty="0">
                <a:ln>
                  <a:noFill/>
                </a:ln>
                <a:solidFill>
                  <a:schemeClr val="tx1"/>
                </a:solidFill>
                <a:effectLst/>
                <a:latin typeface="Arial" panose="020B0604020202020204" pitchFamily="34"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Need for Innovation</a:t>
            </a:r>
            <a:r>
              <a:rPr kumimoji="0" lang="en-US" altLang="en-US" sz="1800" b="0" i="0" u="none" strike="noStrike" cap="none" normalizeH="0" baseline="0" dirty="0">
                <a:ln>
                  <a:noFill/>
                </a:ln>
                <a:solidFill>
                  <a:schemeClr val="tx1"/>
                </a:solidFill>
                <a:effectLst/>
                <a:latin typeface="Arial" panose="020B0604020202020204" pitchFamily="34"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Title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DjangoVote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Expected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Overview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Söhne"/>
              </a:rPr>
              <a:t>User Authentication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Söhne"/>
              </a:rPr>
              <a:t>Ballot Creation and Customization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Söhne"/>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Vote Casting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Söhne"/>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Söhne"/>
              </a:rPr>
              <a:t>Result Tabulation and Reporting</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Söhne"/>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Söhne"/>
              </a:rPr>
              <a:t>Administration Panel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Söhne"/>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Security Features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Söhne"/>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Söhne"/>
              </a:rPr>
              <a:t>Scalability and Performance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Söhne"/>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Söhne"/>
              </a:rPr>
              <a:t>Deployment and Maintenance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Söhne"/>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254</TotalTime>
  <Words>1194</Words>
  <Application>Microsoft Office PowerPoint</Application>
  <PresentationFormat>On-screen Show (16:9)</PresentationFormat>
  <Paragraphs>124</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9124- T.Neelakandan</cp:lastModifiedBy>
  <cp:revision>9</cp:revision>
  <dcterms:modified xsi:type="dcterms:W3CDTF">2024-04-11T15:59:00Z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