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849A6-6351-43A9-8392-B129EB46B633}"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0BE8A-8144-4B9B-A590-761184C71025}" type="slidenum">
              <a:rPr lang="en-IN" smtClean="0"/>
              <a:t>‹#›</a:t>
            </a:fld>
            <a:endParaRPr lang="en-IN"/>
          </a:p>
        </p:txBody>
      </p:sp>
    </p:spTree>
    <p:extLst>
      <p:ext uri="{BB962C8B-B14F-4D97-AF65-F5344CB8AC3E}">
        <p14:creationId xmlns:p14="http://schemas.microsoft.com/office/powerpoint/2010/main" val="2784740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849A6-6351-43A9-8392-B129EB46B633}"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10BE8A-8144-4B9B-A590-761184C71025}" type="slidenum">
              <a:rPr lang="en-IN" smtClean="0"/>
              <a:t>‹#›</a:t>
            </a:fld>
            <a:endParaRPr lang="en-IN"/>
          </a:p>
        </p:txBody>
      </p:sp>
    </p:spTree>
    <p:extLst>
      <p:ext uri="{BB962C8B-B14F-4D97-AF65-F5344CB8AC3E}">
        <p14:creationId xmlns:p14="http://schemas.microsoft.com/office/powerpoint/2010/main" val="3962003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4849A6-6351-43A9-8392-B129EB46B633}"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0BE8A-8144-4B9B-A590-761184C71025}" type="slidenum">
              <a:rPr lang="en-IN" smtClean="0"/>
              <a:t>‹#›</a:t>
            </a:fld>
            <a:endParaRPr lang="en-IN"/>
          </a:p>
        </p:txBody>
      </p:sp>
    </p:spTree>
    <p:extLst>
      <p:ext uri="{BB962C8B-B14F-4D97-AF65-F5344CB8AC3E}">
        <p14:creationId xmlns:p14="http://schemas.microsoft.com/office/powerpoint/2010/main" val="1562341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4849A6-6351-43A9-8392-B129EB46B633}"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0BE8A-8144-4B9B-A590-761184C7102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17347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849A6-6351-43A9-8392-B129EB46B633}"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0BE8A-8144-4B9B-A590-761184C71025}" type="slidenum">
              <a:rPr lang="en-IN" smtClean="0"/>
              <a:t>‹#›</a:t>
            </a:fld>
            <a:endParaRPr lang="en-IN"/>
          </a:p>
        </p:txBody>
      </p:sp>
    </p:spTree>
    <p:extLst>
      <p:ext uri="{BB962C8B-B14F-4D97-AF65-F5344CB8AC3E}">
        <p14:creationId xmlns:p14="http://schemas.microsoft.com/office/powerpoint/2010/main" val="3489202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4849A6-6351-43A9-8392-B129EB46B633}" type="datetimeFigureOut">
              <a:rPr lang="en-IN" smtClean="0"/>
              <a:t>07-04-2024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0BE8A-8144-4B9B-A590-761184C71025}" type="slidenum">
              <a:rPr lang="en-IN" smtClean="0"/>
              <a:t>‹#›</a:t>
            </a:fld>
            <a:endParaRPr lang="en-IN"/>
          </a:p>
        </p:txBody>
      </p:sp>
    </p:spTree>
    <p:extLst>
      <p:ext uri="{BB962C8B-B14F-4D97-AF65-F5344CB8AC3E}">
        <p14:creationId xmlns:p14="http://schemas.microsoft.com/office/powerpoint/2010/main" val="3936964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4849A6-6351-43A9-8392-B129EB46B633}" type="datetimeFigureOut">
              <a:rPr lang="en-IN" smtClean="0"/>
              <a:t>07-04-2024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0BE8A-8144-4B9B-A590-761184C71025}" type="slidenum">
              <a:rPr lang="en-IN" smtClean="0"/>
              <a:t>‹#›</a:t>
            </a:fld>
            <a:endParaRPr lang="en-IN"/>
          </a:p>
        </p:txBody>
      </p:sp>
    </p:spTree>
    <p:extLst>
      <p:ext uri="{BB962C8B-B14F-4D97-AF65-F5344CB8AC3E}">
        <p14:creationId xmlns:p14="http://schemas.microsoft.com/office/powerpoint/2010/main" val="840549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849A6-6351-43A9-8392-B129EB46B633}"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0BE8A-8144-4B9B-A590-761184C71025}" type="slidenum">
              <a:rPr lang="en-IN" smtClean="0"/>
              <a:t>‹#›</a:t>
            </a:fld>
            <a:endParaRPr lang="en-IN"/>
          </a:p>
        </p:txBody>
      </p:sp>
    </p:spTree>
    <p:extLst>
      <p:ext uri="{BB962C8B-B14F-4D97-AF65-F5344CB8AC3E}">
        <p14:creationId xmlns:p14="http://schemas.microsoft.com/office/powerpoint/2010/main" val="2631862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849A6-6351-43A9-8392-B129EB46B633}"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0BE8A-8144-4B9B-A590-761184C71025}" type="slidenum">
              <a:rPr lang="en-IN" smtClean="0"/>
              <a:t>‹#›</a:t>
            </a:fld>
            <a:endParaRPr lang="en-IN"/>
          </a:p>
        </p:txBody>
      </p:sp>
    </p:spTree>
    <p:extLst>
      <p:ext uri="{BB962C8B-B14F-4D97-AF65-F5344CB8AC3E}">
        <p14:creationId xmlns:p14="http://schemas.microsoft.com/office/powerpoint/2010/main" val="358455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64849A6-6351-43A9-8392-B129EB46B633}"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0BE8A-8144-4B9B-A590-761184C71025}" type="slidenum">
              <a:rPr lang="en-IN" smtClean="0"/>
              <a:t>‹#›</a:t>
            </a:fld>
            <a:endParaRPr lang="en-IN"/>
          </a:p>
        </p:txBody>
      </p:sp>
    </p:spTree>
    <p:extLst>
      <p:ext uri="{BB962C8B-B14F-4D97-AF65-F5344CB8AC3E}">
        <p14:creationId xmlns:p14="http://schemas.microsoft.com/office/powerpoint/2010/main" val="756394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849A6-6351-43A9-8392-B129EB46B633}"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0BE8A-8144-4B9B-A590-761184C71025}" type="slidenum">
              <a:rPr lang="en-IN" smtClean="0"/>
              <a:t>‹#›</a:t>
            </a:fld>
            <a:endParaRPr lang="en-IN"/>
          </a:p>
        </p:txBody>
      </p:sp>
    </p:spTree>
    <p:extLst>
      <p:ext uri="{BB962C8B-B14F-4D97-AF65-F5344CB8AC3E}">
        <p14:creationId xmlns:p14="http://schemas.microsoft.com/office/powerpoint/2010/main" val="3984419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849A6-6351-43A9-8392-B129EB46B633}"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10BE8A-8144-4B9B-A590-761184C71025}" type="slidenum">
              <a:rPr lang="en-IN" smtClean="0"/>
              <a:t>‹#›</a:t>
            </a:fld>
            <a:endParaRPr lang="en-IN"/>
          </a:p>
        </p:txBody>
      </p:sp>
    </p:spTree>
    <p:extLst>
      <p:ext uri="{BB962C8B-B14F-4D97-AF65-F5344CB8AC3E}">
        <p14:creationId xmlns:p14="http://schemas.microsoft.com/office/powerpoint/2010/main" val="1160616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849A6-6351-43A9-8392-B129EB46B633}" type="datetimeFigureOut">
              <a:rPr lang="en-IN" smtClean="0"/>
              <a:t>07-04-2024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10BE8A-8144-4B9B-A590-761184C71025}" type="slidenum">
              <a:rPr lang="en-IN" smtClean="0"/>
              <a:t>‹#›</a:t>
            </a:fld>
            <a:endParaRPr lang="en-IN"/>
          </a:p>
        </p:txBody>
      </p:sp>
    </p:spTree>
    <p:extLst>
      <p:ext uri="{BB962C8B-B14F-4D97-AF65-F5344CB8AC3E}">
        <p14:creationId xmlns:p14="http://schemas.microsoft.com/office/powerpoint/2010/main" val="193353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64849A6-6351-43A9-8392-B129EB46B633}" type="datetimeFigureOut">
              <a:rPr lang="en-IN" smtClean="0"/>
              <a:t>07-04-2024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210BE8A-8144-4B9B-A590-761184C71025}" type="slidenum">
              <a:rPr lang="en-IN" smtClean="0"/>
              <a:t>‹#›</a:t>
            </a:fld>
            <a:endParaRPr lang="en-IN"/>
          </a:p>
        </p:txBody>
      </p:sp>
    </p:spTree>
    <p:extLst>
      <p:ext uri="{BB962C8B-B14F-4D97-AF65-F5344CB8AC3E}">
        <p14:creationId xmlns:p14="http://schemas.microsoft.com/office/powerpoint/2010/main" val="2660512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4849A6-6351-43A9-8392-B129EB46B633}" type="datetimeFigureOut">
              <a:rPr lang="en-IN" smtClean="0"/>
              <a:t>07-04-2024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210BE8A-8144-4B9B-A590-761184C71025}" type="slidenum">
              <a:rPr lang="en-IN" smtClean="0"/>
              <a:t>‹#›</a:t>
            </a:fld>
            <a:endParaRPr lang="en-IN"/>
          </a:p>
        </p:txBody>
      </p:sp>
    </p:spTree>
    <p:extLst>
      <p:ext uri="{BB962C8B-B14F-4D97-AF65-F5344CB8AC3E}">
        <p14:creationId xmlns:p14="http://schemas.microsoft.com/office/powerpoint/2010/main" val="143249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64849A6-6351-43A9-8392-B129EB46B633}" type="datetimeFigureOut">
              <a:rPr lang="en-IN" smtClean="0"/>
              <a:t>07-04-2024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210BE8A-8144-4B9B-A590-761184C71025}" type="slidenum">
              <a:rPr lang="en-IN" smtClean="0"/>
              <a:t>‹#›</a:t>
            </a:fld>
            <a:endParaRPr lang="en-IN"/>
          </a:p>
        </p:txBody>
      </p:sp>
    </p:spTree>
    <p:extLst>
      <p:ext uri="{BB962C8B-B14F-4D97-AF65-F5344CB8AC3E}">
        <p14:creationId xmlns:p14="http://schemas.microsoft.com/office/powerpoint/2010/main" val="99101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849A6-6351-43A9-8392-B129EB46B633}"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10BE8A-8144-4B9B-A590-761184C71025}" type="slidenum">
              <a:rPr lang="en-IN" smtClean="0"/>
              <a:t>‹#›</a:t>
            </a:fld>
            <a:endParaRPr lang="en-IN"/>
          </a:p>
        </p:txBody>
      </p:sp>
    </p:spTree>
    <p:extLst>
      <p:ext uri="{BB962C8B-B14F-4D97-AF65-F5344CB8AC3E}">
        <p14:creationId xmlns:p14="http://schemas.microsoft.com/office/powerpoint/2010/main" val="319192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4849A6-6351-43A9-8392-B129EB46B633}" type="datetimeFigureOut">
              <a:rPr lang="en-IN" smtClean="0"/>
              <a:t>07-04-2024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210BE8A-8144-4B9B-A590-761184C71025}" type="slidenum">
              <a:rPr lang="en-IN" smtClean="0"/>
              <a:t>‹#›</a:t>
            </a:fld>
            <a:endParaRPr lang="en-IN"/>
          </a:p>
        </p:txBody>
      </p:sp>
    </p:spTree>
    <p:extLst>
      <p:ext uri="{BB962C8B-B14F-4D97-AF65-F5344CB8AC3E}">
        <p14:creationId xmlns:p14="http://schemas.microsoft.com/office/powerpoint/2010/main" val="363374936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publicdomainpictures.net/view-image.php?image=226439&amp;picture=background-1310"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57A6-9ECD-872C-0A01-B511DB1C4CA4}"/>
              </a:ext>
            </a:extLst>
          </p:cNvPr>
          <p:cNvSpPr>
            <a:spLocks noGrp="1"/>
          </p:cNvSpPr>
          <p:nvPr>
            <p:ph type="ctrTitle"/>
          </p:nvPr>
        </p:nvSpPr>
        <p:spPr>
          <a:xfrm>
            <a:off x="1819500" y="990601"/>
            <a:ext cx="9381899" cy="2524038"/>
          </a:xfrm>
        </p:spPr>
        <p:txBody>
          <a:bodyPr/>
          <a:lstStyle/>
          <a:p>
            <a:r>
              <a:rPr lang="en-IN" sz="4800" dirty="0"/>
              <a:t>Cardiovascular Risk Prediction</a:t>
            </a:r>
          </a:p>
        </p:txBody>
      </p:sp>
      <p:sp>
        <p:nvSpPr>
          <p:cNvPr id="3" name="Subtitle 2">
            <a:extLst>
              <a:ext uri="{FF2B5EF4-FFF2-40B4-BE49-F238E27FC236}">
                <a16:creationId xmlns:a16="http://schemas.microsoft.com/office/drawing/2014/main" id="{0D4457CB-6272-D7CF-C9E2-0841FD4AD28F}"/>
              </a:ext>
            </a:extLst>
          </p:cNvPr>
          <p:cNvSpPr>
            <a:spLocks noGrp="1"/>
          </p:cNvSpPr>
          <p:nvPr>
            <p:ph type="subTitle" idx="1"/>
          </p:nvPr>
        </p:nvSpPr>
        <p:spPr>
          <a:xfrm>
            <a:off x="1045029" y="4190999"/>
            <a:ext cx="11146971" cy="2024743"/>
          </a:xfrm>
        </p:spPr>
        <p:txBody>
          <a:bodyPr>
            <a:normAutofit/>
          </a:bodyPr>
          <a:lstStyle/>
          <a:p>
            <a:r>
              <a:rPr lang="en-IN" dirty="0">
                <a:solidFill>
                  <a:schemeClr val="tx1"/>
                </a:solidFill>
              </a:rPr>
              <a:t>                                                        Presented By,</a:t>
            </a:r>
          </a:p>
          <a:p>
            <a:r>
              <a:rPr lang="en-IN" dirty="0">
                <a:solidFill>
                  <a:schemeClr val="tx1"/>
                </a:solidFill>
              </a:rPr>
              <a:t>                                                         </a:t>
            </a:r>
            <a:r>
              <a:rPr lang="en-IN" dirty="0" err="1">
                <a:solidFill>
                  <a:schemeClr val="tx1"/>
                </a:solidFill>
              </a:rPr>
              <a:t>B.Balasaraswathi</a:t>
            </a:r>
            <a:r>
              <a:rPr lang="en-IN" dirty="0">
                <a:solidFill>
                  <a:schemeClr val="tx1"/>
                </a:solidFill>
              </a:rPr>
              <a:t>,</a:t>
            </a:r>
          </a:p>
          <a:p>
            <a:r>
              <a:rPr lang="en-IN" dirty="0">
                <a:solidFill>
                  <a:schemeClr val="tx1"/>
                </a:solidFill>
              </a:rPr>
              <a:t>                                                          </a:t>
            </a:r>
            <a:r>
              <a:rPr lang="en-IN" dirty="0" err="1">
                <a:solidFill>
                  <a:schemeClr val="tx1"/>
                </a:solidFill>
              </a:rPr>
              <a:t>Mangayarkarasi</a:t>
            </a:r>
            <a:r>
              <a:rPr lang="en-IN" dirty="0">
                <a:solidFill>
                  <a:schemeClr val="tx1"/>
                </a:solidFill>
              </a:rPr>
              <a:t> college of Engineering,</a:t>
            </a:r>
          </a:p>
          <a:p>
            <a:r>
              <a:rPr lang="en-IN" dirty="0">
                <a:solidFill>
                  <a:schemeClr val="tx1"/>
                </a:solidFill>
              </a:rPr>
              <a:t>                                                          BE(EEE).</a:t>
            </a:r>
          </a:p>
          <a:p>
            <a:endParaRPr lang="en-IN" dirty="0">
              <a:solidFill>
                <a:schemeClr val="tx1"/>
              </a:solidFill>
            </a:endParaRPr>
          </a:p>
          <a:p>
            <a:endParaRPr lang="en-IN" dirty="0"/>
          </a:p>
        </p:txBody>
      </p:sp>
      <p:sp>
        <p:nvSpPr>
          <p:cNvPr id="8" name="Rectangle 7">
            <a:extLst>
              <a:ext uri="{FF2B5EF4-FFF2-40B4-BE49-F238E27FC236}">
                <a16:creationId xmlns:a16="http://schemas.microsoft.com/office/drawing/2014/main" id="{AA6E5CA7-BEFC-7F79-6560-FBBF9925FE8A}"/>
              </a:ext>
            </a:extLst>
          </p:cNvPr>
          <p:cNvSpPr/>
          <p:nvPr/>
        </p:nvSpPr>
        <p:spPr>
          <a:xfrm>
            <a:off x="2456058" y="987113"/>
            <a:ext cx="682109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CAPSTONE PROJECT</a:t>
            </a:r>
            <a:endParaRPr lang="en-US" sz="5400" b="1" cap="none" spc="0" dirty="0">
              <a:ln/>
              <a:solidFill>
                <a:schemeClr val="accent4"/>
              </a:solidFill>
              <a:effectLst/>
            </a:endParaRPr>
          </a:p>
        </p:txBody>
      </p:sp>
    </p:spTree>
    <p:extLst>
      <p:ext uri="{BB962C8B-B14F-4D97-AF65-F5344CB8AC3E}">
        <p14:creationId xmlns:p14="http://schemas.microsoft.com/office/powerpoint/2010/main" val="4186068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1F292-8288-4238-02EF-C26798D1C20C}"/>
              </a:ext>
            </a:extLst>
          </p:cNvPr>
          <p:cNvSpPr>
            <a:spLocks noGrp="1"/>
          </p:cNvSpPr>
          <p:nvPr>
            <p:ph type="title"/>
          </p:nvPr>
        </p:nvSpPr>
        <p:spPr/>
        <p:txBody>
          <a:bodyPr/>
          <a:lstStyle/>
          <a:p>
            <a:r>
              <a:rPr lang="en-IN" dirty="0"/>
              <a:t>DEPLOYMENT</a:t>
            </a:r>
          </a:p>
        </p:txBody>
      </p:sp>
      <p:sp>
        <p:nvSpPr>
          <p:cNvPr id="3" name="Content Placeholder 2">
            <a:extLst>
              <a:ext uri="{FF2B5EF4-FFF2-40B4-BE49-F238E27FC236}">
                <a16:creationId xmlns:a16="http://schemas.microsoft.com/office/drawing/2014/main" id="{339D6F40-FB5B-281D-F043-4CC4C8352F90}"/>
              </a:ext>
            </a:extLst>
          </p:cNvPr>
          <p:cNvSpPr>
            <a:spLocks noGrp="1"/>
          </p:cNvSpPr>
          <p:nvPr>
            <p:ph idx="1"/>
          </p:nvPr>
        </p:nvSpPr>
        <p:spPr>
          <a:xfrm>
            <a:off x="1103312" y="2052918"/>
            <a:ext cx="10430962" cy="4195481"/>
          </a:xfrm>
        </p:spPr>
        <p:txBody>
          <a:bodyPr/>
          <a:lstStyle/>
          <a:p>
            <a:r>
              <a:rPr lang="en-US" dirty="0"/>
              <a:t>Integrate the developed model into clinical workflows and electronic health record systems to facilitate seamless adoption by healthcare providers.</a:t>
            </a:r>
          </a:p>
          <a:p>
            <a:r>
              <a:rPr lang="en-US" dirty="0"/>
              <a:t>Ensure compliance with regulatory standards (e.g., HIPAA) and ethical considerations regarding patient privacy and data security.</a:t>
            </a:r>
          </a:p>
          <a:p>
            <a:r>
              <a:rPr lang="en-US" dirty="0"/>
              <a:t>Continuously monitor and update the model based on new data and emerging evidence to maintain relevance and effectiveness over time.</a:t>
            </a:r>
            <a:endParaRPr lang="en-IN" dirty="0"/>
          </a:p>
        </p:txBody>
      </p:sp>
    </p:spTree>
    <p:extLst>
      <p:ext uri="{BB962C8B-B14F-4D97-AF65-F5344CB8AC3E}">
        <p14:creationId xmlns:p14="http://schemas.microsoft.com/office/powerpoint/2010/main" val="3318109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19A4-EA67-37B2-FAAE-E5206A1C4DA2}"/>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78C736A8-9152-2E89-B664-7BA44355FCCA}"/>
              </a:ext>
            </a:extLst>
          </p:cNvPr>
          <p:cNvSpPr>
            <a:spLocks noGrp="1"/>
          </p:cNvSpPr>
          <p:nvPr>
            <p:ph idx="1"/>
          </p:nvPr>
        </p:nvSpPr>
        <p:spPr/>
        <p:txBody>
          <a:bodyPr/>
          <a:lstStyle/>
          <a:p>
            <a:r>
              <a:rPr lang="en-US" dirty="0"/>
              <a:t>The project aims to predict the 10-year risk of future coronary heart disease (CHD) for patients in Framingham, Massachusetts. A dataset (3390,16) containing demographic, behavioral, and medical risk factors of patients is used to build a classification model.</a:t>
            </a:r>
            <a:endParaRPr lang="en-IN" dirty="0"/>
          </a:p>
        </p:txBody>
      </p:sp>
    </p:spTree>
    <p:extLst>
      <p:ext uri="{BB962C8B-B14F-4D97-AF65-F5344CB8AC3E}">
        <p14:creationId xmlns:p14="http://schemas.microsoft.com/office/powerpoint/2010/main" val="828675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B71E-CF9F-6570-4A23-7FB936F35CE7}"/>
              </a:ext>
            </a:extLst>
          </p:cNvPr>
          <p:cNvSpPr>
            <a:spLocks noGrp="1"/>
          </p:cNvSpPr>
          <p:nvPr>
            <p:ph type="title"/>
          </p:nvPr>
        </p:nvSpPr>
        <p:spPr/>
        <p:txBody>
          <a:bodyPr/>
          <a:lstStyle/>
          <a:p>
            <a:r>
              <a:rPr lang="en-IN"/>
              <a:t>CONCLUSION</a:t>
            </a:r>
          </a:p>
        </p:txBody>
      </p:sp>
      <p:sp>
        <p:nvSpPr>
          <p:cNvPr id="3" name="Content Placeholder 2">
            <a:extLst>
              <a:ext uri="{FF2B5EF4-FFF2-40B4-BE49-F238E27FC236}">
                <a16:creationId xmlns:a16="http://schemas.microsoft.com/office/drawing/2014/main" id="{0AD2FD5E-2EEA-949B-39AD-8369988F76AA}"/>
              </a:ext>
            </a:extLst>
          </p:cNvPr>
          <p:cNvSpPr>
            <a:spLocks noGrp="1"/>
          </p:cNvSpPr>
          <p:nvPr>
            <p:ph idx="1"/>
          </p:nvPr>
        </p:nvSpPr>
        <p:spPr>
          <a:xfrm>
            <a:off x="0" y="1099458"/>
            <a:ext cx="11821886" cy="5529942"/>
          </a:xfrm>
        </p:spPr>
        <p:txBody>
          <a:bodyPr>
            <a:normAutofit fontScale="85000" lnSpcReduction="20000"/>
          </a:bodyPr>
          <a:lstStyle/>
          <a:p>
            <a:r>
              <a:rPr lang="en-US" dirty="0"/>
              <a:t>In this project, we tackled a classification problem in which we had to classify and predict the 10-year risk of future coronary heart disease (CHD) for patients. The goal of the project was to develop a tool for the early detection and prevention of CHD, addressing a significant public health concern using machine learning techniques.</a:t>
            </a:r>
          </a:p>
          <a:p>
            <a:r>
              <a:rPr lang="en-US" dirty="0"/>
              <a:t>There were approximately 3390 records and 16 attributes in the dataset.</a:t>
            </a:r>
          </a:p>
          <a:p>
            <a:r>
              <a:rPr lang="en-US" dirty="0"/>
              <a:t>- We started by importing the dataset, and necessary libraries and conducted exploratory data analysis (EDA) to get a clear insight into each feature by </a:t>
            </a:r>
          </a:p>
          <a:p>
            <a:r>
              <a:rPr lang="en-US" dirty="0"/>
              <a:t>separating the dataset into numeric and categoric features. We did Univariate, Bivariate, and even multivariate analyses.</a:t>
            </a:r>
          </a:p>
          <a:p>
            <a:r>
              <a:rPr lang="en-US" dirty="0"/>
              <a:t>- After that, the outliers and null values were removed from the raw data and treated. Data were transformed to ensure that it was compatible with machine </a:t>
            </a:r>
          </a:p>
          <a:p>
            <a:r>
              <a:rPr lang="en-US" dirty="0"/>
              <a:t>learning models.</a:t>
            </a:r>
          </a:p>
          <a:p>
            <a:r>
              <a:rPr lang="en-US" dirty="0"/>
              <a:t>- In feature engineering we transformed raw data into a more useful and informative form, by creating new features, encoding, and understanding important </a:t>
            </a:r>
          </a:p>
          <a:p>
            <a:r>
              <a:rPr lang="en-US" dirty="0"/>
              <a:t>features. We handled target class imbalance using SMOTE.</a:t>
            </a:r>
          </a:p>
          <a:p>
            <a:r>
              <a:rPr lang="en-US" dirty="0"/>
              <a:t>- Then finally cleaned and scaled data was sent to various models, the metrics were made to evaluate the model, and we tuned the hyperparameters to make sure the </a:t>
            </a:r>
          </a:p>
          <a:p>
            <a:r>
              <a:rPr lang="en-US" dirty="0"/>
              <a:t>right parameters were being passed to the model. To select the final model based on requirements, we checked </a:t>
            </a:r>
            <a:r>
              <a:rPr lang="en-US" dirty="0" err="1"/>
              <a:t>model_result</a:t>
            </a:r>
            <a:r>
              <a:rPr lang="en-US" dirty="0"/>
              <a:t>.</a:t>
            </a:r>
          </a:p>
          <a:p>
            <a:endParaRPr lang="en-US" dirty="0"/>
          </a:p>
          <a:p>
            <a:endParaRPr lang="en-IN" dirty="0"/>
          </a:p>
        </p:txBody>
      </p:sp>
    </p:spTree>
    <p:extLst>
      <p:ext uri="{BB962C8B-B14F-4D97-AF65-F5344CB8AC3E}">
        <p14:creationId xmlns:p14="http://schemas.microsoft.com/office/powerpoint/2010/main" val="1873342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628557-DBBD-0962-0B46-DFE590CF4D53}"/>
              </a:ext>
            </a:extLst>
          </p:cNvPr>
          <p:cNvSpPr>
            <a:spLocks noGrp="1"/>
          </p:cNvSpPr>
          <p:nvPr>
            <p:ph idx="1"/>
          </p:nvPr>
        </p:nvSpPr>
        <p:spPr>
          <a:xfrm>
            <a:off x="283029" y="304800"/>
            <a:ext cx="11723913" cy="6389914"/>
          </a:xfrm>
        </p:spPr>
        <p:txBody>
          <a:bodyPr>
            <a:normAutofit fontScale="85000" lnSpcReduction="20000"/>
          </a:bodyPr>
          <a:lstStyle/>
          <a:p>
            <a:endParaRPr lang="en-US" dirty="0"/>
          </a:p>
          <a:p>
            <a:r>
              <a:rPr lang="en-US" dirty="0"/>
              <a:t>- When developing a machine learning model, it is generally recommended to track multiple metrics because each one highlights distinct aspects of model </a:t>
            </a:r>
          </a:p>
          <a:p>
            <a:r>
              <a:rPr lang="en-US" dirty="0"/>
              <a:t>performance. We are, however, focusing more on the Recall score and F1 score because we are dealing with healthcare data and our data is unbalanced.</a:t>
            </a:r>
          </a:p>
          <a:p>
            <a:r>
              <a:rPr lang="en-US" dirty="0"/>
              <a:t>- With an f1-score of 0.907 and a recall score of 0.863 on test data, we have noticed that </a:t>
            </a:r>
            <a:r>
              <a:rPr lang="en-US" dirty="0" err="1"/>
              <a:t>LightGBM</a:t>
            </a:r>
            <a:r>
              <a:rPr lang="en-US" dirty="0"/>
              <a:t> Classifier outperforms all other models. It is safe to say </a:t>
            </a:r>
          </a:p>
          <a:p>
            <a:r>
              <a:rPr lang="en-US" dirty="0"/>
              <a:t>that the </a:t>
            </a:r>
            <a:r>
              <a:rPr lang="en-US" dirty="0" err="1"/>
              <a:t>LightGBM</a:t>
            </a:r>
            <a:r>
              <a:rPr lang="en-US" dirty="0"/>
              <a:t> Classifier is the best option for our issue if the f1-score is to be considered.</a:t>
            </a:r>
          </a:p>
          <a:p>
            <a:r>
              <a:rPr lang="en-US" dirty="0"/>
              <a:t>- Our highest recall score, 0.938%, came from KNN.</a:t>
            </a:r>
          </a:p>
          <a:p>
            <a:r>
              <a:rPr lang="en-US" dirty="0"/>
              <a:t>- The </a:t>
            </a:r>
            <a:r>
              <a:rPr lang="en-US" dirty="0" err="1"/>
              <a:t>XGBoost</a:t>
            </a:r>
            <a:r>
              <a:rPr lang="en-US" dirty="0"/>
              <a:t> and </a:t>
            </a:r>
            <a:r>
              <a:rPr lang="en-US" dirty="0" err="1"/>
              <a:t>RandomForestClassifier</a:t>
            </a:r>
            <a:r>
              <a:rPr lang="en-US" dirty="0"/>
              <a:t> tree-based algorithms also provided the best approach to achieving our goal. We were successful in achieving a </a:t>
            </a:r>
          </a:p>
          <a:p>
            <a:r>
              <a:rPr lang="en-US" dirty="0"/>
              <a:t>respective f1-score of 0.904 and 0.893.</a:t>
            </a:r>
          </a:p>
          <a:p>
            <a:r>
              <a:rPr lang="en-US" dirty="0"/>
              <a:t>- The recall score is of the utmost significance in the medical field, where we place a greater emphasis on reducing false negative values because we do not want </a:t>
            </a:r>
          </a:p>
          <a:p>
            <a:r>
              <a:rPr lang="en-US" dirty="0"/>
              <a:t>to </a:t>
            </a:r>
            <a:r>
              <a:rPr lang="en-US" dirty="0" err="1"/>
              <a:t>mispredict</a:t>
            </a:r>
            <a:r>
              <a:rPr lang="en-US" dirty="0"/>
              <a:t> a person's safety when he is at risk. With recall scores of 0.938, 0.870, and 0.863, respectively, KNN, XGB, and LGBM performed the best.</a:t>
            </a:r>
          </a:p>
          <a:p>
            <a:endParaRPr lang="en-US" dirty="0"/>
          </a:p>
          <a:p>
            <a:r>
              <a:rPr lang="en-US" dirty="0"/>
              <a:t>- Last but not least, we can select the Final model as our KNN classifier due to its highest recall score. It is acceptable to classify a healthy individual as </a:t>
            </a:r>
          </a:p>
          <a:p>
            <a:r>
              <a:rPr lang="en-US" dirty="0"/>
              <a:t>having a 10-year risk of coronary heart disease CHD (false positive) and to follow up with additional medical tests; however, it is categorically unacceptable to </a:t>
            </a:r>
          </a:p>
          <a:p>
            <a:r>
              <a:rPr lang="en-US" dirty="0"/>
              <a:t>miss identifying a particular patient or to classify a particular patient as healthy (false negative).</a:t>
            </a:r>
            <a:endParaRPr lang="en-IN" dirty="0"/>
          </a:p>
        </p:txBody>
      </p:sp>
    </p:spTree>
    <p:extLst>
      <p:ext uri="{BB962C8B-B14F-4D97-AF65-F5344CB8AC3E}">
        <p14:creationId xmlns:p14="http://schemas.microsoft.com/office/powerpoint/2010/main" val="3187905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7C1E-C115-5C2E-3E20-8FF3BDA4764E}"/>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86CD3272-37B7-A8B1-ADD3-BADDACDC344C}"/>
              </a:ext>
            </a:extLst>
          </p:cNvPr>
          <p:cNvSpPr>
            <a:spLocks noGrp="1"/>
          </p:cNvSpPr>
          <p:nvPr>
            <p:ph idx="1"/>
          </p:nvPr>
        </p:nvSpPr>
        <p:spPr/>
        <p:txBody>
          <a:bodyPr/>
          <a:lstStyle/>
          <a:p>
            <a:r>
              <a:rPr lang="en-US" dirty="0"/>
              <a:t>1. Save the best performing ml model in a pickle file or </a:t>
            </a:r>
            <a:r>
              <a:rPr lang="en-US" dirty="0" err="1"/>
              <a:t>joblib</a:t>
            </a:r>
            <a:r>
              <a:rPr lang="en-US" dirty="0"/>
              <a:t> file format for deployment process.</a:t>
            </a:r>
          </a:p>
          <a:p>
            <a:endParaRPr lang="en-US" dirty="0"/>
          </a:p>
          <a:p>
            <a:r>
              <a:rPr lang="en-US" dirty="0"/>
              <a:t># Save the File</a:t>
            </a:r>
          </a:p>
          <a:p>
            <a:r>
              <a:rPr lang="en-US" dirty="0"/>
              <a:t>     </a:t>
            </a:r>
          </a:p>
          <a:p>
            <a:r>
              <a:rPr lang="en-US" dirty="0"/>
              <a:t>2. Again Load the saved model file and try to predict unseen data for a sanity check.</a:t>
            </a:r>
          </a:p>
          <a:p>
            <a:endParaRPr lang="en-US" dirty="0"/>
          </a:p>
          <a:p>
            <a:r>
              <a:rPr lang="en-US" dirty="0"/>
              <a:t># Load the File and predict unseen data.</a:t>
            </a:r>
            <a:endParaRPr lang="en-IN" dirty="0"/>
          </a:p>
        </p:txBody>
      </p:sp>
    </p:spTree>
    <p:extLst>
      <p:ext uri="{BB962C8B-B14F-4D97-AF65-F5344CB8AC3E}">
        <p14:creationId xmlns:p14="http://schemas.microsoft.com/office/powerpoint/2010/main" val="97610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6EC5-A981-16CB-AB8A-5742AADCAEC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6847D2D-8E22-75EF-72EC-2CD1F4004691}"/>
              </a:ext>
            </a:extLst>
          </p:cNvPr>
          <p:cNvSpPr>
            <a:spLocks noGrp="1"/>
          </p:cNvSpPr>
          <p:nvPr>
            <p:ph idx="1"/>
          </p:nvPr>
        </p:nvSpPr>
        <p:spPr>
          <a:xfrm>
            <a:off x="0" y="1524000"/>
            <a:ext cx="11545889" cy="4724399"/>
          </a:xfrm>
        </p:spPr>
        <p:txBody>
          <a:bodyPr>
            <a:normAutofit fontScale="70000" lnSpcReduction="20000"/>
          </a:bodyPr>
          <a:lstStyle/>
          <a:p>
            <a:r>
              <a:rPr lang="en-IN" dirty="0"/>
              <a:t>D'Agostino RB Sr, </a:t>
            </a:r>
            <a:r>
              <a:rPr lang="en-IN" dirty="0" err="1"/>
              <a:t>Vasan</a:t>
            </a:r>
            <a:r>
              <a:rPr lang="en-IN" dirty="0"/>
              <a:t> RS, </a:t>
            </a:r>
            <a:r>
              <a:rPr lang="en-IN" dirty="0" err="1"/>
              <a:t>Pencina</a:t>
            </a:r>
            <a:r>
              <a:rPr lang="en-IN" dirty="0"/>
              <a:t> MJ, et al. General cardiovascular risk profile for use in primary care: the Framingham Heart Study. Circulation. 2008;117(6):743-753. doi:10.1161/CIRCULATIONAHA.107.699579</a:t>
            </a:r>
          </a:p>
          <a:p>
            <a:endParaRPr lang="en-IN" dirty="0"/>
          </a:p>
          <a:p>
            <a:r>
              <a:rPr lang="en-IN" dirty="0"/>
              <a:t>Goff DC Jr, Lloyd-Jones DM, Bennett G, et al. 2013 ACC/AHA guideline on the assessment of cardiovascular risk: a report of the American College of Cardiology/American Heart Association Task Force on Practice Guidelines. Circulation. 2014;129(25 </a:t>
            </a:r>
            <a:r>
              <a:rPr lang="en-IN" dirty="0" err="1"/>
              <a:t>Suppl</a:t>
            </a:r>
            <a:r>
              <a:rPr lang="en-IN" dirty="0"/>
              <a:t> 2):S49-S73. doi:10.1161/01.cir.0000437741.48606.98</a:t>
            </a:r>
          </a:p>
          <a:p>
            <a:endParaRPr lang="en-IN" dirty="0"/>
          </a:p>
          <a:p>
            <a:r>
              <a:rPr lang="en-IN" dirty="0" err="1"/>
              <a:t>Hippisley</a:t>
            </a:r>
            <a:r>
              <a:rPr lang="en-IN" dirty="0"/>
              <a:t>-Cox J, Coupland C, Vinogradova Y, Robson J, May M, Brindle P. Derivation and validation of QRISK, a new cardiovascular disease risk score for the United Kingdom: prospective open cohort study. BMJ. 2007;335(7611):136. doi:10.1136/bmj.39261.471806.55</a:t>
            </a:r>
          </a:p>
          <a:p>
            <a:endParaRPr lang="en-IN" dirty="0"/>
          </a:p>
          <a:p>
            <a:r>
              <a:rPr lang="en-IN" dirty="0" err="1"/>
              <a:t>Pennells</a:t>
            </a:r>
            <a:r>
              <a:rPr lang="en-IN" dirty="0"/>
              <a:t> L, </a:t>
            </a:r>
            <a:r>
              <a:rPr lang="en-IN" dirty="0" err="1"/>
              <a:t>Kaptoge</a:t>
            </a:r>
            <a:r>
              <a:rPr lang="en-IN" dirty="0"/>
              <a:t> S, Wood A, et al. Equalization of four cardiovascular risk algorithms after systematic recalibration: individual-participant meta-analysis of 86 prospective studies. </a:t>
            </a:r>
            <a:r>
              <a:rPr lang="en-IN" dirty="0" err="1"/>
              <a:t>Eur</a:t>
            </a:r>
            <a:r>
              <a:rPr lang="en-IN" dirty="0"/>
              <a:t> Heart J. 2019;40(7):621-631. doi:10.1093/</a:t>
            </a:r>
            <a:r>
              <a:rPr lang="en-IN" dirty="0" err="1"/>
              <a:t>eurheartj</a:t>
            </a:r>
            <a:r>
              <a:rPr lang="en-IN" dirty="0"/>
              <a:t>/ehy653</a:t>
            </a:r>
          </a:p>
          <a:p>
            <a:endParaRPr lang="en-IN" dirty="0"/>
          </a:p>
          <a:p>
            <a:r>
              <a:rPr lang="en-IN" dirty="0" err="1"/>
              <a:t>Siontis</a:t>
            </a:r>
            <a:r>
              <a:rPr lang="en-IN" dirty="0"/>
              <a:t> GC, </a:t>
            </a:r>
            <a:r>
              <a:rPr lang="en-IN" dirty="0" err="1"/>
              <a:t>Tzoulaki</a:t>
            </a:r>
            <a:r>
              <a:rPr lang="en-IN" dirty="0"/>
              <a:t> I, </a:t>
            </a:r>
            <a:r>
              <a:rPr lang="en-IN" dirty="0" err="1"/>
              <a:t>Siontis</a:t>
            </a:r>
            <a:r>
              <a:rPr lang="en-IN" dirty="0"/>
              <a:t> KC, Ioannidis JP. Comparisons of established risk prediction models for cardiovascular disease: systematic review. BMJ. 2012;344:e3318. doi:10.1136/bmj.e3318</a:t>
            </a:r>
          </a:p>
          <a:p>
            <a:endParaRPr lang="en-IN" dirty="0"/>
          </a:p>
          <a:p>
            <a:r>
              <a:rPr lang="en-IN" dirty="0"/>
              <a:t>Lee EC, Whitehead AL, Jacques RM, Julious SA. The statistical interpretation of pilot trials: should significance thresholds be reconsidered?. BMC Med Res </a:t>
            </a:r>
            <a:r>
              <a:rPr lang="en-IN" dirty="0" err="1"/>
              <a:t>Methodol</a:t>
            </a:r>
            <a:r>
              <a:rPr lang="en-IN" dirty="0"/>
              <a:t>. 2014;14:41. doi:10.1186/1471-2288-14-41</a:t>
            </a:r>
          </a:p>
        </p:txBody>
      </p:sp>
    </p:spTree>
    <p:extLst>
      <p:ext uri="{BB962C8B-B14F-4D97-AF65-F5344CB8AC3E}">
        <p14:creationId xmlns:p14="http://schemas.microsoft.com/office/powerpoint/2010/main" val="2357259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3A3A40-0372-3F9B-43DF-8E4C81D0DE7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0526"/>
          <a:stretch/>
        </p:blipFill>
        <p:spPr>
          <a:xfrm>
            <a:off x="870857" y="800099"/>
            <a:ext cx="10232571" cy="5720443"/>
          </a:xfrm>
          <a:prstGeom prst="rect">
            <a:avLst/>
          </a:prstGeom>
        </p:spPr>
      </p:pic>
    </p:spTree>
    <p:extLst>
      <p:ext uri="{BB962C8B-B14F-4D97-AF65-F5344CB8AC3E}">
        <p14:creationId xmlns:p14="http://schemas.microsoft.com/office/powerpoint/2010/main" val="317241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F7F7-4706-46A2-11FC-63D98FBFA1A3}"/>
              </a:ext>
            </a:extLst>
          </p:cNvPr>
          <p:cNvSpPr>
            <a:spLocks noGrp="1"/>
          </p:cNvSpPr>
          <p:nvPr>
            <p:ph type="title"/>
          </p:nvPr>
        </p:nvSpPr>
        <p:spPr>
          <a:xfrm>
            <a:off x="646111" y="452718"/>
            <a:ext cx="9404723" cy="962425"/>
          </a:xfrm>
        </p:spPr>
        <p:txBody>
          <a:bodyPr/>
          <a:lstStyle/>
          <a:p>
            <a:r>
              <a:rPr lang="en-IN" dirty="0"/>
              <a:t>OUTLINE</a:t>
            </a:r>
          </a:p>
        </p:txBody>
      </p:sp>
      <p:sp>
        <p:nvSpPr>
          <p:cNvPr id="3" name="Content Placeholder 2">
            <a:extLst>
              <a:ext uri="{FF2B5EF4-FFF2-40B4-BE49-F238E27FC236}">
                <a16:creationId xmlns:a16="http://schemas.microsoft.com/office/drawing/2014/main" id="{B3D803ED-85CE-2FC0-17F3-AB2066875607}"/>
              </a:ext>
            </a:extLst>
          </p:cNvPr>
          <p:cNvSpPr>
            <a:spLocks noGrp="1"/>
          </p:cNvSpPr>
          <p:nvPr>
            <p:ph idx="1"/>
          </p:nvPr>
        </p:nvSpPr>
        <p:spPr/>
        <p:txBody>
          <a:bodyPr/>
          <a:lstStyle/>
          <a:p>
            <a:r>
              <a:rPr lang="en-IN" dirty="0"/>
              <a:t>Problem Statement</a:t>
            </a:r>
          </a:p>
          <a:p>
            <a:r>
              <a:rPr lang="en-IN" dirty="0"/>
              <a:t>Proposed System/Solution</a:t>
            </a:r>
          </a:p>
          <a:p>
            <a:r>
              <a:rPr lang="en-IN" dirty="0"/>
              <a:t>System Development Approach</a:t>
            </a:r>
          </a:p>
          <a:p>
            <a:r>
              <a:rPr lang="en-IN" dirty="0"/>
              <a:t>Algorithm &amp; Deployment</a:t>
            </a:r>
          </a:p>
          <a:p>
            <a:r>
              <a:rPr lang="en-IN" dirty="0"/>
              <a:t>Result</a:t>
            </a:r>
          </a:p>
          <a:p>
            <a:r>
              <a:rPr lang="en-IN" dirty="0"/>
              <a:t>Conclusion</a:t>
            </a:r>
          </a:p>
          <a:p>
            <a:r>
              <a:rPr lang="en-IN" dirty="0"/>
              <a:t>Future Scope</a:t>
            </a:r>
          </a:p>
          <a:p>
            <a:r>
              <a:rPr lang="en-IN" dirty="0"/>
              <a:t>References</a:t>
            </a:r>
          </a:p>
          <a:p>
            <a:endParaRPr lang="en-IN" dirty="0"/>
          </a:p>
        </p:txBody>
      </p:sp>
    </p:spTree>
    <p:extLst>
      <p:ext uri="{BB962C8B-B14F-4D97-AF65-F5344CB8AC3E}">
        <p14:creationId xmlns:p14="http://schemas.microsoft.com/office/powerpoint/2010/main" val="328903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8766-F019-1B33-1988-58529ECCE18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FF2C1E6-85B1-7876-7246-25AE2B028F48}"/>
              </a:ext>
            </a:extLst>
          </p:cNvPr>
          <p:cNvSpPr>
            <a:spLocks noGrp="1"/>
          </p:cNvSpPr>
          <p:nvPr>
            <p:ph idx="1"/>
          </p:nvPr>
        </p:nvSpPr>
        <p:spPr>
          <a:xfrm>
            <a:off x="1103312" y="2052918"/>
            <a:ext cx="9749745" cy="4195481"/>
          </a:xfrm>
        </p:spPr>
        <p:txBody>
          <a:bodyPr/>
          <a:lstStyle/>
          <a:p>
            <a:r>
              <a:rPr lang="en-US" dirty="0"/>
              <a:t>The goal of this project is to develop a robust and accurate cardiovascular risk prediction model that outperforms existing approaches. This model should be capable of providing individualized risk assessments based on a diverse set of input variables, including demographic information, clinical biomarkers, genetic data, lifestyle factors, and environmental exposures. The ultimate objective is to empower clinicians and individuals with actionable insights to proactively manage cardiovascular health and reduce the incidence of CVD-related morbidity and mortality.</a:t>
            </a:r>
            <a:endParaRPr lang="en-IN" dirty="0"/>
          </a:p>
        </p:txBody>
      </p:sp>
    </p:spTree>
    <p:extLst>
      <p:ext uri="{BB962C8B-B14F-4D97-AF65-F5344CB8AC3E}">
        <p14:creationId xmlns:p14="http://schemas.microsoft.com/office/powerpoint/2010/main" val="1721626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235C-C7F9-B422-5AF0-2D8C993C6A53}"/>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46458018-F107-FF43-F3CC-E8773FD13B0F}"/>
              </a:ext>
            </a:extLst>
          </p:cNvPr>
          <p:cNvSpPr>
            <a:spLocks noGrp="1"/>
          </p:cNvSpPr>
          <p:nvPr>
            <p:ph idx="1"/>
          </p:nvPr>
        </p:nvSpPr>
        <p:spPr>
          <a:xfrm>
            <a:off x="1103312" y="2052918"/>
            <a:ext cx="10424659" cy="4195481"/>
          </a:xfrm>
        </p:spPr>
        <p:txBody>
          <a:bodyPr/>
          <a:lstStyle/>
          <a:p>
            <a:r>
              <a:rPr lang="en-US" dirty="0"/>
              <a:t>implement machine learning algorithms capable of handling the diverse and complex nature of cardiovascular risk prediction.</a:t>
            </a:r>
          </a:p>
          <a:p>
            <a:r>
              <a:rPr lang="en-US" dirty="0"/>
              <a:t>Consider ensemble methods like Random Forest, Gradient Boosting, or </a:t>
            </a:r>
            <a:r>
              <a:rPr lang="en-US" dirty="0" err="1"/>
              <a:t>XGBoost</a:t>
            </a:r>
            <a:r>
              <a:rPr lang="en-US" dirty="0"/>
              <a:t> for robustness and accuracy.</a:t>
            </a:r>
          </a:p>
          <a:p>
            <a:r>
              <a:rPr lang="en-US" dirty="0"/>
              <a:t>Incorporate deep learning architectures such as neural networks for capturing intricate patterns in the data.</a:t>
            </a:r>
          </a:p>
          <a:p>
            <a:r>
              <a:rPr lang="en-US" dirty="0"/>
              <a:t>Utilize techniques like cross-validation and hyperparameter tuning to optimize model performance and generalization ability.</a:t>
            </a:r>
          </a:p>
          <a:p>
            <a:endParaRPr lang="en-IN" dirty="0"/>
          </a:p>
        </p:txBody>
      </p:sp>
    </p:spTree>
    <p:extLst>
      <p:ext uri="{BB962C8B-B14F-4D97-AF65-F5344CB8AC3E}">
        <p14:creationId xmlns:p14="http://schemas.microsoft.com/office/powerpoint/2010/main" val="928039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3A094-2933-BD0F-E8CB-F85E53B30862}"/>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5EDC55B9-4139-6366-2D09-BBC7DAD4C383}"/>
              </a:ext>
            </a:extLst>
          </p:cNvPr>
          <p:cNvSpPr>
            <a:spLocks noGrp="1"/>
          </p:cNvSpPr>
          <p:nvPr>
            <p:ph idx="1"/>
          </p:nvPr>
        </p:nvSpPr>
        <p:spPr/>
        <p:txBody>
          <a:bodyPr>
            <a:normAutofit fontScale="85000" lnSpcReduction="20000"/>
          </a:bodyPr>
          <a:lstStyle/>
          <a:p>
            <a:r>
              <a:rPr lang="en-US" dirty="0"/>
              <a:t>A systems approach for cardiovascular risk prediction involves considering the cardiovascular system as a complex, interconnected network influenced by various biological, environmental, and behavioral factors. Rather than focusing solely on individual risk factors, this approach aims to understand the dynamic interactions among these factors and how they collectively contribute to cardiovascular health or disease. Here's how such an approach could be structured:</a:t>
            </a:r>
          </a:p>
          <a:p>
            <a:pPr>
              <a:buFont typeface="Courier New" panose="02070309020205020404" pitchFamily="49" charset="0"/>
              <a:buChar char="o"/>
            </a:pPr>
            <a:r>
              <a:rPr lang="en-US" dirty="0"/>
              <a:t>    System Identification and Characterization</a:t>
            </a:r>
          </a:p>
          <a:p>
            <a:pPr>
              <a:buFont typeface="Courier New" panose="02070309020205020404" pitchFamily="49" charset="0"/>
              <a:buChar char="o"/>
            </a:pPr>
            <a:r>
              <a:rPr lang="en-US" dirty="0"/>
              <a:t>     Data Integration and Fusion</a:t>
            </a:r>
          </a:p>
          <a:p>
            <a:pPr>
              <a:buFont typeface="Courier New" panose="02070309020205020404" pitchFamily="49" charset="0"/>
              <a:buChar char="o"/>
            </a:pPr>
            <a:r>
              <a:rPr lang="en-IN" dirty="0"/>
              <a:t>     Network </a:t>
            </a:r>
            <a:r>
              <a:rPr lang="en-IN" dirty="0" err="1"/>
              <a:t>Modeling</a:t>
            </a:r>
            <a:r>
              <a:rPr lang="en-IN" dirty="0"/>
              <a:t> and Analysis</a:t>
            </a:r>
          </a:p>
          <a:p>
            <a:pPr>
              <a:buFont typeface="Courier New" panose="02070309020205020404" pitchFamily="49" charset="0"/>
              <a:buChar char="o"/>
            </a:pPr>
            <a:r>
              <a:rPr lang="en-IN" dirty="0"/>
              <a:t>      </a:t>
            </a:r>
            <a:r>
              <a:rPr lang="en-US" dirty="0"/>
              <a:t>Machine Learning and Predictive Modeling</a:t>
            </a:r>
          </a:p>
          <a:p>
            <a:pPr>
              <a:buFont typeface="Courier New" panose="02070309020205020404" pitchFamily="49" charset="0"/>
              <a:buChar char="o"/>
            </a:pPr>
            <a:r>
              <a:rPr lang="en-IN" dirty="0"/>
              <a:t>      Feedback and Adaptation</a:t>
            </a:r>
          </a:p>
          <a:p>
            <a:pPr>
              <a:buFont typeface="Courier New" panose="02070309020205020404" pitchFamily="49" charset="0"/>
              <a:buChar char="o"/>
            </a:pPr>
            <a:r>
              <a:rPr lang="en-IN" dirty="0"/>
              <a:t>      Validation and Translation</a:t>
            </a:r>
          </a:p>
          <a:p>
            <a:pPr>
              <a:buFont typeface="Courier New" panose="02070309020205020404" pitchFamily="49" charset="0"/>
              <a:buChar char="o"/>
            </a:pPr>
            <a:r>
              <a:rPr lang="en-IN" dirty="0"/>
              <a:t>      Education and Empowerment</a:t>
            </a:r>
          </a:p>
          <a:p>
            <a:endParaRPr lang="en-IN" dirty="0"/>
          </a:p>
        </p:txBody>
      </p:sp>
    </p:spTree>
    <p:extLst>
      <p:ext uri="{BB962C8B-B14F-4D97-AF65-F5344CB8AC3E}">
        <p14:creationId xmlns:p14="http://schemas.microsoft.com/office/powerpoint/2010/main" val="370223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C60A-0EC7-0D57-306A-4C37826DB335}"/>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3DE51D46-DB10-6611-2E16-07828C3AAF69}"/>
              </a:ext>
            </a:extLst>
          </p:cNvPr>
          <p:cNvSpPr>
            <a:spLocks noGrp="1"/>
          </p:cNvSpPr>
          <p:nvPr>
            <p:ph idx="1"/>
          </p:nvPr>
        </p:nvSpPr>
        <p:spPr/>
        <p:txBody>
          <a:bodyPr>
            <a:normAutofit fontScale="77500" lnSpcReduction="20000"/>
          </a:bodyPr>
          <a:lstStyle/>
          <a:p>
            <a:r>
              <a:rPr lang="en-US" dirty="0">
                <a:solidFill>
                  <a:srgbClr val="FFFF00"/>
                </a:solidFill>
              </a:rPr>
              <a:t>Data Collection and Preprocessing</a:t>
            </a:r>
            <a:r>
              <a:rPr lang="en-US" dirty="0"/>
              <a:t>:</a:t>
            </a:r>
          </a:p>
          <a:p>
            <a:endParaRPr lang="en-US" dirty="0"/>
          </a:p>
          <a:p>
            <a:r>
              <a:rPr lang="en-US" dirty="0"/>
              <a:t>Gather a dataset containing relevant features such as demographic information (age, gender), clinical measurements (blood pressure, cholesterol levels), lifestyle factors (smoking status, physical activity), medical history (diabetes status, family history of CVD), and potentially genetic data if available.</a:t>
            </a:r>
          </a:p>
          <a:p>
            <a:r>
              <a:rPr lang="en-US" dirty="0"/>
              <a:t>Preprocess the data by handling missing values, encoding categorical variables, and scaling numerical features.</a:t>
            </a:r>
          </a:p>
          <a:p>
            <a:r>
              <a:rPr lang="en-US" dirty="0">
                <a:solidFill>
                  <a:srgbClr val="FFFF00"/>
                </a:solidFill>
              </a:rPr>
              <a:t>Feature Engineering:</a:t>
            </a:r>
          </a:p>
          <a:p>
            <a:endParaRPr lang="en-US" dirty="0"/>
          </a:p>
          <a:p>
            <a:r>
              <a:rPr lang="en-US" dirty="0"/>
              <a:t>Perform feature engineering to extract additional meaningful features or transform existing ones. This could include creating interaction terms, deriving new features from existing ones, or incorporating domain knowledge.</a:t>
            </a:r>
          </a:p>
          <a:p>
            <a:r>
              <a:rPr lang="en-US" dirty="0"/>
              <a:t>Consider feature selection techniques to identify the most relevant predictors for cardiovascular risk.</a:t>
            </a:r>
            <a:endParaRPr lang="en-IN" dirty="0"/>
          </a:p>
        </p:txBody>
      </p:sp>
    </p:spTree>
    <p:extLst>
      <p:ext uri="{BB962C8B-B14F-4D97-AF65-F5344CB8AC3E}">
        <p14:creationId xmlns:p14="http://schemas.microsoft.com/office/powerpoint/2010/main" val="270669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C369D-1004-D1BD-E5C4-642AECA03DDE}"/>
              </a:ext>
            </a:extLst>
          </p:cNvPr>
          <p:cNvSpPr>
            <a:spLocks noGrp="1"/>
          </p:cNvSpPr>
          <p:nvPr>
            <p:ph idx="1"/>
          </p:nvPr>
        </p:nvSpPr>
        <p:spPr>
          <a:xfrm>
            <a:off x="914400" y="417096"/>
            <a:ext cx="9135453" cy="5831304"/>
          </a:xfrm>
        </p:spPr>
        <p:txBody>
          <a:bodyPr>
            <a:normAutofit fontScale="92500"/>
          </a:bodyPr>
          <a:lstStyle/>
          <a:p>
            <a:r>
              <a:rPr lang="en-US" dirty="0">
                <a:solidFill>
                  <a:srgbClr val="FFFF00"/>
                </a:solidFill>
              </a:rPr>
              <a:t>Model Selection and Training:</a:t>
            </a:r>
          </a:p>
          <a:p>
            <a:endParaRPr lang="en-US" dirty="0"/>
          </a:p>
          <a:p>
            <a:r>
              <a:rPr lang="en-US" dirty="0"/>
              <a:t>Select appropriate machine learning algorithms for classification tasks, such as logistic regression, decision trees, random forest, support vector machines, or gradient boosting machines.</a:t>
            </a:r>
          </a:p>
          <a:p>
            <a:r>
              <a:rPr lang="en-US" dirty="0"/>
              <a:t>Split the dataset into training and validation sets (and optionally a separate test set) for model evaluation.</a:t>
            </a:r>
          </a:p>
          <a:p>
            <a:r>
              <a:rPr lang="en-US" dirty="0"/>
              <a:t>Train the selected models on the training data, tuning hyperparameters as necessary using techniques like grid search or random search.</a:t>
            </a:r>
          </a:p>
          <a:p>
            <a:r>
              <a:rPr lang="en-US" dirty="0">
                <a:solidFill>
                  <a:srgbClr val="FFFF00"/>
                </a:solidFill>
              </a:rPr>
              <a:t>Model Evaluation:</a:t>
            </a:r>
          </a:p>
          <a:p>
            <a:endParaRPr lang="en-US" dirty="0"/>
          </a:p>
          <a:p>
            <a:r>
              <a:rPr lang="en-US" dirty="0"/>
              <a:t>Evaluate the trained models using appropriate performance metrics such as accuracy, precision, recall, F1-score, and area under the receiver operating characteristic curve (AUC-ROC) on the validation set.</a:t>
            </a:r>
          </a:p>
          <a:p>
            <a:r>
              <a:rPr lang="en-US" dirty="0"/>
              <a:t>Compare the performance of different models to select the best-performing one for cardiovascular risk prediction.</a:t>
            </a:r>
          </a:p>
          <a:p>
            <a:endParaRPr lang="en-IN" dirty="0"/>
          </a:p>
        </p:txBody>
      </p:sp>
    </p:spTree>
    <p:extLst>
      <p:ext uri="{BB962C8B-B14F-4D97-AF65-F5344CB8AC3E}">
        <p14:creationId xmlns:p14="http://schemas.microsoft.com/office/powerpoint/2010/main" val="262976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5AAE7-AC89-EC5F-0696-A6A0AEE79805}"/>
              </a:ext>
            </a:extLst>
          </p:cNvPr>
          <p:cNvSpPr>
            <a:spLocks noGrp="1"/>
          </p:cNvSpPr>
          <p:nvPr>
            <p:ph idx="1"/>
          </p:nvPr>
        </p:nvSpPr>
        <p:spPr>
          <a:xfrm>
            <a:off x="433138" y="625642"/>
            <a:ext cx="9616716" cy="5622757"/>
          </a:xfrm>
        </p:spPr>
        <p:txBody>
          <a:bodyPr/>
          <a:lstStyle/>
          <a:p>
            <a:r>
              <a:rPr lang="en-US" dirty="0">
                <a:solidFill>
                  <a:srgbClr val="FFFF00"/>
                </a:solidFill>
              </a:rPr>
              <a:t>Model Interpretation and Validation</a:t>
            </a:r>
            <a:r>
              <a:rPr lang="en-US" dirty="0"/>
              <a:t>:</a:t>
            </a:r>
          </a:p>
          <a:p>
            <a:endParaRPr lang="en-US" dirty="0"/>
          </a:p>
          <a:p>
            <a:r>
              <a:rPr lang="en-US" dirty="0"/>
              <a:t>Interpret the trained model to understand the relative importance of different features in predicting cardiovascular risk.</a:t>
            </a:r>
          </a:p>
          <a:p>
            <a:r>
              <a:rPr lang="en-US" dirty="0"/>
              <a:t>Validate the selected model using an independent test set (if available) to ensure generalizability and robustness.</a:t>
            </a:r>
          </a:p>
          <a:p>
            <a:r>
              <a:rPr lang="en-US" dirty="0">
                <a:solidFill>
                  <a:srgbClr val="FFFF00"/>
                </a:solidFill>
              </a:rPr>
              <a:t>Deployment and Integration:</a:t>
            </a:r>
          </a:p>
          <a:p>
            <a:endParaRPr lang="en-US" dirty="0"/>
          </a:p>
          <a:p>
            <a:r>
              <a:rPr lang="en-US" dirty="0"/>
              <a:t>Deploy the trained model into a production environment such as a web application, mobile app, or healthcare system for real-time risk prediction.</a:t>
            </a:r>
          </a:p>
          <a:p>
            <a:r>
              <a:rPr lang="en-US" dirty="0"/>
              <a:t>Integrate the model into clinical workflows to support healthcare providers in assessing cardiovascular risk and making informed decisions.</a:t>
            </a:r>
            <a:endParaRPr lang="en-IN" dirty="0"/>
          </a:p>
        </p:txBody>
      </p:sp>
    </p:spTree>
    <p:extLst>
      <p:ext uri="{BB962C8B-B14F-4D97-AF65-F5344CB8AC3E}">
        <p14:creationId xmlns:p14="http://schemas.microsoft.com/office/powerpoint/2010/main" val="313622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05B13-EC41-9D6C-F212-B7B2FFE223E7}"/>
              </a:ext>
            </a:extLst>
          </p:cNvPr>
          <p:cNvSpPr>
            <a:spLocks noGrp="1"/>
          </p:cNvSpPr>
          <p:nvPr>
            <p:ph idx="1"/>
          </p:nvPr>
        </p:nvSpPr>
        <p:spPr>
          <a:xfrm>
            <a:off x="1090864" y="497306"/>
            <a:ext cx="8958990" cy="5751094"/>
          </a:xfrm>
        </p:spPr>
        <p:txBody>
          <a:bodyPr/>
          <a:lstStyle/>
          <a:p>
            <a:r>
              <a:rPr lang="en-US" dirty="0">
                <a:solidFill>
                  <a:srgbClr val="FFFF00"/>
                </a:solidFill>
              </a:rPr>
              <a:t>Continuous Monitoring and Improvement</a:t>
            </a:r>
            <a:r>
              <a:rPr lang="en-US" dirty="0"/>
              <a:t>:</a:t>
            </a:r>
          </a:p>
          <a:p>
            <a:endParaRPr lang="en-US" dirty="0"/>
          </a:p>
          <a:p>
            <a:r>
              <a:rPr lang="en-US" dirty="0"/>
              <a:t>Monitor the performance of the deployed model over time and update it as necessary with new data or model retraining to maintain accuracy and relevance.</a:t>
            </a:r>
          </a:p>
          <a:p>
            <a:r>
              <a:rPr lang="en-US" dirty="0"/>
              <a:t>Incorporate feedback from clinicians and users to improve model interpretability, usability, and clinical utility.</a:t>
            </a:r>
          </a:p>
          <a:p>
            <a:r>
              <a:rPr lang="en-US" dirty="0">
                <a:solidFill>
                  <a:srgbClr val="FFFF00"/>
                </a:solidFill>
              </a:rPr>
              <a:t>Education and Outreach:</a:t>
            </a:r>
          </a:p>
          <a:p>
            <a:endParaRPr lang="en-US" dirty="0"/>
          </a:p>
          <a:p>
            <a:r>
              <a:rPr lang="en-US" dirty="0"/>
              <a:t>Provide education and training to healthcare providers on how to interpret and use the cardiovascular risk prediction model effectively in clinical practice.</a:t>
            </a:r>
          </a:p>
          <a:p>
            <a:r>
              <a:rPr lang="en-US" dirty="0"/>
              <a:t>Educate patients on the importance of cardiovascular risk assessment and empower them to make informed decisions about their health based on personalized risk estimates.</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294890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TotalTime>
  <Words>1711</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Courier New</vt:lpstr>
      <vt:lpstr>Wingdings 3</vt:lpstr>
      <vt:lpstr>Ion</vt:lpstr>
      <vt:lpstr>Cardiovascular Risk Prediction</vt:lpstr>
      <vt:lpstr>OUTLINE</vt:lpstr>
      <vt:lpstr>PROBLEM STATEMENT</vt:lpstr>
      <vt:lpstr>PROPOSED SOLUTION</vt:lpstr>
      <vt:lpstr>SYSTEM APPROACH</vt:lpstr>
      <vt:lpstr>ALGORITHM</vt:lpstr>
      <vt:lpstr>PowerPoint Presentation</vt:lpstr>
      <vt:lpstr>PowerPoint Presentation</vt:lpstr>
      <vt:lpstr>PowerPoint Presentation</vt:lpstr>
      <vt:lpstr>DEPLOYMENT</vt:lpstr>
      <vt:lpstr>RESULT</vt:lpstr>
      <vt:lpstr>CONCLUSION</vt:lpstr>
      <vt:lpstr>PowerPoint Presentation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Risk Prediction</dc:title>
  <dc:creator>BALA SARASWATHI</dc:creator>
  <cp:lastModifiedBy>BALA SARASWATHI</cp:lastModifiedBy>
  <cp:revision>2</cp:revision>
  <dcterms:created xsi:type="dcterms:W3CDTF">2024-04-07T05:51:33Z</dcterms:created>
  <dcterms:modified xsi:type="dcterms:W3CDTF">2024-04-07T07:27:39Z</dcterms:modified>
</cp:coreProperties>
</file>