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58B9-3D3F-0545-3C41-232D4F145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2836E-5EDB-FC61-B05B-38674F6C2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3550C-B377-E38E-9441-D0AADD3D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D16A-5E65-4E7E-A0F0-6A8FF3605B73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A8D9-D589-9C60-5501-EAB83C3B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4B19-A53F-F713-887A-D6A80191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6ECC-2C51-4E85-91EB-98FA1BE2E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F9F2-AC8D-CE9E-03CE-CD6B6B1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13B12-0E85-9CBF-D95D-598B0A48D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FB70-00BA-65A8-A8E7-0668BA3D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D16A-5E65-4E7E-A0F0-6A8FF3605B73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40D31-A91C-9ADC-D86D-BC2053D1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9BD6D-84CD-6621-59C3-4FB775F6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6ECC-2C51-4E85-91EB-98FA1BE2E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6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12BB4-5457-CF9E-7EA1-B75F43A35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E260F-E351-F181-CCB4-B422DB1BF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234-2685-3295-123D-D311C80D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D16A-5E65-4E7E-A0F0-6A8FF3605B73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91293-F335-3C25-2CBC-E5FA2624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1C499-CFAB-4DD6-0995-AD1149A0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6ECC-2C51-4E85-91EB-98FA1BE2E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81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D940-7EEC-0928-7CCA-AA2825D2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51E6-C247-40C3-A900-F4D3DD71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E7185-6682-C62E-DE36-9F384E01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D16A-5E65-4E7E-A0F0-6A8FF3605B73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750DB-17A5-EED8-F8DE-66C65E7A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76C0-7087-C50A-CFCB-FC7B4C77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6ECC-2C51-4E85-91EB-98FA1BE2E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46C5-418E-B32D-557D-219A38A5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F88A4-4E7F-FD0F-0597-84CBBC90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E279-397B-F6F4-6A45-136C999F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D16A-5E65-4E7E-A0F0-6A8FF3605B73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043F-4041-14D7-C6F6-476C801F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B4AA-9374-14B4-15E2-249E7BDB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6ECC-2C51-4E85-91EB-98FA1BE2E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FAA-0AFE-1409-EFDC-4605E0BE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BEB0-523C-B10C-3999-71E0826C6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F86FD-BED3-DEC7-4BD5-3A2762742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485B6-8FFC-E839-A8D3-2E83EFF2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D16A-5E65-4E7E-A0F0-6A8FF3605B73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F216-769F-9340-1DC7-7B8CFBFF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27F5-13AB-64C6-8139-5CD51EE3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6ECC-2C51-4E85-91EB-98FA1BE2E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1341-A682-41BA-9C28-83BE732E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0B779-3BC1-C742-87DD-1B2ACF93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24A5C-0120-07B6-999D-1272CD6EE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28544-F0AB-AEC9-63C1-38CF660EE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C643C-2A50-4721-C0D3-9C0EE41DE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4F0A7-B667-7960-6FE8-3964F5B6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D16A-5E65-4E7E-A0F0-6A8FF3605B73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D88AE-0560-4388-76CD-96AB186D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5E1D5-9D1C-B367-4CA0-C2A64819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6ECC-2C51-4E85-91EB-98FA1BE2E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7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FB21-9629-CFA5-0D9E-D420ADAC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224A1-F96B-C4A2-7B5A-1058DD54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D16A-5E65-4E7E-A0F0-6A8FF3605B73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2252A-EC75-4027-7A06-7854132E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C54A8-30DC-ABCF-0238-CA866F58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6ECC-2C51-4E85-91EB-98FA1BE2E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4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B557F-E959-DB5C-388F-12C181FF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D16A-5E65-4E7E-A0F0-6A8FF3605B73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236A5-EAB2-FBAF-1309-74906703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D2A71-9FB7-F7E6-BB7C-4FAD3756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6ECC-2C51-4E85-91EB-98FA1BE2E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73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9B0F-B86D-CD4B-6DF5-C8EE01C0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6750-2BCD-02C4-5BB8-A6711099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99EDB-32E8-022D-6B2F-220CCFA6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F8BD3-2FEB-7BC3-CFED-F96F2A58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D16A-5E65-4E7E-A0F0-6A8FF3605B73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1A76-1AE4-DBA7-20BA-2589250B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76D50-C049-B8DB-D04F-4285124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6ECC-2C51-4E85-91EB-98FA1BE2E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5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552E-B743-B0EB-2EFC-2CF113F2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B3D2F-D411-4D8B-84B3-161DA671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ECE53-459A-B79A-B9E6-E800FF31F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66A8B-5FB0-7220-4BDC-EB2B21AA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D16A-5E65-4E7E-A0F0-6A8FF3605B73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3C6E0-954A-48A1-C86E-C0815F92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A8F10-8F34-82FA-F9D6-F057C255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6ECC-2C51-4E85-91EB-98FA1BE2E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96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E83D0-55D5-B073-A9BF-85F871C6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5064-7188-BC4B-0B12-B24A06A0E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A9A8-4CB2-59EE-FEAE-2586952D1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5D16A-5E65-4E7E-A0F0-6A8FF3605B73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B911-F76A-674A-A119-9DBB2194F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1670-68F4-11E8-AC8C-1E464D049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16ECC-2C51-4E85-91EB-98FA1BE2E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4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FB18-62DA-C082-8942-9D4E33971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Project Progress -1</a:t>
            </a:r>
            <a:br>
              <a:rPr lang="en-IN" b="1" dirty="0"/>
            </a:br>
            <a:r>
              <a:rPr lang="en-IN" u="sng" dirty="0"/>
              <a:t>Cooling of Wafers with Nanofluids in </a:t>
            </a:r>
            <a:r>
              <a:rPr lang="en-IN" u="sng" dirty="0" err="1"/>
              <a:t>Mesochannels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7F0FF-CD78-740A-1A83-26E15C823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By</a:t>
            </a:r>
          </a:p>
          <a:p>
            <a:r>
              <a:rPr lang="en-IN" b="1" dirty="0"/>
              <a:t>Balasoorya S </a:t>
            </a:r>
          </a:p>
          <a:p>
            <a:r>
              <a:rPr lang="en-IN" b="1" dirty="0"/>
              <a:t>ME22B003</a:t>
            </a:r>
          </a:p>
        </p:txBody>
      </p:sp>
    </p:spTree>
    <p:extLst>
      <p:ext uri="{BB962C8B-B14F-4D97-AF65-F5344CB8AC3E}">
        <p14:creationId xmlns:p14="http://schemas.microsoft.com/office/powerpoint/2010/main" val="157215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5A30-FE31-659E-CAAB-5502EBF9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48" y="0"/>
            <a:ext cx="10515600" cy="1112619"/>
          </a:xfrm>
        </p:spPr>
        <p:txBody>
          <a:bodyPr/>
          <a:lstStyle/>
          <a:p>
            <a:pPr algn="ctr"/>
            <a:r>
              <a:rPr lang="en-IN" b="1" u="sng" dirty="0"/>
              <a:t>Literature Review</a:t>
            </a:r>
            <a:endParaRPr lang="en-IN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BDF9CBC-A6FB-B810-0CA1-05757B741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7723"/>
            <a:ext cx="12191999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have explored a few other research papers to understand basic modeling and </a:t>
            </a: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approaches. Two geometries are of particular interest: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radial geometry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constructal geometry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Notably, limited work has been done on constructal geometry, while the radial geometry has only reached the manufacturing stage, with </a:t>
            </a:r>
            <a:r>
              <a:rPr lang="en-US" altLang="en-US" dirty="0">
                <a:latin typeface="Arial" panose="020B0604020202020204" pitchFamily="34" charset="0"/>
              </a:rPr>
              <a:t>comprehensive simulation or validation. So the focus is on optimizing Constructal design, if </a:t>
            </a:r>
            <a:r>
              <a:rPr lang="en-IN" altLang="en-US" dirty="0">
                <a:latin typeface="Arial" panose="020B0604020202020204" pitchFamily="34" charset="0"/>
              </a:rPr>
              <a:t>possible, even further.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dirty="0">
              <a:latin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</a:rPr>
              <a:t>Potential Design Modifications for Evaluation from a simulation and design perspective: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Increased Branching with Narrower Channels for a 2 mm channel width: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Variable Channel Width via Fractal Geometry:</a:t>
            </a:r>
          </a:p>
          <a:p>
            <a:r>
              <a:rPr lang="en-US" dirty="0"/>
              <a:t>       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detailed study involving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dimensionless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 transfer characteristics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pressure drop behavior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has also been conducted for a better understanding of the performance of these geometries in channel flow.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Further research will focus on developing a reliable framework for analyzing the flow characteristics within these channels, particularly from a </a:t>
            </a:r>
            <a:r>
              <a:rPr lang="en-US" dirty="0" err="1">
                <a:latin typeface="Arial" panose="020B0604020202020204" pitchFamily="34" charset="0"/>
              </a:rPr>
              <a:t>constructal</a:t>
            </a:r>
            <a:r>
              <a:rPr lang="en-US" dirty="0">
                <a:latin typeface="Arial" panose="020B0604020202020204" pitchFamily="34" charset="0"/>
              </a:rPr>
              <a:t> design perspective. Existing </a:t>
            </a:r>
            <a:r>
              <a:rPr lang="en-US" dirty="0" err="1">
                <a:latin typeface="Arial" panose="020B0604020202020204" pitchFamily="34" charset="0"/>
              </a:rPr>
              <a:t>B.Tech</a:t>
            </a:r>
            <a:r>
              <a:rPr lang="en-US" dirty="0">
                <a:latin typeface="Arial" panose="020B0604020202020204" pitchFamily="34" charset="0"/>
              </a:rPr>
              <a:t>-level projects offer limited experimental or simulation data addressing this aspect.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If the use of a 2 mm channel width proves effective, and if time permits, </a:t>
            </a:r>
            <a:r>
              <a:rPr lang="en-US" b="1" dirty="0">
                <a:latin typeface="Arial" panose="020B0604020202020204" pitchFamily="34" charset="0"/>
              </a:rPr>
              <a:t>broader investigations </a:t>
            </a:r>
            <a:r>
              <a:rPr lang="en-US" dirty="0">
                <a:latin typeface="Arial" panose="020B0604020202020204" pitchFamily="34" charset="0"/>
              </a:rPr>
              <a:t>can be undertaken. These may include studies on local vortex formation at specific regions of the plate, potentially using methods such as </a:t>
            </a:r>
            <a:r>
              <a:rPr lang="en-US" b="1" dirty="0">
                <a:latin typeface="Arial" panose="020B0604020202020204" pitchFamily="34" charset="0"/>
              </a:rPr>
              <a:t>dye flow </a:t>
            </a:r>
            <a:r>
              <a:rPr lang="en-US" dirty="0">
                <a:latin typeface="Arial" panose="020B0604020202020204" pitchFamily="34" charset="0"/>
              </a:rPr>
              <a:t>visualization. Additionally, efforts can be made to replicate these observations through detailed computational simulations, allowing for a comprehensive analysis of vortex behavior both </a:t>
            </a:r>
            <a:r>
              <a:rPr lang="en-US" b="1" dirty="0">
                <a:latin typeface="Arial" panose="020B0604020202020204" pitchFamily="34" charset="0"/>
              </a:rPr>
              <a:t>experimentally and numerically.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5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C7DC51F3-BC70-3348-0A97-45D9AFF8198F}"/>
              </a:ext>
            </a:extLst>
          </p:cNvPr>
          <p:cNvSpPr/>
          <p:nvPr/>
        </p:nvSpPr>
        <p:spPr>
          <a:xfrm>
            <a:off x="-8272" y="0"/>
            <a:ext cx="12192000" cy="785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063664-70C1-A3A3-5830-71C0D4581825}"/>
              </a:ext>
            </a:extLst>
          </p:cNvPr>
          <p:cNvGrpSpPr/>
          <p:nvPr/>
        </p:nvGrpSpPr>
        <p:grpSpPr>
          <a:xfrm>
            <a:off x="-156010" y="1620927"/>
            <a:ext cx="2261957" cy="4782528"/>
            <a:chOff x="-156010" y="1620927"/>
            <a:chExt cx="2261957" cy="47825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6BF38D0-EC76-AC03-9404-B992A97EE34A}"/>
                </a:ext>
              </a:extLst>
            </p:cNvPr>
            <p:cNvSpPr txBox="1"/>
            <p:nvPr/>
          </p:nvSpPr>
          <p:spPr>
            <a:xfrm>
              <a:off x="44909" y="1620927"/>
              <a:ext cx="1737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EDC951"/>
                  </a:solidFill>
                  <a:latin typeface="Century Gothic" panose="020B0502020202020204" pitchFamily="34" charset="0"/>
                </a:rPr>
                <a:t>Phase 1 </a:t>
              </a:r>
            </a:p>
            <a:p>
              <a:pPr algn="ctr"/>
              <a:r>
                <a:rPr lang="en-US" sz="1400" b="1" dirty="0">
                  <a:solidFill>
                    <a:srgbClr val="EDC951"/>
                  </a:solidFill>
                  <a:latin typeface="Century Gothic" panose="020B0502020202020204" pitchFamily="34" charset="0"/>
                </a:rPr>
                <a:t>Literature Review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82CFB6-F135-46F5-E5CE-B0543B2DEF9E}"/>
                </a:ext>
              </a:extLst>
            </p:cNvPr>
            <p:cNvSpPr txBox="1"/>
            <p:nvPr/>
          </p:nvSpPr>
          <p:spPr>
            <a:xfrm>
              <a:off x="-156010" y="2346850"/>
              <a:ext cx="226195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EB6841"/>
                  </a:solidFill>
                  <a:latin typeface="Century Gothic" panose="020B0502020202020204" pitchFamily="34" charset="0"/>
                </a:rPr>
                <a:t>Phase 2</a:t>
              </a:r>
            </a:p>
            <a:p>
              <a:pPr algn="ctr"/>
              <a:r>
                <a:rPr lang="en-US" sz="1400" b="1" dirty="0">
                  <a:solidFill>
                    <a:srgbClr val="EB6841"/>
                  </a:solidFill>
                  <a:latin typeface="Century Gothic" panose="020B0502020202020204" pitchFamily="34" charset="0"/>
                </a:rPr>
                <a:t>Designing </a:t>
              </a:r>
              <a:r>
                <a:rPr lang="en-IN" sz="1400" b="1" dirty="0">
                  <a:solidFill>
                    <a:srgbClr val="EB6841"/>
                  </a:solidFill>
                  <a:latin typeface="Century Gothic" panose="020B0502020202020204" pitchFamily="34" charset="0"/>
                </a:rPr>
                <a:t>Constructal  Geometry and simulation</a:t>
              </a:r>
              <a:endParaRPr lang="en-US" sz="1400" b="1" dirty="0">
                <a:solidFill>
                  <a:srgbClr val="EB684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sz="1400" b="1" dirty="0">
                  <a:solidFill>
                    <a:srgbClr val="EB6841"/>
                  </a:solidFill>
                  <a:latin typeface="Century Gothic" panose="020B0502020202020204" pitchFamily="34" charset="0"/>
                </a:rPr>
                <a:t> 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503407E-F59D-86FB-9BE4-EEAE18E9C015}"/>
                </a:ext>
              </a:extLst>
            </p:cNvPr>
            <p:cNvSpPr txBox="1"/>
            <p:nvPr/>
          </p:nvSpPr>
          <p:spPr>
            <a:xfrm>
              <a:off x="0" y="3381630"/>
              <a:ext cx="1737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C2A36"/>
                  </a:solidFill>
                  <a:latin typeface="Century Gothic" panose="020B0502020202020204" pitchFamily="34" charset="0"/>
                </a:rPr>
                <a:t>Phase 3 </a:t>
              </a:r>
            </a:p>
            <a:p>
              <a:pPr algn="ctr"/>
              <a:r>
                <a:rPr lang="en-US" sz="1400" b="1" dirty="0">
                  <a:solidFill>
                    <a:srgbClr val="CC2A36"/>
                  </a:solidFill>
                  <a:latin typeface="Century Gothic" panose="020B0502020202020204" pitchFamily="34" charset="0"/>
                </a:rPr>
                <a:t> Manufacturing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66A9F0-E7E5-3193-F569-ACB1D053C6B5}"/>
                </a:ext>
              </a:extLst>
            </p:cNvPr>
            <p:cNvSpPr txBox="1"/>
            <p:nvPr/>
          </p:nvSpPr>
          <p:spPr>
            <a:xfrm>
              <a:off x="0" y="4060142"/>
              <a:ext cx="1737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4F372D"/>
                  </a:solidFill>
                  <a:latin typeface="Century Gothic" panose="020B0502020202020204" pitchFamily="34" charset="0"/>
                </a:rPr>
                <a:t>Phase 4 </a:t>
              </a:r>
            </a:p>
            <a:p>
              <a:pPr algn="ctr"/>
              <a:r>
                <a:rPr lang="en-US" sz="1400" b="1" dirty="0">
                  <a:solidFill>
                    <a:srgbClr val="4F372D"/>
                  </a:solidFill>
                  <a:latin typeface="Century Gothic" panose="020B0502020202020204" pitchFamily="34" charset="0"/>
                </a:rPr>
                <a:t>Experiments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E568B5C-7EFF-5B2C-8F5C-03900A7D183A}"/>
                </a:ext>
              </a:extLst>
            </p:cNvPr>
            <p:cNvSpPr txBox="1"/>
            <p:nvPr/>
          </p:nvSpPr>
          <p:spPr>
            <a:xfrm>
              <a:off x="0" y="4738654"/>
              <a:ext cx="1737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3A0B0"/>
                  </a:solidFill>
                  <a:latin typeface="Century Gothic" panose="020B0502020202020204" pitchFamily="34" charset="0"/>
                </a:rPr>
                <a:t>Phase 5 </a:t>
              </a:r>
            </a:p>
            <a:p>
              <a:pPr algn="ctr"/>
              <a:r>
                <a:rPr lang="en-US" sz="1400" b="1" dirty="0">
                  <a:solidFill>
                    <a:srgbClr val="03A0B0"/>
                  </a:solidFill>
                  <a:latin typeface="Century Gothic" panose="020B0502020202020204" pitchFamily="34" charset="0"/>
                </a:rPr>
                <a:t>Paper Writing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D926F95-45A9-6A55-5D71-BD0F81F10721}"/>
                </a:ext>
              </a:extLst>
            </p:cNvPr>
            <p:cNvSpPr txBox="1"/>
            <p:nvPr/>
          </p:nvSpPr>
          <p:spPr>
            <a:xfrm>
              <a:off x="0" y="5417166"/>
              <a:ext cx="1737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099FF"/>
                  </a:solidFill>
                  <a:latin typeface="Century Gothic" panose="020B0502020202020204" pitchFamily="34" charset="0"/>
                </a:rPr>
                <a:t>Phase 6 Name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DC181F-418B-B23A-88B2-40CF624E24D0}"/>
                </a:ext>
              </a:extLst>
            </p:cNvPr>
            <p:cNvSpPr txBox="1"/>
            <p:nvPr/>
          </p:nvSpPr>
          <p:spPr>
            <a:xfrm>
              <a:off x="0" y="6095678"/>
              <a:ext cx="1737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32B92D"/>
                  </a:solidFill>
                  <a:latin typeface="Century Gothic" panose="020B0502020202020204" pitchFamily="34" charset="0"/>
                </a:rPr>
                <a:t>Phase 7 Name 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8EF5FE-FC7D-4831-48CC-F1F734E0F795}"/>
              </a:ext>
            </a:extLst>
          </p:cNvPr>
          <p:cNvGrpSpPr/>
          <p:nvPr/>
        </p:nvGrpSpPr>
        <p:grpSpPr>
          <a:xfrm>
            <a:off x="1936143" y="861391"/>
            <a:ext cx="9533595" cy="740393"/>
            <a:chOff x="1936143" y="861391"/>
            <a:chExt cx="9533595" cy="74039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CA1509-5199-5F8E-B02B-711668427752}"/>
                </a:ext>
              </a:extLst>
            </p:cNvPr>
            <p:cNvSpPr txBox="1"/>
            <p:nvPr/>
          </p:nvSpPr>
          <p:spPr>
            <a:xfrm>
              <a:off x="1936143" y="861391"/>
              <a:ext cx="400110" cy="74039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JAN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F1907E8-7359-1E6D-FEC5-22119BAE407A}"/>
                </a:ext>
              </a:extLst>
            </p:cNvPr>
            <p:cNvSpPr txBox="1"/>
            <p:nvPr/>
          </p:nvSpPr>
          <p:spPr>
            <a:xfrm>
              <a:off x="2766460" y="861391"/>
              <a:ext cx="400110" cy="74039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FEB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487C8B1-367F-D6D0-9911-57822F4B6FE0}"/>
                </a:ext>
              </a:extLst>
            </p:cNvPr>
            <p:cNvSpPr txBox="1"/>
            <p:nvPr/>
          </p:nvSpPr>
          <p:spPr>
            <a:xfrm>
              <a:off x="3596777" y="861391"/>
              <a:ext cx="400110" cy="74039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MAR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7B2C4AF-8B4E-E397-03E1-6C2C8CDDA835}"/>
                </a:ext>
              </a:extLst>
            </p:cNvPr>
            <p:cNvSpPr txBox="1"/>
            <p:nvPr/>
          </p:nvSpPr>
          <p:spPr>
            <a:xfrm>
              <a:off x="4427094" y="861391"/>
              <a:ext cx="400110" cy="74039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APR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BFCC2A-4723-39AD-B449-FC364EF00374}"/>
                </a:ext>
              </a:extLst>
            </p:cNvPr>
            <p:cNvSpPr txBox="1"/>
            <p:nvPr/>
          </p:nvSpPr>
          <p:spPr>
            <a:xfrm>
              <a:off x="5257411" y="861391"/>
              <a:ext cx="400110" cy="74039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MAY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760E9BF-0E0C-E8F6-3522-696D62EAE7BE}"/>
                </a:ext>
              </a:extLst>
            </p:cNvPr>
            <p:cNvSpPr txBox="1"/>
            <p:nvPr/>
          </p:nvSpPr>
          <p:spPr>
            <a:xfrm>
              <a:off x="6087728" y="861391"/>
              <a:ext cx="430887" cy="74039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JUN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305C2C0-3281-8E17-DF46-5C9D3FDEC8FB}"/>
                </a:ext>
              </a:extLst>
            </p:cNvPr>
            <p:cNvSpPr txBox="1"/>
            <p:nvPr/>
          </p:nvSpPr>
          <p:spPr>
            <a:xfrm>
              <a:off x="6918045" y="861391"/>
              <a:ext cx="400110" cy="74039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JUL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3098B5-A2D6-CAC5-A4D5-7F2F51AC6695}"/>
                </a:ext>
              </a:extLst>
            </p:cNvPr>
            <p:cNvSpPr txBox="1"/>
            <p:nvPr/>
          </p:nvSpPr>
          <p:spPr>
            <a:xfrm>
              <a:off x="7748362" y="861391"/>
              <a:ext cx="400110" cy="74039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AUG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935B0AF-5571-43D9-4F8E-83BEE399674D}"/>
                </a:ext>
              </a:extLst>
            </p:cNvPr>
            <p:cNvSpPr txBox="1"/>
            <p:nvPr/>
          </p:nvSpPr>
          <p:spPr>
            <a:xfrm>
              <a:off x="8578679" y="861391"/>
              <a:ext cx="400110" cy="74039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SEP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51EE10-17C7-5BA9-2F52-D605DBFD1534}"/>
                </a:ext>
              </a:extLst>
            </p:cNvPr>
            <p:cNvSpPr txBox="1"/>
            <p:nvPr/>
          </p:nvSpPr>
          <p:spPr>
            <a:xfrm>
              <a:off x="9408996" y="861391"/>
              <a:ext cx="400110" cy="74039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OCT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00E650-B6E8-DB2A-EC85-2170642C015A}"/>
                </a:ext>
              </a:extLst>
            </p:cNvPr>
            <p:cNvSpPr txBox="1"/>
            <p:nvPr/>
          </p:nvSpPr>
          <p:spPr>
            <a:xfrm>
              <a:off x="10239313" y="861391"/>
              <a:ext cx="400110" cy="74039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NOV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5A5B167-BF0B-FFE9-79C6-37747B103ABD}"/>
                </a:ext>
              </a:extLst>
            </p:cNvPr>
            <p:cNvSpPr txBox="1"/>
            <p:nvPr/>
          </p:nvSpPr>
          <p:spPr>
            <a:xfrm>
              <a:off x="11069628" y="861391"/>
              <a:ext cx="400110" cy="740393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DEC</a:t>
              </a:r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910E101-35A4-7708-8F2F-A77D5B80E2E6}"/>
              </a:ext>
            </a:extLst>
          </p:cNvPr>
          <p:cNvSpPr/>
          <p:nvPr/>
        </p:nvSpPr>
        <p:spPr>
          <a:xfrm>
            <a:off x="1936137" y="1871411"/>
            <a:ext cx="9792031" cy="460972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2885C4E-A566-D20A-4B5D-A03B823CDA99}"/>
              </a:ext>
            </a:extLst>
          </p:cNvPr>
          <p:cNvSpPr/>
          <p:nvPr/>
        </p:nvSpPr>
        <p:spPr>
          <a:xfrm>
            <a:off x="1936137" y="2549923"/>
            <a:ext cx="9792031" cy="460972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9D354F2-82D7-7B53-4CE6-54C137468A88}"/>
              </a:ext>
            </a:extLst>
          </p:cNvPr>
          <p:cNvSpPr/>
          <p:nvPr/>
        </p:nvSpPr>
        <p:spPr>
          <a:xfrm>
            <a:off x="1936137" y="3228435"/>
            <a:ext cx="9792031" cy="460972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FFC1799-252C-B8E1-F38C-B3EBE2EE5446}"/>
              </a:ext>
            </a:extLst>
          </p:cNvPr>
          <p:cNvSpPr/>
          <p:nvPr/>
        </p:nvSpPr>
        <p:spPr>
          <a:xfrm>
            <a:off x="1936137" y="3906947"/>
            <a:ext cx="9792031" cy="460972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F281A32-B712-D9EB-72DF-9AF1243DC83B}"/>
              </a:ext>
            </a:extLst>
          </p:cNvPr>
          <p:cNvSpPr/>
          <p:nvPr/>
        </p:nvSpPr>
        <p:spPr>
          <a:xfrm>
            <a:off x="1936137" y="4585459"/>
            <a:ext cx="9792031" cy="460972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168EE1C-696B-D96B-645D-C7F6F4816F67}"/>
              </a:ext>
            </a:extLst>
          </p:cNvPr>
          <p:cNvSpPr/>
          <p:nvPr/>
        </p:nvSpPr>
        <p:spPr>
          <a:xfrm>
            <a:off x="1936137" y="5263971"/>
            <a:ext cx="9792031" cy="460972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F8755942-3EA8-A363-4BB0-6D8E822062A9}"/>
              </a:ext>
            </a:extLst>
          </p:cNvPr>
          <p:cNvSpPr/>
          <p:nvPr/>
        </p:nvSpPr>
        <p:spPr>
          <a:xfrm>
            <a:off x="1936137" y="5942483"/>
            <a:ext cx="9792031" cy="460972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37E4CB81-D2ED-9D0C-DC5E-295987019AF0}"/>
              </a:ext>
            </a:extLst>
          </p:cNvPr>
          <p:cNvSpPr/>
          <p:nvPr/>
        </p:nvSpPr>
        <p:spPr>
          <a:xfrm>
            <a:off x="5380740" y="1858288"/>
            <a:ext cx="1398432" cy="460972"/>
          </a:xfrm>
          <a:prstGeom prst="roundRect">
            <a:avLst>
              <a:gd name="adj" fmla="val 50000"/>
            </a:avLst>
          </a:prstGeom>
          <a:solidFill>
            <a:srgbClr val="EDC95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MAY - JUN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89FBA53E-19D3-ED48-2036-28B7E7E6A787}"/>
              </a:ext>
            </a:extLst>
          </p:cNvPr>
          <p:cNvSpPr/>
          <p:nvPr/>
        </p:nvSpPr>
        <p:spPr>
          <a:xfrm>
            <a:off x="5954722" y="2529234"/>
            <a:ext cx="963323" cy="460972"/>
          </a:xfrm>
          <a:prstGeom prst="roundRect">
            <a:avLst>
              <a:gd name="adj" fmla="val 50000"/>
            </a:avLst>
          </a:prstGeom>
          <a:solidFill>
            <a:srgbClr val="EB684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JUN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C65B056-1DDF-52F0-FDC1-40A4BC02910F}"/>
              </a:ext>
            </a:extLst>
          </p:cNvPr>
          <p:cNvSpPr/>
          <p:nvPr/>
        </p:nvSpPr>
        <p:spPr>
          <a:xfrm>
            <a:off x="6622537" y="3251215"/>
            <a:ext cx="1195848" cy="460972"/>
          </a:xfrm>
          <a:prstGeom prst="roundRect">
            <a:avLst>
              <a:gd name="adj" fmla="val 50000"/>
            </a:avLst>
          </a:prstGeom>
          <a:solidFill>
            <a:srgbClr val="CC2A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JUN - JUL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A3F89B5-7F96-930E-03BE-39A732DE56B7}"/>
              </a:ext>
            </a:extLst>
          </p:cNvPr>
          <p:cNvSpPr/>
          <p:nvPr/>
        </p:nvSpPr>
        <p:spPr>
          <a:xfrm>
            <a:off x="7493876" y="3922433"/>
            <a:ext cx="1632080" cy="460972"/>
          </a:xfrm>
          <a:prstGeom prst="roundRect">
            <a:avLst>
              <a:gd name="adj" fmla="val 50000"/>
            </a:avLst>
          </a:prstGeom>
          <a:solidFill>
            <a:srgbClr val="4F372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JUL - SEP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5A280D2-9D27-F237-BC0E-F00EF8189C53}"/>
              </a:ext>
            </a:extLst>
          </p:cNvPr>
          <p:cNvSpPr/>
          <p:nvPr/>
        </p:nvSpPr>
        <p:spPr>
          <a:xfrm>
            <a:off x="8460827" y="4600945"/>
            <a:ext cx="2009317" cy="460972"/>
          </a:xfrm>
          <a:prstGeom prst="roundRect">
            <a:avLst>
              <a:gd name="adj" fmla="val 50000"/>
            </a:avLst>
          </a:prstGeom>
          <a:solidFill>
            <a:srgbClr val="03A0B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SEP - NOV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7920F8F-1EDC-250F-03B9-4F04B6B30456}"/>
              </a:ext>
            </a:extLst>
          </p:cNvPr>
          <p:cNvSpPr/>
          <p:nvPr/>
        </p:nvSpPr>
        <p:spPr>
          <a:xfrm>
            <a:off x="9410737" y="5276659"/>
            <a:ext cx="1645920" cy="460972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OCT - NOV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54C3827-F453-6B92-008D-011142D8858D}"/>
              </a:ext>
            </a:extLst>
          </p:cNvPr>
          <p:cNvSpPr/>
          <p:nvPr/>
        </p:nvSpPr>
        <p:spPr>
          <a:xfrm>
            <a:off x="9716488" y="5926997"/>
            <a:ext cx="2011680" cy="46097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OCT 15 - DEC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6CFD66A-5DB3-B61F-41F0-E4508BC84AC8}"/>
              </a:ext>
            </a:extLst>
          </p:cNvPr>
          <p:cNvSpPr txBox="1"/>
          <p:nvPr/>
        </p:nvSpPr>
        <p:spPr>
          <a:xfrm>
            <a:off x="290286" y="126193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PROJECT TIMELINE</a:t>
            </a:r>
            <a:endParaRPr lang="en-US" sz="3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4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4" grpId="0" animBg="1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ormal Thank You Card | Professional Thank You Cards | HRdirect">
            <a:extLst>
              <a:ext uri="{FF2B5EF4-FFF2-40B4-BE49-F238E27FC236}">
                <a16:creationId xmlns:a16="http://schemas.microsoft.com/office/drawing/2014/main" id="{2CE2BAE8-62A7-6912-1887-E579A8AF7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3" y="285750"/>
            <a:ext cx="9953296" cy="628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17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334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Project Progress -1 Cooling of Wafers with Nanofluids in Mesochannels</vt:lpstr>
      <vt:lpstr>Literature Review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Balasoorya S</dc:creator>
  <cp:lastModifiedBy>Balasoorya S</cp:lastModifiedBy>
  <cp:revision>9</cp:revision>
  <dcterms:created xsi:type="dcterms:W3CDTF">2025-06-05T03:43:36Z</dcterms:created>
  <dcterms:modified xsi:type="dcterms:W3CDTF">2025-06-12T10:29:31Z</dcterms:modified>
</cp:coreProperties>
</file>