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</p:sldIdLst>
  <p:sldSz cx="7556500" cy="10693400"/>
  <p:notesSz cx="6858000" cy="9144000"/>
  <p:embeddedFontLst>
    <p:embeddedFont>
      <p:font typeface="Atkinson Hyperlegible" panose="020B0604020202020204" charset="0"/>
      <p:regular r:id="rId3"/>
    </p:embeddedFont>
    <p:embeddedFont>
      <p:font typeface="Calibri" panose="020F0502020204030204" pitchFamily="34" charset="0"/>
      <p:regular r:id="rId4"/>
      <p:bold r:id="rId5"/>
      <p:italic r:id="rId6"/>
      <p:boldItalic r:id="rId7"/>
    </p:embeddedFont>
    <p:embeddedFont>
      <p:font typeface="Century Gothic" panose="020B0502020202020204" pitchFamily="34" charset="0"/>
      <p:regular r:id="rId8"/>
      <p:bold r:id="rId9"/>
      <p:italic r:id="rId10"/>
      <p:boldItalic r:id="rId11"/>
    </p:embeddedFont>
    <p:embeddedFont>
      <p:font typeface="Lexend Deca" panose="020B0604020202020204" charset="0"/>
      <p:regular r:id="rId12"/>
    </p:embeddedFont>
    <p:embeddedFont>
      <p:font typeface="Mulish ExtraBold" pitchFamily="2" charset="0"/>
      <p:bold r:id="rId13"/>
      <p:boldItalic r:id="rId14"/>
    </p:embeddedFont>
    <p:embeddedFont>
      <p:font typeface="Outfit" pitchFamily="2" charset="0"/>
      <p:regular r:id="rId15"/>
      <p:bold r:id="rId16"/>
    </p:embeddedFont>
    <p:embeddedFont>
      <p:font typeface="Tenorite" panose="00000500000000000000" pitchFamily="2" charset="0"/>
      <p:regular r:id="rId17"/>
      <p:bold r:id="rId18"/>
      <p:italic r:id="rId19"/>
      <p:boldItalic r:id="rId20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>
        <p:scale>
          <a:sx n="50" d="100"/>
          <a:sy n="50" d="100"/>
        </p:scale>
        <p:origin x="2635" y="37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13" Type="http://schemas.openxmlformats.org/officeDocument/2006/relationships/font" Target="fonts/font11.fntdata"/><Relationship Id="rId18" Type="http://schemas.openxmlformats.org/officeDocument/2006/relationships/font" Target="fonts/font16.fntdata"/><Relationship Id="rId3" Type="http://schemas.openxmlformats.org/officeDocument/2006/relationships/font" Target="fonts/font1.fntdata"/><Relationship Id="rId21" Type="http://schemas.openxmlformats.org/officeDocument/2006/relationships/presProps" Target="presProps.xml"/><Relationship Id="rId7" Type="http://schemas.openxmlformats.org/officeDocument/2006/relationships/font" Target="fonts/font5.fntdata"/><Relationship Id="rId12" Type="http://schemas.openxmlformats.org/officeDocument/2006/relationships/font" Target="fonts/font10.fntdata"/><Relationship Id="rId17" Type="http://schemas.openxmlformats.org/officeDocument/2006/relationships/font" Target="fonts/font15.fntdata"/><Relationship Id="rId2" Type="http://schemas.openxmlformats.org/officeDocument/2006/relationships/slide" Target="slides/slide1.xml"/><Relationship Id="rId16" Type="http://schemas.openxmlformats.org/officeDocument/2006/relationships/font" Target="fonts/font14.fntdata"/><Relationship Id="rId20" Type="http://schemas.openxmlformats.org/officeDocument/2006/relationships/font" Target="fonts/font18.fntdata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font" Target="fonts/font9.fntdata"/><Relationship Id="rId24" Type="http://schemas.openxmlformats.org/officeDocument/2006/relationships/tableStyles" Target="tableStyles.xml"/><Relationship Id="rId5" Type="http://schemas.openxmlformats.org/officeDocument/2006/relationships/font" Target="fonts/font3.fntdata"/><Relationship Id="rId15" Type="http://schemas.openxmlformats.org/officeDocument/2006/relationships/font" Target="fonts/font13.fntdata"/><Relationship Id="rId23" Type="http://schemas.openxmlformats.org/officeDocument/2006/relationships/theme" Target="theme/theme1.xml"/><Relationship Id="rId10" Type="http://schemas.openxmlformats.org/officeDocument/2006/relationships/font" Target="fonts/font8.fntdata"/><Relationship Id="rId19" Type="http://schemas.openxmlformats.org/officeDocument/2006/relationships/font" Target="fonts/font17.fntdata"/><Relationship Id="rId4" Type="http://schemas.openxmlformats.org/officeDocument/2006/relationships/font" Target="fonts/font2.fntdata"/><Relationship Id="rId9" Type="http://schemas.openxmlformats.org/officeDocument/2006/relationships/font" Target="fonts/font7.fntdata"/><Relationship Id="rId14" Type="http://schemas.openxmlformats.org/officeDocument/2006/relationships/font" Target="fonts/font12.fntdata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12/14/2023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hyperlink" Target="http://linkedin.com/in/aadhithya-kumar-7356261b6" TargetMode="External"/><Relationship Id="rId3" Type="http://schemas.openxmlformats.org/officeDocument/2006/relationships/image" Target="../media/image2.svg"/><Relationship Id="rId7" Type="http://schemas.openxmlformats.org/officeDocument/2006/relationships/image" Target="../media/image6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svg"/><Relationship Id="rId4" Type="http://schemas.openxmlformats.org/officeDocument/2006/relationships/image" Target="../media/image3.png"/><Relationship Id="rId9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TextBox 57"/>
          <p:cNvSpPr txBox="1"/>
          <p:nvPr/>
        </p:nvSpPr>
        <p:spPr>
          <a:xfrm>
            <a:off x="3153431" y="4236842"/>
            <a:ext cx="3831615" cy="20609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4310" lvl="1" indent="-97155" algn="just">
              <a:lnSpc>
                <a:spcPts val="1818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Engaged daily in hospital operations, attending three weekly events. Achieved a 20% knowledge increase through reflections and workshops.</a:t>
            </a:r>
          </a:p>
          <a:p>
            <a:pPr marL="194310" lvl="1" indent="-97155" algn="just">
              <a:lnSpc>
                <a:spcPts val="1818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Applied financial operation concepts to two weekly projects, resulting in a 15% improvement in practical skills.</a:t>
            </a:r>
          </a:p>
          <a:p>
            <a:pPr marL="194310" lvl="1" indent="-97155" algn="just">
              <a:lnSpc>
                <a:spcPts val="1818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Attained a 20% knowledge boost through daily reflections and workshops, fostering a 15% overall personal and professional growth.</a:t>
            </a:r>
          </a:p>
          <a:p>
            <a:pPr algn="just">
              <a:lnSpc>
                <a:spcPts val="1818"/>
              </a:lnSpc>
            </a:pPr>
            <a:endParaRPr lang="en-US" sz="1473" b="1" spc="206" dirty="0">
              <a:solidFill>
                <a:srgbClr val="000000"/>
              </a:solidFill>
              <a:latin typeface="Century Gothic" panose="020B0502020202020204" pitchFamily="34" charset="0"/>
            </a:endParaRPr>
          </a:p>
        </p:txBody>
      </p:sp>
      <p:sp>
        <p:nvSpPr>
          <p:cNvPr id="34" name="TextBox 34"/>
          <p:cNvSpPr txBox="1"/>
          <p:nvPr/>
        </p:nvSpPr>
        <p:spPr>
          <a:xfrm>
            <a:off x="756000" y="8155968"/>
            <a:ext cx="1962426" cy="344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BCOM TAXATAION      </a:t>
            </a:r>
          </a:p>
          <a:p>
            <a:pPr>
              <a:lnSpc>
                <a:spcPts val="1350"/>
              </a:lnSpc>
            </a:pPr>
            <a:endParaRPr lang="en-US" sz="900" spc="99" dirty="0">
              <a:solidFill>
                <a:srgbClr val="000000"/>
              </a:solidFill>
              <a:latin typeface="Atkinson Hyperlegible Semi-Bold"/>
            </a:endParaRPr>
          </a:p>
        </p:txBody>
      </p:sp>
      <p:sp>
        <p:nvSpPr>
          <p:cNvPr id="2" name="AutoShape 2"/>
          <p:cNvSpPr/>
          <p:nvPr/>
        </p:nvSpPr>
        <p:spPr>
          <a:xfrm>
            <a:off x="0" y="2018565"/>
            <a:ext cx="7560000" cy="0"/>
          </a:xfrm>
          <a:prstGeom prst="line">
            <a:avLst/>
          </a:prstGeom>
          <a:ln w="28575" cap="flat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3" name="Group 3"/>
          <p:cNvGrpSpPr/>
          <p:nvPr/>
        </p:nvGrpSpPr>
        <p:grpSpPr>
          <a:xfrm>
            <a:off x="756000" y="2280458"/>
            <a:ext cx="1962426" cy="2133261"/>
            <a:chOff x="0" y="0"/>
            <a:chExt cx="703289" cy="764513"/>
          </a:xfrm>
          <a:solidFill>
            <a:schemeClr val="tx2">
              <a:lumMod val="50000"/>
            </a:schemeClr>
          </a:solidFill>
        </p:grpSpPr>
        <p:sp>
          <p:nvSpPr>
            <p:cNvPr id="4" name="Freeform 4"/>
            <p:cNvSpPr/>
            <p:nvPr/>
          </p:nvSpPr>
          <p:spPr>
            <a:xfrm>
              <a:off x="0" y="0"/>
              <a:ext cx="703289" cy="764513"/>
            </a:xfrm>
            <a:custGeom>
              <a:avLst/>
              <a:gdLst/>
              <a:ahLst/>
              <a:cxnLst/>
              <a:rect l="l" t="t" r="r" b="b"/>
              <a:pathLst>
                <a:path w="703289" h="764513">
                  <a:moveTo>
                    <a:pt x="0" y="0"/>
                  </a:moveTo>
                  <a:lnTo>
                    <a:pt x="703289" y="0"/>
                  </a:lnTo>
                  <a:lnTo>
                    <a:pt x="703289" y="764513"/>
                  </a:lnTo>
                  <a:lnTo>
                    <a:pt x="0" y="764513"/>
                  </a:lnTo>
                  <a:close/>
                </a:path>
              </a:pathLst>
            </a:custGeom>
            <a:grpFill/>
          </p:spPr>
        </p:sp>
        <p:sp>
          <p:nvSpPr>
            <p:cNvPr id="5" name="TextBox 5"/>
            <p:cNvSpPr txBox="1"/>
            <p:nvPr/>
          </p:nvSpPr>
          <p:spPr>
            <a:xfrm>
              <a:off x="0" y="-28575"/>
              <a:ext cx="703289" cy="793088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3"/>
                </a:lnSpc>
              </a:pPr>
              <a:endParaRPr>
                <a:solidFill>
                  <a:schemeClr val="bg1"/>
                </a:solidFill>
              </a:endParaRPr>
            </a:p>
          </p:txBody>
        </p:sp>
      </p:grpSp>
      <p:grpSp>
        <p:nvGrpSpPr>
          <p:cNvPr id="6" name="Group 6"/>
          <p:cNvGrpSpPr/>
          <p:nvPr/>
        </p:nvGrpSpPr>
        <p:grpSpPr>
          <a:xfrm>
            <a:off x="756000" y="4680419"/>
            <a:ext cx="1962426" cy="372746"/>
            <a:chOff x="0" y="0"/>
            <a:chExt cx="703289" cy="133584"/>
          </a:xfrm>
          <a:solidFill>
            <a:schemeClr val="tx2">
              <a:lumMod val="50000"/>
            </a:schemeClr>
          </a:solidFill>
        </p:grpSpPr>
        <p:sp>
          <p:nvSpPr>
            <p:cNvPr id="7" name="Freeform 7"/>
            <p:cNvSpPr/>
            <p:nvPr/>
          </p:nvSpPr>
          <p:spPr>
            <a:xfrm>
              <a:off x="0" y="0"/>
              <a:ext cx="703289" cy="133584"/>
            </a:xfrm>
            <a:custGeom>
              <a:avLst/>
              <a:gdLst/>
              <a:ahLst/>
              <a:cxnLst/>
              <a:rect l="l" t="t" r="r" b="b"/>
              <a:pathLst>
                <a:path w="703289" h="133584">
                  <a:moveTo>
                    <a:pt x="0" y="0"/>
                  </a:moveTo>
                  <a:lnTo>
                    <a:pt x="703289" y="0"/>
                  </a:lnTo>
                  <a:lnTo>
                    <a:pt x="703289" y="133584"/>
                  </a:lnTo>
                  <a:lnTo>
                    <a:pt x="0" y="133584"/>
                  </a:lnTo>
                  <a:close/>
                </a:path>
              </a:pathLst>
            </a:custGeom>
            <a:grpFill/>
          </p:spPr>
        </p:sp>
        <p:sp>
          <p:nvSpPr>
            <p:cNvPr id="8" name="TextBox 8"/>
            <p:cNvSpPr txBox="1"/>
            <p:nvPr/>
          </p:nvSpPr>
          <p:spPr>
            <a:xfrm>
              <a:off x="0" y="-28575"/>
              <a:ext cx="703289" cy="16215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3"/>
                </a:lnSpc>
              </a:pPr>
              <a:endParaRPr/>
            </a:p>
          </p:txBody>
        </p:sp>
      </p:grpSp>
      <p:grpSp>
        <p:nvGrpSpPr>
          <p:cNvPr id="9" name="Group 9"/>
          <p:cNvGrpSpPr/>
          <p:nvPr/>
        </p:nvGrpSpPr>
        <p:grpSpPr>
          <a:xfrm>
            <a:off x="3324865" y="2280458"/>
            <a:ext cx="3678353" cy="372746"/>
            <a:chOff x="0" y="0"/>
            <a:chExt cx="1318239" cy="133584"/>
          </a:xfrm>
          <a:solidFill>
            <a:schemeClr val="tx2">
              <a:lumMod val="50000"/>
            </a:schemeClr>
          </a:solidFill>
        </p:grpSpPr>
        <p:sp>
          <p:nvSpPr>
            <p:cNvPr id="10" name="Freeform 10"/>
            <p:cNvSpPr/>
            <p:nvPr/>
          </p:nvSpPr>
          <p:spPr>
            <a:xfrm>
              <a:off x="0" y="0"/>
              <a:ext cx="1318239" cy="133584"/>
            </a:xfrm>
            <a:custGeom>
              <a:avLst/>
              <a:gdLst/>
              <a:ahLst/>
              <a:cxnLst/>
              <a:rect l="l" t="t" r="r" b="b"/>
              <a:pathLst>
                <a:path w="1318239" h="133584">
                  <a:moveTo>
                    <a:pt x="0" y="0"/>
                  </a:moveTo>
                  <a:lnTo>
                    <a:pt x="1318239" y="0"/>
                  </a:lnTo>
                  <a:lnTo>
                    <a:pt x="1318239" y="133584"/>
                  </a:lnTo>
                  <a:lnTo>
                    <a:pt x="0" y="133584"/>
                  </a:lnTo>
                  <a:close/>
                </a:path>
              </a:pathLst>
            </a:custGeom>
            <a:grpFill/>
          </p:spPr>
        </p:sp>
        <p:sp>
          <p:nvSpPr>
            <p:cNvPr id="11" name="TextBox 11"/>
            <p:cNvSpPr txBox="1"/>
            <p:nvPr/>
          </p:nvSpPr>
          <p:spPr>
            <a:xfrm>
              <a:off x="0" y="-28575"/>
              <a:ext cx="1318239" cy="16215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3"/>
                </a:lnSpc>
              </a:pPr>
              <a:endParaRPr/>
            </a:p>
          </p:txBody>
        </p:sp>
      </p:grpSp>
      <p:grpSp>
        <p:nvGrpSpPr>
          <p:cNvPr id="12" name="Group 12"/>
          <p:cNvGrpSpPr/>
          <p:nvPr/>
        </p:nvGrpSpPr>
        <p:grpSpPr>
          <a:xfrm>
            <a:off x="3324865" y="3743149"/>
            <a:ext cx="3678353" cy="311357"/>
            <a:chOff x="0" y="0"/>
            <a:chExt cx="1318239" cy="133584"/>
          </a:xfrm>
          <a:solidFill>
            <a:schemeClr val="tx2">
              <a:lumMod val="50000"/>
            </a:schemeClr>
          </a:solidFill>
        </p:grpSpPr>
        <p:sp>
          <p:nvSpPr>
            <p:cNvPr id="13" name="Freeform 13"/>
            <p:cNvSpPr/>
            <p:nvPr/>
          </p:nvSpPr>
          <p:spPr>
            <a:xfrm>
              <a:off x="0" y="0"/>
              <a:ext cx="1318239" cy="133584"/>
            </a:xfrm>
            <a:custGeom>
              <a:avLst/>
              <a:gdLst/>
              <a:ahLst/>
              <a:cxnLst/>
              <a:rect l="l" t="t" r="r" b="b"/>
              <a:pathLst>
                <a:path w="1318239" h="133584">
                  <a:moveTo>
                    <a:pt x="0" y="0"/>
                  </a:moveTo>
                  <a:lnTo>
                    <a:pt x="1318239" y="0"/>
                  </a:lnTo>
                  <a:lnTo>
                    <a:pt x="1318239" y="133584"/>
                  </a:lnTo>
                  <a:lnTo>
                    <a:pt x="0" y="133584"/>
                  </a:lnTo>
                  <a:close/>
                </a:path>
              </a:pathLst>
            </a:custGeom>
            <a:grpFill/>
          </p:spPr>
        </p:sp>
        <p:sp>
          <p:nvSpPr>
            <p:cNvPr id="14" name="TextBox 14"/>
            <p:cNvSpPr txBox="1"/>
            <p:nvPr/>
          </p:nvSpPr>
          <p:spPr>
            <a:xfrm>
              <a:off x="0" y="-28575"/>
              <a:ext cx="1318239" cy="16215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3"/>
                </a:lnSpc>
              </a:pPr>
              <a:endParaRPr/>
            </a:p>
          </p:txBody>
        </p:sp>
      </p:grpSp>
      <p:grpSp>
        <p:nvGrpSpPr>
          <p:cNvPr id="15" name="Group 15"/>
          <p:cNvGrpSpPr/>
          <p:nvPr/>
        </p:nvGrpSpPr>
        <p:grpSpPr>
          <a:xfrm>
            <a:off x="756000" y="6516202"/>
            <a:ext cx="1962426" cy="372746"/>
            <a:chOff x="0" y="0"/>
            <a:chExt cx="703289" cy="133584"/>
          </a:xfrm>
          <a:solidFill>
            <a:schemeClr val="tx2">
              <a:lumMod val="50000"/>
            </a:schemeClr>
          </a:solidFill>
        </p:grpSpPr>
        <p:sp>
          <p:nvSpPr>
            <p:cNvPr id="16" name="Freeform 16"/>
            <p:cNvSpPr/>
            <p:nvPr/>
          </p:nvSpPr>
          <p:spPr>
            <a:xfrm>
              <a:off x="0" y="0"/>
              <a:ext cx="703289" cy="133584"/>
            </a:xfrm>
            <a:custGeom>
              <a:avLst/>
              <a:gdLst/>
              <a:ahLst/>
              <a:cxnLst/>
              <a:rect l="l" t="t" r="r" b="b"/>
              <a:pathLst>
                <a:path w="703289" h="133584">
                  <a:moveTo>
                    <a:pt x="0" y="0"/>
                  </a:moveTo>
                  <a:lnTo>
                    <a:pt x="703289" y="0"/>
                  </a:lnTo>
                  <a:lnTo>
                    <a:pt x="703289" y="133584"/>
                  </a:lnTo>
                  <a:lnTo>
                    <a:pt x="0" y="133584"/>
                  </a:lnTo>
                  <a:close/>
                </a:path>
              </a:pathLst>
            </a:custGeom>
            <a:grpFill/>
          </p:spPr>
        </p:sp>
        <p:sp>
          <p:nvSpPr>
            <p:cNvPr id="17" name="TextBox 17"/>
            <p:cNvSpPr txBox="1"/>
            <p:nvPr/>
          </p:nvSpPr>
          <p:spPr>
            <a:xfrm>
              <a:off x="0" y="-28575"/>
              <a:ext cx="703289" cy="16215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3"/>
                </a:lnSpc>
              </a:pPr>
              <a:endParaRPr/>
            </a:p>
          </p:txBody>
        </p:sp>
      </p:grpSp>
      <p:sp>
        <p:nvSpPr>
          <p:cNvPr id="18" name="Freeform 18"/>
          <p:cNvSpPr/>
          <p:nvPr/>
        </p:nvSpPr>
        <p:spPr>
          <a:xfrm flipH="1">
            <a:off x="884193" y="2923373"/>
            <a:ext cx="97034" cy="133090"/>
          </a:xfrm>
          <a:custGeom>
            <a:avLst/>
            <a:gdLst/>
            <a:ahLst/>
            <a:cxnLst/>
            <a:rect l="l" t="t" r="r" b="b"/>
            <a:pathLst>
              <a:path w="97034" h="133090">
                <a:moveTo>
                  <a:pt x="97035" y="0"/>
                </a:moveTo>
                <a:lnTo>
                  <a:pt x="0" y="0"/>
                </a:lnTo>
                <a:lnTo>
                  <a:pt x="0" y="133089"/>
                </a:lnTo>
                <a:lnTo>
                  <a:pt x="97035" y="133089"/>
                </a:lnTo>
                <a:lnTo>
                  <a:pt x="97035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9" name="Freeform 19"/>
          <p:cNvSpPr/>
          <p:nvPr/>
        </p:nvSpPr>
        <p:spPr>
          <a:xfrm>
            <a:off x="884193" y="3225847"/>
            <a:ext cx="97034" cy="74628"/>
          </a:xfrm>
          <a:custGeom>
            <a:avLst/>
            <a:gdLst/>
            <a:ahLst/>
            <a:cxnLst/>
            <a:rect l="l" t="t" r="r" b="b"/>
            <a:pathLst>
              <a:path w="97034" h="74628">
                <a:moveTo>
                  <a:pt x="0" y="0"/>
                </a:moveTo>
                <a:lnTo>
                  <a:pt x="97035" y="0"/>
                </a:lnTo>
                <a:lnTo>
                  <a:pt x="97035" y="74628"/>
                </a:lnTo>
                <a:lnTo>
                  <a:pt x="0" y="7462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20" name="Freeform 20"/>
          <p:cNvSpPr/>
          <p:nvPr/>
        </p:nvSpPr>
        <p:spPr>
          <a:xfrm>
            <a:off x="884193" y="3487976"/>
            <a:ext cx="97034" cy="150335"/>
          </a:xfrm>
          <a:custGeom>
            <a:avLst/>
            <a:gdLst/>
            <a:ahLst/>
            <a:cxnLst/>
            <a:rect l="l" t="t" r="r" b="b"/>
            <a:pathLst>
              <a:path w="97034" h="150335">
                <a:moveTo>
                  <a:pt x="0" y="0"/>
                </a:moveTo>
                <a:lnTo>
                  <a:pt x="97035" y="0"/>
                </a:lnTo>
                <a:lnTo>
                  <a:pt x="97035" y="150335"/>
                </a:lnTo>
                <a:lnTo>
                  <a:pt x="0" y="15033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21" name="TextBox 21"/>
          <p:cNvSpPr txBox="1"/>
          <p:nvPr/>
        </p:nvSpPr>
        <p:spPr>
          <a:xfrm>
            <a:off x="756000" y="533947"/>
            <a:ext cx="6048000" cy="60795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5034"/>
              </a:lnSpc>
            </a:pPr>
            <a:r>
              <a:rPr lang="en-US" sz="3595" spc="266" dirty="0">
                <a:solidFill>
                  <a:srgbClr val="000000"/>
                </a:solidFill>
                <a:latin typeface="Outfit" pitchFamily="2" charset="0"/>
              </a:rPr>
              <a:t>AADHITHYA S KUMAR</a:t>
            </a:r>
          </a:p>
        </p:txBody>
      </p:sp>
      <p:sp>
        <p:nvSpPr>
          <p:cNvPr id="22" name="TextBox 22"/>
          <p:cNvSpPr txBox="1"/>
          <p:nvPr/>
        </p:nvSpPr>
        <p:spPr>
          <a:xfrm>
            <a:off x="756000" y="1195832"/>
            <a:ext cx="5155850" cy="31354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593"/>
              </a:lnSpc>
            </a:pPr>
            <a:r>
              <a:rPr lang="en-US" spc="266" dirty="0">
                <a:solidFill>
                  <a:srgbClr val="000000"/>
                </a:solidFill>
                <a:latin typeface="Outfit" pitchFamily="2" charset="0"/>
              </a:rPr>
              <a:t>FINANCE GRADUATE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884193" y="2430621"/>
            <a:ext cx="1499321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3"/>
              </a:lnSpc>
            </a:pPr>
            <a:r>
              <a:rPr lang="en-US" b="1" spc="206" dirty="0">
                <a:solidFill>
                  <a:schemeClr val="bg1"/>
                </a:solidFill>
                <a:latin typeface="Tenorite" panose="00000500000000000000" pitchFamily="2" charset="0"/>
              </a:rPr>
              <a:t>CONTACT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884193" y="4705707"/>
            <a:ext cx="1499321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3"/>
              </a:lnSpc>
            </a:pPr>
            <a:r>
              <a:rPr lang="en-US" b="1" spc="206" dirty="0">
                <a:solidFill>
                  <a:schemeClr val="bg1"/>
                </a:solidFill>
                <a:latin typeface="Tenorite" panose="00000500000000000000" pitchFamily="2" charset="0"/>
              </a:rPr>
              <a:t>SKILLS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3453058" y="2326176"/>
            <a:ext cx="1499321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3"/>
              </a:lnSpc>
            </a:pPr>
            <a:r>
              <a:rPr lang="en-US" b="1" spc="206" dirty="0">
                <a:solidFill>
                  <a:schemeClr val="bg1"/>
                </a:solidFill>
                <a:latin typeface="Tenorite" panose="00000500000000000000" pitchFamily="2" charset="0"/>
              </a:rPr>
              <a:t>PROFILE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3396595" y="3733339"/>
            <a:ext cx="1767446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3"/>
              </a:lnSpc>
            </a:pPr>
            <a:r>
              <a:rPr lang="en-US" b="1" spc="206" dirty="0">
                <a:solidFill>
                  <a:schemeClr val="bg1"/>
                </a:solidFill>
                <a:latin typeface="Tenorite" panose="00000500000000000000" pitchFamily="2" charset="0"/>
              </a:rPr>
              <a:t>INTERNSHIP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884193" y="6564814"/>
            <a:ext cx="1499321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3"/>
              </a:lnSpc>
            </a:pPr>
            <a:r>
              <a:rPr lang="en-US" b="1" spc="206" dirty="0">
                <a:solidFill>
                  <a:schemeClr val="bg1"/>
                </a:solidFill>
                <a:latin typeface="Tenorite" panose="00000500000000000000" pitchFamily="2" charset="0"/>
              </a:rPr>
              <a:t>EDUCATION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19496" y="2909612"/>
            <a:ext cx="1392326" cy="1504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"/>
              </a:lnSpc>
            </a:pPr>
            <a:r>
              <a:rPr lang="en-US" sz="999" dirty="0">
                <a:solidFill>
                  <a:schemeClr val="bg1"/>
                </a:solidFill>
                <a:latin typeface="Lexend Deca"/>
              </a:rPr>
              <a:t>+91 7892764503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119496" y="3164961"/>
            <a:ext cx="1499578" cy="13696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"/>
              </a:lnSpc>
            </a:pPr>
            <a:r>
              <a:rPr lang="en-US" sz="700" dirty="0">
                <a:solidFill>
                  <a:schemeClr val="bg1"/>
                </a:solidFill>
                <a:latin typeface="Lexend Deca"/>
              </a:rPr>
              <a:t>nishanthaadhithya@gmail.com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1119496" y="3406776"/>
            <a:ext cx="1499578" cy="4552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"/>
              </a:lnSpc>
            </a:pPr>
            <a:r>
              <a:rPr lang="en-US" sz="700" dirty="0">
                <a:solidFill>
                  <a:schemeClr val="bg1"/>
                </a:solidFill>
                <a:latin typeface="Lexend Deca"/>
              </a:rPr>
              <a:t>Door No 3 Block No 10 SBM Colony </a:t>
            </a:r>
            <a:r>
              <a:rPr lang="en-US" sz="700" dirty="0" err="1">
                <a:solidFill>
                  <a:schemeClr val="bg1"/>
                </a:solidFill>
                <a:latin typeface="Lexend Deca"/>
              </a:rPr>
              <a:t>Srirampura</a:t>
            </a:r>
            <a:r>
              <a:rPr lang="en-US" sz="700" dirty="0">
                <a:solidFill>
                  <a:schemeClr val="bg1"/>
                </a:solidFill>
                <a:latin typeface="Lexend Deca"/>
              </a:rPr>
              <a:t> 2nd Stage Mysore-23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1119496" y="3966926"/>
            <a:ext cx="1449659" cy="1442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00"/>
              </a:lnSpc>
            </a:pPr>
            <a:r>
              <a:rPr lang="en-US" sz="800" u="sng" dirty="0" err="1">
                <a:solidFill>
                  <a:schemeClr val="bg1"/>
                </a:solidFill>
                <a:latin typeface="Atkinson Hyperlegible"/>
                <a:hlinkClick r:id="rId8" tooltip="http://linkedin.com/in/aadhithya-kumar-7356261b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LinkedIN</a:t>
            </a:r>
            <a:endParaRPr lang="en-US" sz="800" u="sng" dirty="0">
              <a:solidFill>
                <a:schemeClr val="bg1"/>
              </a:solidFill>
              <a:latin typeface="Atkinson Hyperlegible"/>
              <a:hlinkClick r:id="rId8" tooltip="http://linkedin.com/in/aadhithya-kumar-7356261b6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</p:txBody>
      </p:sp>
      <p:sp>
        <p:nvSpPr>
          <p:cNvPr id="32" name="TextBox 32"/>
          <p:cNvSpPr txBox="1"/>
          <p:nvPr/>
        </p:nvSpPr>
        <p:spPr>
          <a:xfrm>
            <a:off x="756000" y="7146123"/>
            <a:ext cx="2031650" cy="162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MBA IN FINANCIAL MANAGEMENT  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3324865" y="4130707"/>
            <a:ext cx="3273845" cy="1485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260"/>
              </a:lnSpc>
            </a:pPr>
            <a:r>
              <a:rPr lang="en-US" sz="900" dirty="0">
                <a:solidFill>
                  <a:srgbClr val="000000"/>
                </a:solidFill>
                <a:latin typeface="Atkinson Hyperlegible"/>
              </a:rPr>
              <a:t>JSS Hospitals | MG Road Fort Mohalla Mysore  | 30 Days 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756000" y="8812619"/>
            <a:ext cx="1834233" cy="3446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PUC COMMERCE EBAC </a:t>
            </a:r>
          </a:p>
          <a:p>
            <a:pPr>
              <a:lnSpc>
                <a:spcPts val="1350"/>
              </a:lnSpc>
            </a:pPr>
            <a:endParaRPr lang="en-US" sz="900" spc="99" dirty="0">
              <a:solidFill>
                <a:srgbClr val="000000"/>
              </a:solidFill>
              <a:latin typeface="Atkinson Hyperlegible Semi-Bold"/>
            </a:endParaRPr>
          </a:p>
        </p:txBody>
      </p:sp>
      <p:sp>
        <p:nvSpPr>
          <p:cNvPr id="36" name="TextBox 36"/>
          <p:cNvSpPr txBox="1"/>
          <p:nvPr/>
        </p:nvSpPr>
        <p:spPr>
          <a:xfrm>
            <a:off x="756000" y="7470925"/>
            <a:ext cx="1962426" cy="3418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JSS Science and Technology          University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756000" y="8328749"/>
            <a:ext cx="1962426" cy="1623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Amrita School of Arts And Sciences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756000" y="9012644"/>
            <a:ext cx="1834233" cy="16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 err="1">
                <a:solidFill>
                  <a:srgbClr val="000000"/>
                </a:solidFill>
                <a:latin typeface="Lexend Deca"/>
              </a:rPr>
              <a:t>Deeksha</a:t>
            </a:r>
            <a:r>
              <a:rPr lang="en-US" sz="900" dirty="0">
                <a:solidFill>
                  <a:srgbClr val="000000"/>
                </a:solidFill>
                <a:latin typeface="Lexend Deca"/>
              </a:rPr>
              <a:t> Integrated College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756000" y="7818783"/>
            <a:ext cx="1834233" cy="16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2021 - 2023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771121" y="8504170"/>
            <a:ext cx="1834233" cy="16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2018 - 2021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756000" y="9195240"/>
            <a:ext cx="1834233" cy="16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2016 - 2018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3306693" y="2719735"/>
            <a:ext cx="3678353" cy="895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499"/>
              </a:lnSpc>
            </a:pPr>
            <a:r>
              <a:rPr lang="en-US" sz="999" dirty="0">
                <a:solidFill>
                  <a:srgbClr val="000000"/>
                </a:solidFill>
                <a:latin typeface="Lexend Deca"/>
              </a:rPr>
              <a:t>Detail-oriented finance student with a robust academic foundation and a fervent passion for financial analysis and management. Excited to apply academic expertise and a commitment to excellence in contributing effectively to a dynamic finance role.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3306693" y="6449527"/>
            <a:ext cx="3678353" cy="304908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745"/>
              </a:lnSpc>
            </a:pPr>
            <a:r>
              <a:rPr lang="en-US" sz="864" dirty="0">
                <a:solidFill>
                  <a:schemeClr val="tx2"/>
                </a:solidFill>
                <a:latin typeface="Mulish ExtraBold" pitchFamily="2" charset="0"/>
              </a:rPr>
              <a:t>“Ease of doing export business in India in recent years – A case study    </a:t>
            </a:r>
          </a:p>
          <a:p>
            <a:pPr>
              <a:lnSpc>
                <a:spcPts val="1745"/>
              </a:lnSpc>
            </a:pPr>
            <a:r>
              <a:rPr lang="en-US" sz="864" dirty="0">
                <a:solidFill>
                  <a:schemeClr val="tx2"/>
                </a:solidFill>
                <a:latin typeface="Mulish ExtraBold" pitchFamily="2" charset="0"/>
              </a:rPr>
              <a:t>in M/S VWF Industries, </a:t>
            </a:r>
            <a:r>
              <a:rPr lang="en-US" sz="864" dirty="0" err="1">
                <a:solidFill>
                  <a:schemeClr val="tx2"/>
                </a:solidFill>
                <a:latin typeface="Mulish ExtraBold" pitchFamily="2" charset="0"/>
              </a:rPr>
              <a:t>Metagalli</a:t>
            </a:r>
            <a:r>
              <a:rPr lang="en-US" sz="864" dirty="0">
                <a:solidFill>
                  <a:schemeClr val="tx2"/>
                </a:solidFill>
                <a:latin typeface="Mulish ExtraBold" pitchFamily="2" charset="0"/>
              </a:rPr>
              <a:t>, Mysore”</a:t>
            </a:r>
          </a:p>
          <a:p>
            <a:pPr>
              <a:lnSpc>
                <a:spcPts val="1745"/>
              </a:lnSpc>
            </a:pPr>
            <a:r>
              <a:rPr lang="en-US" sz="864" dirty="0">
                <a:solidFill>
                  <a:srgbClr val="000000"/>
                </a:solidFill>
                <a:latin typeface="Lexend Deca"/>
              </a:rPr>
              <a:t>Conducted in-depth research on the ease of doing export business in                   India and presented findings to faculty.</a:t>
            </a:r>
          </a:p>
          <a:p>
            <a:pPr>
              <a:lnSpc>
                <a:spcPts val="1745"/>
              </a:lnSpc>
            </a:pPr>
            <a:r>
              <a:rPr lang="en-US" sz="864" dirty="0">
                <a:solidFill>
                  <a:schemeClr val="tx2"/>
                </a:solidFill>
                <a:latin typeface="Mulish ExtraBold" pitchFamily="2" charset="0"/>
              </a:rPr>
              <a:t>“Entrepreneurship Development Plan”</a:t>
            </a:r>
          </a:p>
          <a:p>
            <a:pPr>
              <a:lnSpc>
                <a:spcPts val="1745"/>
              </a:lnSpc>
            </a:pPr>
            <a:r>
              <a:rPr lang="en-US" sz="864" dirty="0">
                <a:solidFill>
                  <a:srgbClr val="000000"/>
                </a:solidFill>
                <a:latin typeface="Lexend Deca"/>
              </a:rPr>
              <a:t>Implementation of our own  Business Plan </a:t>
            </a:r>
          </a:p>
          <a:p>
            <a:pPr>
              <a:lnSpc>
                <a:spcPts val="1745"/>
              </a:lnSpc>
            </a:pPr>
            <a:r>
              <a:rPr lang="en-US" sz="864" dirty="0">
                <a:solidFill>
                  <a:schemeClr val="tx2"/>
                </a:solidFill>
                <a:latin typeface="Mulish ExtraBold" pitchFamily="2" charset="0"/>
              </a:rPr>
              <a:t>“A Study of Financial Statement Analysis of Selected Construction Companies of India”</a:t>
            </a:r>
          </a:p>
          <a:p>
            <a:pPr>
              <a:lnSpc>
                <a:spcPts val="1745"/>
              </a:lnSpc>
            </a:pPr>
            <a:r>
              <a:rPr lang="en-US" sz="864" dirty="0">
                <a:solidFill>
                  <a:srgbClr val="000000"/>
                </a:solidFill>
                <a:latin typeface="Lexend Deca"/>
              </a:rPr>
              <a:t>Applied theoretical knowledge to the financial position of the firm by using Ratio analysis, Trend analysis, and Comparative statements. </a:t>
            </a:r>
          </a:p>
          <a:p>
            <a:pPr>
              <a:lnSpc>
                <a:spcPts val="1745"/>
              </a:lnSpc>
            </a:pPr>
            <a:endParaRPr lang="en-US" sz="864" dirty="0">
              <a:solidFill>
                <a:srgbClr val="000000"/>
              </a:solidFill>
              <a:latin typeface="Lexend Deca"/>
            </a:endParaRPr>
          </a:p>
          <a:p>
            <a:pPr>
              <a:lnSpc>
                <a:spcPts val="1745"/>
              </a:lnSpc>
            </a:pPr>
            <a:endParaRPr lang="en-US" sz="864" dirty="0">
              <a:solidFill>
                <a:srgbClr val="000000"/>
              </a:solidFill>
              <a:latin typeface="Lexend Deca"/>
            </a:endParaRPr>
          </a:p>
          <a:p>
            <a:pPr>
              <a:lnSpc>
                <a:spcPts val="1745"/>
              </a:lnSpc>
            </a:pPr>
            <a:endParaRPr lang="en-US" sz="864" dirty="0">
              <a:solidFill>
                <a:srgbClr val="000000"/>
              </a:solidFill>
              <a:latin typeface="Lexend Deca"/>
            </a:endParaRPr>
          </a:p>
          <a:p>
            <a:pPr>
              <a:lnSpc>
                <a:spcPts val="1745"/>
              </a:lnSpc>
            </a:pPr>
            <a:endParaRPr lang="en-US" sz="864" dirty="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44" name="TextBox 44"/>
          <p:cNvSpPr txBox="1"/>
          <p:nvPr/>
        </p:nvSpPr>
        <p:spPr>
          <a:xfrm>
            <a:off x="3153431" y="9381168"/>
            <a:ext cx="3831615" cy="15826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1818"/>
              </a:lnSpc>
            </a:pPr>
            <a:r>
              <a:rPr lang="en-US" sz="900">
                <a:solidFill>
                  <a:srgbClr val="000000"/>
                </a:solidFill>
                <a:latin typeface="Atkinson Hyperlegible Light"/>
              </a:rPr>
              <a:t>.</a:t>
            </a:r>
          </a:p>
          <a:p>
            <a:pPr marL="194310" lvl="1" indent="-97155" algn="just">
              <a:lnSpc>
                <a:spcPts val="1818"/>
              </a:lnSpc>
              <a:buFont typeface="Arial"/>
              <a:buChar char="•"/>
            </a:pPr>
            <a:r>
              <a:rPr lang="en-US" sz="900">
                <a:solidFill>
                  <a:srgbClr val="000000"/>
                </a:solidFill>
                <a:latin typeface="Lexend Deca"/>
              </a:rPr>
              <a:t>Efficiently coordinated Mannovex Trivia, ensuring its successful execution and promoting teamwork. Additionally, volunteered for community service initiatives, showcasing a commitment to social responsibility.</a:t>
            </a:r>
          </a:p>
          <a:p>
            <a:pPr algn="just">
              <a:lnSpc>
                <a:spcPts val="1818"/>
              </a:lnSpc>
            </a:pPr>
            <a:endParaRPr lang="en-US" sz="900">
              <a:solidFill>
                <a:srgbClr val="000000"/>
              </a:solidFill>
              <a:latin typeface="Lexend Deca"/>
            </a:endParaRPr>
          </a:p>
          <a:p>
            <a:pPr algn="just">
              <a:lnSpc>
                <a:spcPts val="1818"/>
              </a:lnSpc>
            </a:pPr>
            <a:endParaRPr lang="en-US" sz="900">
              <a:solidFill>
                <a:srgbClr val="000000"/>
              </a:solidFill>
              <a:latin typeface="Lexend Deca"/>
            </a:endParaRPr>
          </a:p>
        </p:txBody>
      </p:sp>
      <p:sp>
        <p:nvSpPr>
          <p:cNvPr id="45" name="TextBox 45"/>
          <p:cNvSpPr txBox="1"/>
          <p:nvPr/>
        </p:nvSpPr>
        <p:spPr>
          <a:xfrm>
            <a:off x="756000" y="9503850"/>
            <a:ext cx="1962426" cy="16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SSLC        </a:t>
            </a:r>
            <a:r>
              <a:rPr lang="en-US" sz="900" spc="99" dirty="0">
                <a:solidFill>
                  <a:srgbClr val="000000"/>
                </a:solidFill>
                <a:latin typeface="Atkinson Hyperlegible Semi-Bold"/>
              </a:rPr>
              <a:t>      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756000" y="9717210"/>
            <a:ext cx="1834233" cy="16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Vidya </a:t>
            </a:r>
            <a:r>
              <a:rPr lang="en-US" sz="900" dirty="0" err="1">
                <a:solidFill>
                  <a:srgbClr val="000000"/>
                </a:solidFill>
                <a:latin typeface="Lexend Deca"/>
              </a:rPr>
              <a:t>Vardhaka</a:t>
            </a:r>
            <a:r>
              <a:rPr lang="en-US" sz="900" dirty="0">
                <a:solidFill>
                  <a:srgbClr val="000000"/>
                </a:solidFill>
                <a:latin typeface="Lexend Deca"/>
              </a:rPr>
              <a:t> School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756000" y="9930570"/>
            <a:ext cx="1834233" cy="1657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1350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2016</a:t>
            </a:r>
          </a:p>
        </p:txBody>
      </p:sp>
      <p:grpSp>
        <p:nvGrpSpPr>
          <p:cNvPr id="48" name="Group 48"/>
          <p:cNvGrpSpPr/>
          <p:nvPr/>
        </p:nvGrpSpPr>
        <p:grpSpPr>
          <a:xfrm>
            <a:off x="3306693" y="6176035"/>
            <a:ext cx="3678353" cy="269304"/>
            <a:chOff x="0" y="0"/>
            <a:chExt cx="1318239" cy="133584"/>
          </a:xfrm>
          <a:solidFill>
            <a:schemeClr val="tx2">
              <a:lumMod val="50000"/>
            </a:schemeClr>
          </a:solidFill>
        </p:grpSpPr>
        <p:sp>
          <p:nvSpPr>
            <p:cNvPr id="49" name="Freeform 49"/>
            <p:cNvSpPr/>
            <p:nvPr/>
          </p:nvSpPr>
          <p:spPr>
            <a:xfrm>
              <a:off x="0" y="0"/>
              <a:ext cx="1318239" cy="133584"/>
            </a:xfrm>
            <a:custGeom>
              <a:avLst/>
              <a:gdLst/>
              <a:ahLst/>
              <a:cxnLst/>
              <a:rect l="l" t="t" r="r" b="b"/>
              <a:pathLst>
                <a:path w="1318239" h="133584">
                  <a:moveTo>
                    <a:pt x="0" y="0"/>
                  </a:moveTo>
                  <a:lnTo>
                    <a:pt x="1318239" y="0"/>
                  </a:lnTo>
                  <a:lnTo>
                    <a:pt x="1318239" y="133584"/>
                  </a:lnTo>
                  <a:lnTo>
                    <a:pt x="0" y="133584"/>
                  </a:lnTo>
                  <a:close/>
                </a:path>
              </a:pathLst>
            </a:custGeom>
            <a:grpFill/>
          </p:spPr>
        </p:sp>
        <p:sp>
          <p:nvSpPr>
            <p:cNvPr id="50" name="TextBox 50"/>
            <p:cNvSpPr txBox="1"/>
            <p:nvPr/>
          </p:nvSpPr>
          <p:spPr>
            <a:xfrm>
              <a:off x="0" y="-28575"/>
              <a:ext cx="1318239" cy="162159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3"/>
                </a:lnSpc>
              </a:pPr>
              <a:endParaRPr/>
            </a:p>
          </p:txBody>
        </p:sp>
      </p:grpSp>
      <p:sp>
        <p:nvSpPr>
          <p:cNvPr id="51" name="TextBox 51"/>
          <p:cNvSpPr txBox="1"/>
          <p:nvPr/>
        </p:nvSpPr>
        <p:spPr>
          <a:xfrm>
            <a:off x="3396595" y="6158158"/>
            <a:ext cx="1767446" cy="26930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2063"/>
              </a:lnSpc>
            </a:pPr>
            <a:r>
              <a:rPr lang="en-US" b="1" spc="206" dirty="0">
                <a:solidFill>
                  <a:schemeClr val="bg1"/>
                </a:solidFill>
                <a:latin typeface="Tenorite" panose="00000500000000000000" pitchFamily="2" charset="0"/>
              </a:rPr>
              <a:t>PROJECTS </a:t>
            </a:r>
          </a:p>
        </p:txBody>
      </p:sp>
      <p:grpSp>
        <p:nvGrpSpPr>
          <p:cNvPr id="52" name="Group 52"/>
          <p:cNvGrpSpPr/>
          <p:nvPr/>
        </p:nvGrpSpPr>
        <p:grpSpPr>
          <a:xfrm>
            <a:off x="3230062" y="8902217"/>
            <a:ext cx="3678353" cy="552325"/>
            <a:chOff x="0" y="0"/>
            <a:chExt cx="1318239" cy="197941"/>
          </a:xfrm>
          <a:solidFill>
            <a:schemeClr val="tx2">
              <a:lumMod val="50000"/>
            </a:schemeClr>
          </a:solidFill>
        </p:grpSpPr>
        <p:sp>
          <p:nvSpPr>
            <p:cNvPr id="53" name="Freeform 53"/>
            <p:cNvSpPr/>
            <p:nvPr/>
          </p:nvSpPr>
          <p:spPr>
            <a:xfrm>
              <a:off x="0" y="0"/>
              <a:ext cx="1318239" cy="197941"/>
            </a:xfrm>
            <a:custGeom>
              <a:avLst/>
              <a:gdLst/>
              <a:ahLst/>
              <a:cxnLst/>
              <a:rect l="l" t="t" r="r" b="b"/>
              <a:pathLst>
                <a:path w="1318239" h="197941">
                  <a:moveTo>
                    <a:pt x="0" y="0"/>
                  </a:moveTo>
                  <a:lnTo>
                    <a:pt x="1318239" y="0"/>
                  </a:lnTo>
                  <a:lnTo>
                    <a:pt x="1318239" y="197941"/>
                  </a:lnTo>
                  <a:lnTo>
                    <a:pt x="0" y="197941"/>
                  </a:lnTo>
                  <a:close/>
                </a:path>
              </a:pathLst>
            </a:custGeom>
            <a:grpFill/>
          </p:spPr>
        </p:sp>
        <p:sp>
          <p:nvSpPr>
            <p:cNvPr id="54" name="TextBox 54"/>
            <p:cNvSpPr txBox="1"/>
            <p:nvPr/>
          </p:nvSpPr>
          <p:spPr>
            <a:xfrm>
              <a:off x="0" y="-28575"/>
              <a:ext cx="1318239" cy="226516"/>
            </a:xfrm>
            <a:prstGeom prst="rect">
              <a:avLst/>
            </a:prstGeom>
            <a:grpFill/>
          </p:spPr>
          <p:txBody>
            <a:bodyPr lIns="50800" tIns="50800" rIns="50800" bIns="50800" rtlCol="0" anchor="ctr"/>
            <a:lstStyle/>
            <a:p>
              <a:pPr algn="ctr">
                <a:lnSpc>
                  <a:spcPts val="2593"/>
                </a:lnSpc>
              </a:pPr>
              <a:endParaRPr/>
            </a:p>
          </p:txBody>
        </p:sp>
      </p:grpSp>
      <p:sp>
        <p:nvSpPr>
          <p:cNvPr id="55" name="TextBox 55"/>
          <p:cNvSpPr txBox="1"/>
          <p:nvPr/>
        </p:nvSpPr>
        <p:spPr>
          <a:xfrm>
            <a:off x="3306693" y="8914515"/>
            <a:ext cx="3958585" cy="78726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2063"/>
              </a:lnSpc>
            </a:pPr>
            <a:r>
              <a:rPr lang="en-US" b="1" spc="206" dirty="0">
                <a:solidFill>
                  <a:schemeClr val="bg1"/>
                </a:solidFill>
                <a:latin typeface="Tenorite" panose="00000500000000000000" pitchFamily="2" charset="0"/>
              </a:rPr>
              <a:t>EXTRACURRICULAR </a:t>
            </a:r>
            <a:br>
              <a:rPr lang="en-US" b="1" spc="206" dirty="0">
                <a:solidFill>
                  <a:schemeClr val="bg1"/>
                </a:solidFill>
                <a:latin typeface="Tenorite" panose="00000500000000000000" pitchFamily="2" charset="0"/>
              </a:rPr>
            </a:br>
            <a:r>
              <a:rPr lang="en-US" b="1" spc="206" dirty="0">
                <a:solidFill>
                  <a:schemeClr val="bg1"/>
                </a:solidFill>
                <a:latin typeface="Tenorite" panose="00000500000000000000" pitchFamily="2" charset="0"/>
              </a:rPr>
              <a:t>ACTIVITIES</a:t>
            </a:r>
          </a:p>
          <a:p>
            <a:pPr>
              <a:lnSpc>
                <a:spcPts val="2063"/>
              </a:lnSpc>
            </a:pPr>
            <a:r>
              <a:rPr lang="en-US" sz="1473" spc="206" dirty="0">
                <a:solidFill>
                  <a:schemeClr val="bg1"/>
                </a:solidFill>
                <a:latin typeface="Tenorite" panose="00000500000000000000" pitchFamily="2" charset="0"/>
              </a:rPr>
              <a:t> 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72806" y="5017346"/>
            <a:ext cx="2212010" cy="134454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194310" lvl="1" indent="-97155">
              <a:lnSpc>
                <a:spcPts val="1818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Computer Skills ( MS Office ,</a:t>
            </a:r>
          </a:p>
          <a:p>
            <a:pPr>
              <a:lnSpc>
                <a:spcPts val="1818"/>
              </a:lnSpc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      Tally,   SPSS) </a:t>
            </a:r>
          </a:p>
          <a:p>
            <a:pPr marL="194310" lvl="1" indent="-97155">
              <a:lnSpc>
                <a:spcPts val="1818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Cross functional Collaboration</a:t>
            </a:r>
          </a:p>
          <a:p>
            <a:pPr marL="194310" lvl="1" indent="-97155">
              <a:lnSpc>
                <a:spcPts val="1818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Analytical thinking</a:t>
            </a:r>
          </a:p>
          <a:p>
            <a:pPr marL="194310" lvl="1" indent="-97155">
              <a:lnSpc>
                <a:spcPts val="1818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Structured problem solving</a:t>
            </a:r>
          </a:p>
          <a:p>
            <a:pPr marL="194310" lvl="1" indent="-97155">
              <a:lnSpc>
                <a:spcPts val="1818"/>
              </a:lnSpc>
              <a:buFont typeface="Arial"/>
              <a:buChar char="•"/>
            </a:pPr>
            <a:r>
              <a:rPr lang="en-US" sz="900" dirty="0">
                <a:solidFill>
                  <a:srgbClr val="000000"/>
                </a:solidFill>
                <a:latin typeface="Lexend Deca"/>
              </a:rPr>
              <a:t>End to End Project Management</a:t>
            </a:r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EA66115-6F95-493E-A3DA-CA5879DFBAD7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lum bright="70000" contrast="-70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6678" y="3977933"/>
            <a:ext cx="133200" cy="13320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328</Words>
  <Application>Microsoft Office PowerPoint</Application>
  <PresentationFormat>Custom</PresentationFormat>
  <Paragraphs>48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2" baseType="lpstr">
      <vt:lpstr>Lexend Deca</vt:lpstr>
      <vt:lpstr>Atkinson Hyperlegible</vt:lpstr>
      <vt:lpstr>Mulish ExtraBold</vt:lpstr>
      <vt:lpstr>Arial</vt:lpstr>
      <vt:lpstr>Atkinson Hyperlegible Light</vt:lpstr>
      <vt:lpstr>Century Gothic</vt:lpstr>
      <vt:lpstr>Tenorite</vt:lpstr>
      <vt:lpstr>Atkinson Hyperlegible Semi-Bold</vt:lpstr>
      <vt:lpstr>Outfit</vt:lpstr>
      <vt:lpstr>Calibri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Resume</dc:title>
  <dc:creator>Balu</dc:creator>
  <cp:lastModifiedBy>Balasubramanian PG</cp:lastModifiedBy>
  <cp:revision>6</cp:revision>
  <dcterms:created xsi:type="dcterms:W3CDTF">2006-08-16T00:00:00Z</dcterms:created>
  <dcterms:modified xsi:type="dcterms:W3CDTF">2023-12-14T17:21:33Z</dcterms:modified>
  <dc:identifier>DAF2X5DOq5k</dc:identifier>
</cp:coreProperties>
</file>