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0" r:id="rId2"/>
    <p:sldId id="256" r:id="rId3"/>
    <p:sldId id="260" r:id="rId4"/>
    <p:sldId id="257" r:id="rId5"/>
    <p:sldId id="258" r:id="rId6"/>
    <p:sldId id="261" r:id="rId7"/>
    <p:sldId id="268" r:id="rId8"/>
    <p:sldId id="269" r:id="rId9"/>
    <p:sldId id="267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9F98"/>
    <a:srgbClr val="293A42"/>
    <a:srgbClr val="F7F7F7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90" d="100"/>
          <a:sy n="90" d="100"/>
        </p:scale>
        <p:origin x="30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338E94-E7A8-4FA7-B5B8-17F62981B3DD}" type="datetimeFigureOut">
              <a:rPr lang="en-AE" smtClean="0"/>
              <a:t>24/03/2024</a:t>
            </a:fld>
            <a:endParaRPr lang="en-A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3DED0-AC2A-4253-9FFE-46ECD3FB5CC5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667568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Google Shape;1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93DED0-AC2A-4253-9FFE-46ECD3FB5CC5}" type="slidenum">
              <a:rPr lang="en-AE" smtClean="0"/>
              <a:t>2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405882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Establish where we gather tam, </a:t>
            </a:r>
            <a:r>
              <a:rPr lang="en-US" dirty="0" err="1"/>
              <a:t>sam</a:t>
            </a:r>
            <a:r>
              <a:rPr lang="en-US" dirty="0"/>
              <a:t> and </a:t>
            </a:r>
            <a:r>
              <a:rPr lang="en-US" dirty="0" err="1"/>
              <a:t>som</a:t>
            </a:r>
            <a:r>
              <a:rPr lang="en-US" dirty="0"/>
              <a:t> from. </a:t>
            </a:r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93DED0-AC2A-4253-9FFE-46ECD3FB5CC5}" type="slidenum">
              <a:rPr lang="en-AE" smtClean="0"/>
              <a:t>5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198952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5F546-CA16-4FB4-9D61-05F028B92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4AFFF-3FEE-44E3-A7FF-4DDFE10F3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76D20-FC66-4F9C-8B2E-1360C5912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5D13-C92C-4C4F-9B08-1C5E6B007BC4}" type="datetimeFigureOut">
              <a:rPr lang="en-AE" smtClean="0"/>
              <a:t>24/03/2024</a:t>
            </a:fld>
            <a:endParaRPr lang="en-A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202FB-D96B-4E7A-943D-2435CE477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6627A-BF88-47C2-B209-B477A9C18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4CC0-ABB5-4CD6-9119-AC23EC9D3B1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2531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F1AE7-72B9-44DB-8EFE-3DB00A60B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C02AC-662D-4983-A843-99E4DFC24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3AC80-BEFF-4EB6-B41A-51EAFB19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5D13-C92C-4C4F-9B08-1C5E6B007BC4}" type="datetimeFigureOut">
              <a:rPr lang="en-AE" smtClean="0"/>
              <a:t>24/03/2024</a:t>
            </a:fld>
            <a:endParaRPr lang="en-A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C842C-0185-4A1B-96DF-95E410C70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1E763-8767-4F06-9D57-FFDA2337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4CC0-ABB5-4CD6-9119-AC23EC9D3B1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4091640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4202A2-CEE6-4AF4-9AA6-B11132671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3C6CD0-CF1E-494C-B702-F560C5557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664FA-7721-4250-82D1-82E6A725F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5D13-C92C-4C4F-9B08-1C5E6B007BC4}" type="datetimeFigureOut">
              <a:rPr lang="en-AE" smtClean="0"/>
              <a:t>24/03/2024</a:t>
            </a:fld>
            <a:endParaRPr lang="en-A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16E66-00D0-45AC-95AE-9728BFFD5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E49B9-F06D-4898-876C-7D066D6F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4CC0-ABB5-4CD6-9119-AC23EC9D3B1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62927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14DA7-5FB2-4154-8AAC-788A49E7D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29C56-8451-4A9A-88F5-E568AA3A1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74960-50D0-4926-8D82-03AB4289F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5D13-C92C-4C4F-9B08-1C5E6B007BC4}" type="datetimeFigureOut">
              <a:rPr lang="en-AE" smtClean="0"/>
              <a:t>24/03/2024</a:t>
            </a:fld>
            <a:endParaRPr lang="en-A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7D983-7990-4748-B9FF-0A06572FC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38592-E498-4635-B4A1-1A8D55214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4CC0-ABB5-4CD6-9119-AC23EC9D3B1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684793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843EB-7B25-44AA-93E6-0BF5D5716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492E0-9BF8-464B-94D6-900CDCE50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52C86-5576-4B4B-86D8-06CA91A2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5D13-C92C-4C4F-9B08-1C5E6B007BC4}" type="datetimeFigureOut">
              <a:rPr lang="en-AE" smtClean="0"/>
              <a:t>24/03/2024</a:t>
            </a:fld>
            <a:endParaRPr lang="en-A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52210-A44D-464F-BEE0-192D7B084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DEFE7-7463-48BB-900D-A5E9C01F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4CC0-ABB5-4CD6-9119-AC23EC9D3B1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248490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D58DD-02BA-41F9-A433-78825D08E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D4387-D10A-4762-AC63-3AD877F47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D778D-B19D-43ED-809D-3B4C5C705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B562C-5317-4F41-AD94-E9575A5B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5D13-C92C-4C4F-9B08-1C5E6B007BC4}" type="datetimeFigureOut">
              <a:rPr lang="en-AE" smtClean="0"/>
              <a:t>24/03/2024</a:t>
            </a:fld>
            <a:endParaRPr lang="en-A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30DAB-F41A-4C01-B5EB-F226CA3E0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DA95C-D37D-4269-B3A4-5E9FA6CC4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4CC0-ABB5-4CD6-9119-AC23EC9D3B1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539456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4E062-0AEB-4895-B9E8-6358C0B1D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52CE5-1A8E-446B-AB94-2613641D4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7F215-35D0-4B30-88C0-CFD032D98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48A5EB-B0F6-43F6-B8E6-0C39D291F0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AA6C57-3C38-4EB2-8C96-93190CE23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8A5533-95B8-4F18-B7A3-7EA8FD28D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5D13-C92C-4C4F-9B08-1C5E6B007BC4}" type="datetimeFigureOut">
              <a:rPr lang="en-AE" smtClean="0"/>
              <a:t>24/03/2024</a:t>
            </a:fld>
            <a:endParaRPr lang="en-A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03AB1-FB93-4B0D-93BF-8B85B61E5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95873E-8C8A-456E-98E3-736CDF2F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4CC0-ABB5-4CD6-9119-AC23EC9D3B1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923106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4B45D-596F-4554-A88B-6A325CE49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39D887-B498-4337-8E99-8997693A5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5D13-C92C-4C4F-9B08-1C5E6B007BC4}" type="datetimeFigureOut">
              <a:rPr lang="en-AE" smtClean="0"/>
              <a:t>24/03/2024</a:t>
            </a:fld>
            <a:endParaRPr lang="en-A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67CC15-4297-4A88-BCA3-CE4064ED5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7A3A76-0F5B-4CFD-A75E-4C6DABEBE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4CC0-ABB5-4CD6-9119-AC23EC9D3B1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841459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A519F4-3B90-41A6-94DB-E464E57B1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5D13-C92C-4C4F-9B08-1C5E6B007BC4}" type="datetimeFigureOut">
              <a:rPr lang="en-AE" smtClean="0"/>
              <a:t>24/03/2024</a:t>
            </a:fld>
            <a:endParaRPr lang="en-A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E39056-D7E6-4F98-B8AA-10FE1C058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503224-1898-4CD6-8C87-B74595955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4CC0-ABB5-4CD6-9119-AC23EC9D3B1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226894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B4376-5E70-4CD3-9878-4E494D613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86317-79CD-49F6-BEC5-C39EEF824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3DEBA-A688-42B9-9B93-607CF6F30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24E8F-ECD9-43D3-AEAA-2EE241AD7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5D13-C92C-4C4F-9B08-1C5E6B007BC4}" type="datetimeFigureOut">
              <a:rPr lang="en-AE" smtClean="0"/>
              <a:t>24/03/2024</a:t>
            </a:fld>
            <a:endParaRPr lang="en-A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06EC6-62D8-4376-ACE4-4953A27EA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151D8-3EF3-4F20-85C9-4FC82102F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4CC0-ABB5-4CD6-9119-AC23EC9D3B1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328966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C3248-6307-489E-9EA8-41EC5EE2D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9619F2-D7C8-4B41-AAA8-262BBAD1D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B4787D-B5B5-4675-A055-8DD879439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1C79C-BD67-4B77-AF53-6E0A34D97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5D13-C92C-4C4F-9B08-1C5E6B007BC4}" type="datetimeFigureOut">
              <a:rPr lang="en-AE" smtClean="0"/>
              <a:t>24/03/2024</a:t>
            </a:fld>
            <a:endParaRPr lang="en-A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01951-4B20-4530-A5D3-775A5308E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3AD4C-F7AF-433D-A3B3-9D156887F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4CC0-ABB5-4CD6-9119-AC23EC9D3B1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918993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6FE3B6-3AEA-4908-B970-F7FD80579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F9F6C-BBE5-489C-B556-92223D627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B719D-E70D-4CD5-8D7A-C891B53578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F5D13-C92C-4C4F-9B08-1C5E6B007BC4}" type="datetimeFigureOut">
              <a:rPr lang="en-AE" smtClean="0"/>
              <a:t>24/03/2024</a:t>
            </a:fld>
            <a:endParaRPr lang="en-A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4BDE7-5C49-4420-BA33-21EB7E7E0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9A6AC-8952-4C3D-86BA-66CCAD9BD2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44CC0-ABB5-4CD6-9119-AC23EC9D3B1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90190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6D86610-8D8D-29DD-5986-9F5D4FF70F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31" b="18031"/>
          <a:stretch/>
        </p:blipFill>
        <p:spPr>
          <a:xfrm>
            <a:off x="1" y="0"/>
            <a:ext cx="12192000" cy="5196840"/>
          </a:xfrm>
          <a:prstGeom prst="rect">
            <a:avLst/>
          </a:prstGeom>
        </p:spPr>
      </p:pic>
      <p:sp>
        <p:nvSpPr>
          <p:cNvPr id="160" name="Google Shape;160;p1"/>
          <p:cNvSpPr txBox="1">
            <a:spLocks noGrp="1"/>
          </p:cNvSpPr>
          <p:nvPr>
            <p:ph type="ctrTitle"/>
          </p:nvPr>
        </p:nvSpPr>
        <p:spPr>
          <a:xfrm>
            <a:off x="0" y="4739923"/>
            <a:ext cx="12192000" cy="21440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900"/>
              <a:buFont typeface="Arial"/>
              <a:buNone/>
            </a:pPr>
            <a:r>
              <a:rPr lang="en-US" sz="4400" b="1" dirty="0">
                <a:latin typeface="Tenorite" panose="00000500000000000000" pitchFamily="2" charset="0"/>
              </a:rPr>
              <a:t>SOP –Business Strategy Ideation</a:t>
            </a:r>
            <a:br>
              <a:rPr lang="en-US" sz="4400" b="1" dirty="0">
                <a:latin typeface="Tenorite" panose="00000500000000000000" pitchFamily="2" charset="0"/>
              </a:rPr>
            </a:br>
            <a:r>
              <a:rPr lang="en-US" sz="1400" b="1" dirty="0">
                <a:latin typeface="Tenorite" panose="00000500000000000000" pitchFamily="2" charset="0"/>
              </a:rPr>
              <a:t>Date of Publication : 14/02/24</a:t>
            </a:r>
            <a:endParaRPr sz="5200" dirty="0">
              <a:latin typeface="Tenorite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87E5BA-D0D4-4356-8599-A738E82AF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849" y="4989305"/>
            <a:ext cx="1696278" cy="119977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5E98C4-D1E6-43B5-8D3E-22AFB9059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8933" y="118888"/>
            <a:ext cx="1163067" cy="82263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820C8B-03DD-4FF3-A899-A22AD63D5885}"/>
              </a:ext>
            </a:extLst>
          </p:cNvPr>
          <p:cNvCxnSpPr/>
          <p:nvPr/>
        </p:nvCxnSpPr>
        <p:spPr>
          <a:xfrm>
            <a:off x="516835" y="389614"/>
            <a:ext cx="0" cy="6035040"/>
          </a:xfrm>
          <a:prstGeom prst="line">
            <a:avLst/>
          </a:prstGeom>
          <a:ln w="41275" cmpd="thickThin">
            <a:solidFill>
              <a:srgbClr val="2C9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151;p29">
            <a:extLst>
              <a:ext uri="{FF2B5EF4-FFF2-40B4-BE49-F238E27FC236}">
                <a16:creationId xmlns:a16="http://schemas.microsoft.com/office/drawing/2014/main" id="{81896879-C7D5-4C71-BCFB-9DB91532C34E}"/>
              </a:ext>
            </a:extLst>
          </p:cNvPr>
          <p:cNvSpPr txBox="1">
            <a:spLocks/>
          </p:cNvSpPr>
          <p:nvPr/>
        </p:nvSpPr>
        <p:spPr>
          <a:xfrm>
            <a:off x="783609" y="655175"/>
            <a:ext cx="10403874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3600" dirty="0">
                <a:latin typeface="Tenorite" panose="00000500000000000000" pitchFamily="2" charset="0"/>
              </a:rPr>
              <a:t>General Challenges</a:t>
            </a:r>
          </a:p>
        </p:txBody>
      </p:sp>
      <p:cxnSp>
        <p:nvCxnSpPr>
          <p:cNvPr id="7" name="Google Shape;153;p29">
            <a:extLst>
              <a:ext uri="{FF2B5EF4-FFF2-40B4-BE49-F238E27FC236}">
                <a16:creationId xmlns:a16="http://schemas.microsoft.com/office/drawing/2014/main" id="{ED4E9372-6C02-4B44-A2A0-EF3F131D1B0E}"/>
              </a:ext>
            </a:extLst>
          </p:cNvPr>
          <p:cNvCxnSpPr>
            <a:cxnSpLocks/>
          </p:cNvCxnSpPr>
          <p:nvPr/>
        </p:nvCxnSpPr>
        <p:spPr>
          <a:xfrm>
            <a:off x="861893" y="1324021"/>
            <a:ext cx="7391561" cy="0"/>
          </a:xfrm>
          <a:prstGeom prst="straightConnector1">
            <a:avLst/>
          </a:prstGeom>
          <a:noFill/>
          <a:ln w="38100" cap="flat" cmpd="thickThin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39E016-9838-46D4-B28D-BF875C53BFED}"/>
              </a:ext>
            </a:extLst>
          </p:cNvPr>
          <p:cNvSpPr txBox="1"/>
          <p:nvPr/>
        </p:nvSpPr>
        <p:spPr>
          <a:xfrm>
            <a:off x="783608" y="1579496"/>
            <a:ext cx="10712893" cy="2966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latin typeface="Nunito" pitchFamily="2" charset="0"/>
              </a:rPr>
              <a:t>Lack of Publicly Available &amp; Stakeholder Given Information about their Business Operations. 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latin typeface="Nunito" pitchFamily="2" charset="0"/>
              </a:rPr>
              <a:t>Stakeholder Alignment</a:t>
            </a:r>
            <a:r>
              <a:rPr lang="en-US" dirty="0">
                <a:latin typeface="Nunito" pitchFamily="2" charset="0"/>
              </a:rPr>
              <a:t>: Achieving consensus among various stakeholders with differing priorities and perspectives can be challenging. 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latin typeface="Nunito" pitchFamily="2" charset="0"/>
              </a:rPr>
              <a:t>Resistance to Change</a:t>
            </a:r>
            <a:r>
              <a:rPr lang="en-US" dirty="0">
                <a:latin typeface="Nunito" pitchFamily="2" charset="0"/>
              </a:rPr>
              <a:t>: Anticipate and prepare for resistance from the client organization towards recommended changes. Develop strategies to demonstrate value and facilitate buy-in.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latin typeface="Nunito" pitchFamily="2" charset="0"/>
              </a:rPr>
              <a:t>Identifying the subniche of the client’s product or service.</a:t>
            </a:r>
            <a:endParaRPr lang="en-US" dirty="0">
              <a:latin typeface="Nunito" pitchFamily="2" charset="0"/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latin typeface="Nunito" pitchFamily="2" charset="0"/>
              </a:rPr>
              <a:t>Lack of Competitors Information in the identified subniche.</a:t>
            </a:r>
          </a:p>
        </p:txBody>
      </p:sp>
    </p:spTree>
    <p:extLst>
      <p:ext uri="{BB962C8B-B14F-4D97-AF65-F5344CB8AC3E}">
        <p14:creationId xmlns:p14="http://schemas.microsoft.com/office/powerpoint/2010/main" val="2849351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F5E9E1-88F2-4240-8359-3D6461D1B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8933" y="102986"/>
            <a:ext cx="1163067" cy="82263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151364-5C85-497F-805B-4D8C7DB599CB}"/>
              </a:ext>
            </a:extLst>
          </p:cNvPr>
          <p:cNvCxnSpPr/>
          <p:nvPr/>
        </p:nvCxnSpPr>
        <p:spPr>
          <a:xfrm>
            <a:off x="516835" y="389614"/>
            <a:ext cx="0" cy="6035040"/>
          </a:xfrm>
          <a:prstGeom prst="line">
            <a:avLst/>
          </a:prstGeom>
          <a:ln w="41275" cmpd="thickThin">
            <a:solidFill>
              <a:srgbClr val="2C9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151;p29">
            <a:extLst>
              <a:ext uri="{FF2B5EF4-FFF2-40B4-BE49-F238E27FC236}">
                <a16:creationId xmlns:a16="http://schemas.microsoft.com/office/drawing/2014/main" id="{294F07AF-4A15-4ED3-838E-677250999A3A}"/>
              </a:ext>
            </a:extLst>
          </p:cNvPr>
          <p:cNvSpPr txBox="1">
            <a:spLocks/>
          </p:cNvSpPr>
          <p:nvPr/>
        </p:nvSpPr>
        <p:spPr>
          <a:xfrm>
            <a:off x="719999" y="368825"/>
            <a:ext cx="1056290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4000" dirty="0">
                <a:latin typeface="Tenorite" panose="00000500000000000000" pitchFamily="2" charset="0"/>
              </a:rPr>
              <a:t>Standard Format of Strategy Ideation Deck</a:t>
            </a:r>
          </a:p>
        </p:txBody>
      </p:sp>
      <p:cxnSp>
        <p:nvCxnSpPr>
          <p:cNvPr id="8" name="Google Shape;153;p29">
            <a:extLst>
              <a:ext uri="{FF2B5EF4-FFF2-40B4-BE49-F238E27FC236}">
                <a16:creationId xmlns:a16="http://schemas.microsoft.com/office/drawing/2014/main" id="{415F3927-E7F2-4C32-AD0A-1AE3E7954157}"/>
              </a:ext>
            </a:extLst>
          </p:cNvPr>
          <p:cNvCxnSpPr>
            <a:cxnSpLocks/>
          </p:cNvCxnSpPr>
          <p:nvPr/>
        </p:nvCxnSpPr>
        <p:spPr>
          <a:xfrm flipV="1">
            <a:off x="861891" y="1124516"/>
            <a:ext cx="5443800" cy="0"/>
          </a:xfrm>
          <a:prstGeom prst="straightConnector1">
            <a:avLst/>
          </a:prstGeom>
          <a:noFill/>
          <a:ln w="38100" cap="flat" cmpd="thickThin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FB69107-CF18-4823-A2C6-8A7B96F406CD}"/>
              </a:ext>
            </a:extLst>
          </p:cNvPr>
          <p:cNvSpPr txBox="1"/>
          <p:nvPr/>
        </p:nvSpPr>
        <p:spPr>
          <a:xfrm>
            <a:off x="861891" y="1222628"/>
            <a:ext cx="4296391" cy="5970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latin typeface="Nunito" pitchFamily="2" charset="0"/>
              </a:rPr>
              <a:t>Cover page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latin typeface="Nunito" pitchFamily="2" charset="0"/>
              </a:rPr>
              <a:t>Defining Business Strategy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latin typeface="Nunito" pitchFamily="2" charset="0"/>
              </a:rPr>
              <a:t>Art of Seeing Invisible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latin typeface="Nunito" pitchFamily="2" charset="0"/>
              </a:rPr>
              <a:t>Vision and Mission – Global Organizations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latin typeface="Nunito" pitchFamily="2" charset="0"/>
              </a:rPr>
              <a:t>Keep your dreams alive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latin typeface="Nunito" pitchFamily="2" charset="0"/>
              </a:rPr>
              <a:t>Business Strategy: What to do &amp; How to do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latin typeface="Nunito" pitchFamily="2" charset="0"/>
              </a:rPr>
              <a:t>Strategy Logic flow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latin typeface="Nunito" pitchFamily="2" charset="0"/>
              </a:rPr>
              <a:t>Scripting Strategic Plan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latin typeface="Nunito" pitchFamily="2" charset="0"/>
              </a:rPr>
              <a:t>Strategy &amp; Culture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latin typeface="Nunito" pitchFamily="2" charset="0"/>
              </a:rPr>
              <a:t>Strategy is a 5-Step Choice! 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1600" dirty="0">
                <a:latin typeface="Nunito" pitchFamily="2" charset="0"/>
              </a:rPr>
              <a:t>What is the Winning Aspiration?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12"/>
            </a:pPr>
            <a:r>
              <a:rPr lang="en-US" sz="1600" dirty="0">
                <a:latin typeface="Nunito" pitchFamily="2" charset="0"/>
              </a:rPr>
              <a:t>Understanding Winning Aspiration?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12"/>
            </a:pPr>
            <a:r>
              <a:rPr lang="en-US" sz="1600" dirty="0">
                <a:latin typeface="Nunito" pitchFamily="2" charset="0"/>
              </a:rPr>
              <a:t>Aspirations : What to do &amp; How to do 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sz="1600" dirty="0">
              <a:latin typeface="Nunito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BDC519-6473-4532-8BC9-A9A340DE94AC}"/>
              </a:ext>
            </a:extLst>
          </p:cNvPr>
          <p:cNvSpPr txBox="1"/>
          <p:nvPr/>
        </p:nvSpPr>
        <p:spPr>
          <a:xfrm>
            <a:off x="6096000" y="1222628"/>
            <a:ext cx="4560916" cy="5970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14"/>
            </a:pPr>
            <a:r>
              <a:rPr lang="en-US" sz="1600" dirty="0">
                <a:latin typeface="Nunito" pitchFamily="2" charset="0"/>
              </a:rPr>
              <a:t>Art of seeing invisible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14"/>
            </a:pPr>
            <a:r>
              <a:rPr lang="en-US" sz="1600" dirty="0">
                <a:latin typeface="Nunito" pitchFamily="2" charset="0"/>
              </a:rPr>
              <a:t>Defining - Where will we Play?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14"/>
            </a:pPr>
            <a:r>
              <a:rPr lang="en-US" sz="1600" dirty="0">
                <a:latin typeface="Nunito" pitchFamily="2" charset="0"/>
              </a:rPr>
              <a:t>Where will we Play - Temptation to Avoid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14"/>
            </a:pPr>
            <a:r>
              <a:rPr lang="en-US" sz="1600" dirty="0">
                <a:latin typeface="Nunito" pitchFamily="2" charset="0"/>
              </a:rPr>
              <a:t>Strategies Adopted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14"/>
            </a:pPr>
            <a:r>
              <a:rPr lang="en-US" sz="1600" dirty="0">
                <a:latin typeface="Nunito" pitchFamily="2" charset="0"/>
              </a:rPr>
              <a:t>Basic Understanding of How will we Win?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14"/>
            </a:pPr>
            <a:r>
              <a:rPr lang="en-US" sz="1600" dirty="0">
                <a:latin typeface="Nunito" pitchFamily="2" charset="0"/>
              </a:rPr>
              <a:t>How will we Win - Selecting ?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14"/>
            </a:pPr>
            <a:r>
              <a:rPr lang="en-US" sz="1600" dirty="0">
                <a:latin typeface="Nunito" pitchFamily="2" charset="0"/>
              </a:rPr>
              <a:t>SWOT Analysis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14"/>
            </a:pPr>
            <a:r>
              <a:rPr lang="en-US" sz="1600" dirty="0">
                <a:latin typeface="Nunito" pitchFamily="2" charset="0"/>
              </a:rPr>
              <a:t>What will make this business Successful?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14"/>
            </a:pPr>
            <a:r>
              <a:rPr lang="en-US" sz="1600" dirty="0">
                <a:latin typeface="Nunito" pitchFamily="2" charset="0"/>
              </a:rPr>
              <a:t>What Capabilities must in place?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14"/>
            </a:pPr>
            <a:r>
              <a:rPr lang="en-US" sz="1600" dirty="0">
                <a:latin typeface="Nunito" pitchFamily="2" charset="0"/>
              </a:rPr>
              <a:t>Why Management Systems are required?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14"/>
            </a:pPr>
            <a:r>
              <a:rPr lang="en-US" sz="1600" dirty="0">
                <a:latin typeface="Nunito" pitchFamily="2" charset="0"/>
              </a:rPr>
              <a:t>What Management  Systems are required?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14"/>
            </a:pPr>
            <a:r>
              <a:rPr lang="en-US" sz="1600" dirty="0">
                <a:latin typeface="Nunito" pitchFamily="2" charset="0"/>
              </a:rPr>
              <a:t>Most Ignored aspect of Management Systems ?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14"/>
            </a:pPr>
            <a:r>
              <a:rPr lang="en-US" sz="1600" dirty="0">
                <a:latin typeface="Nunito" pitchFamily="2" charset="0"/>
              </a:rPr>
              <a:t>Design of Our MIS Rhythm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14"/>
            </a:pPr>
            <a:r>
              <a:rPr lang="en-US" sz="1600" dirty="0">
                <a:latin typeface="Nunito" pitchFamily="2" charset="0"/>
              </a:rPr>
              <a:t>PESTLE Analysis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14"/>
            </a:pPr>
            <a:endParaRPr lang="en-US" sz="1600" dirty="0"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898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F5E9E1-88F2-4240-8359-3D6461D1B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8933" y="102986"/>
            <a:ext cx="1163067" cy="82263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151364-5C85-497F-805B-4D8C7DB599CB}"/>
              </a:ext>
            </a:extLst>
          </p:cNvPr>
          <p:cNvCxnSpPr/>
          <p:nvPr/>
        </p:nvCxnSpPr>
        <p:spPr>
          <a:xfrm>
            <a:off x="516835" y="389614"/>
            <a:ext cx="0" cy="6035040"/>
          </a:xfrm>
          <a:prstGeom prst="line">
            <a:avLst/>
          </a:prstGeom>
          <a:ln w="41275" cmpd="thickThin">
            <a:solidFill>
              <a:srgbClr val="2C9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151;p29">
            <a:extLst>
              <a:ext uri="{FF2B5EF4-FFF2-40B4-BE49-F238E27FC236}">
                <a16:creationId xmlns:a16="http://schemas.microsoft.com/office/drawing/2014/main" id="{294F07AF-4A15-4ED3-838E-677250999A3A}"/>
              </a:ext>
            </a:extLst>
          </p:cNvPr>
          <p:cNvSpPr txBox="1">
            <a:spLocks/>
          </p:cNvSpPr>
          <p:nvPr/>
        </p:nvSpPr>
        <p:spPr>
          <a:xfrm>
            <a:off x="719999" y="368824"/>
            <a:ext cx="8901077" cy="92585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4000" dirty="0">
                <a:latin typeface="Tenorite" panose="00000500000000000000" pitchFamily="2" charset="0"/>
              </a:rPr>
              <a:t>Business Strategy – Process Flow</a:t>
            </a:r>
          </a:p>
        </p:txBody>
      </p:sp>
      <p:cxnSp>
        <p:nvCxnSpPr>
          <p:cNvPr id="8" name="Google Shape;153;p29">
            <a:extLst>
              <a:ext uri="{FF2B5EF4-FFF2-40B4-BE49-F238E27FC236}">
                <a16:creationId xmlns:a16="http://schemas.microsoft.com/office/drawing/2014/main" id="{415F3927-E7F2-4C32-AD0A-1AE3E7954157}"/>
              </a:ext>
            </a:extLst>
          </p:cNvPr>
          <p:cNvCxnSpPr>
            <a:cxnSpLocks/>
          </p:cNvCxnSpPr>
          <p:nvPr/>
        </p:nvCxnSpPr>
        <p:spPr>
          <a:xfrm flipV="1">
            <a:off x="861892" y="1191017"/>
            <a:ext cx="5443800" cy="0"/>
          </a:xfrm>
          <a:prstGeom prst="straightConnector1">
            <a:avLst/>
          </a:prstGeom>
          <a:noFill/>
          <a:ln w="38100" cap="flat" cmpd="thickThin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D956325A-BAFE-4F76-AFF8-72A6DEE0B6B6}"/>
              </a:ext>
            </a:extLst>
          </p:cNvPr>
          <p:cNvGrpSpPr/>
          <p:nvPr/>
        </p:nvGrpSpPr>
        <p:grpSpPr>
          <a:xfrm>
            <a:off x="4254003" y="1997837"/>
            <a:ext cx="2871195" cy="2453694"/>
            <a:chOff x="4254003" y="1997837"/>
            <a:chExt cx="2871195" cy="2453694"/>
          </a:xfrm>
        </p:grpSpPr>
        <p:sp>
          <p:nvSpPr>
            <p:cNvPr id="9" name="Google Shape;638;p60">
              <a:extLst>
                <a:ext uri="{FF2B5EF4-FFF2-40B4-BE49-F238E27FC236}">
                  <a16:creationId xmlns:a16="http://schemas.microsoft.com/office/drawing/2014/main" id="{55A8F4A5-6D0C-4A4A-824C-4172EAA6FE89}"/>
                </a:ext>
              </a:extLst>
            </p:cNvPr>
            <p:cNvSpPr/>
            <p:nvPr/>
          </p:nvSpPr>
          <p:spPr>
            <a:xfrm>
              <a:off x="6203995" y="2543541"/>
              <a:ext cx="921203" cy="1140718"/>
            </a:xfrm>
            <a:custGeom>
              <a:avLst/>
              <a:gdLst/>
              <a:ahLst/>
              <a:cxnLst/>
              <a:rect l="l" t="t" r="r" b="b"/>
              <a:pathLst>
                <a:path w="6176" h="8207" extrusionOk="0">
                  <a:moveTo>
                    <a:pt x="4121" y="0"/>
                  </a:moveTo>
                  <a:lnTo>
                    <a:pt x="2973" y="2732"/>
                  </a:lnTo>
                  <a:lnTo>
                    <a:pt x="0" y="3260"/>
                  </a:lnTo>
                  <a:cubicBezTo>
                    <a:pt x="391" y="3891"/>
                    <a:pt x="586" y="4625"/>
                    <a:pt x="586" y="5372"/>
                  </a:cubicBezTo>
                  <a:cubicBezTo>
                    <a:pt x="586" y="5658"/>
                    <a:pt x="563" y="5945"/>
                    <a:pt x="494" y="6232"/>
                  </a:cubicBezTo>
                  <a:lnTo>
                    <a:pt x="2743" y="8206"/>
                  </a:lnTo>
                  <a:lnTo>
                    <a:pt x="5613" y="7392"/>
                  </a:lnTo>
                  <a:cubicBezTo>
                    <a:pt x="6175" y="4832"/>
                    <a:pt x="5636" y="2146"/>
                    <a:pt x="4121" y="0"/>
                  </a:cubicBezTo>
                  <a:close/>
                </a:path>
              </a:pathLst>
            </a:custGeom>
            <a:solidFill>
              <a:srgbClr val="293A42"/>
            </a:solidFill>
            <a:ln w="19050" cap="flat" cmpd="sng">
              <a:solidFill>
                <a:srgbClr val="F7F7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4</a:t>
              </a:r>
              <a:endParaRPr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0" name="Google Shape;640;p60">
              <a:extLst>
                <a:ext uri="{FF2B5EF4-FFF2-40B4-BE49-F238E27FC236}">
                  <a16:creationId xmlns:a16="http://schemas.microsoft.com/office/drawing/2014/main" id="{DC8610BB-11CB-4B79-8DF9-AB8B97C53409}"/>
                </a:ext>
              </a:extLst>
            </p:cNvPr>
            <p:cNvSpPr/>
            <p:nvPr/>
          </p:nvSpPr>
          <p:spPr>
            <a:xfrm>
              <a:off x="5762327" y="1999509"/>
              <a:ext cx="1001601" cy="931816"/>
            </a:xfrm>
            <a:custGeom>
              <a:avLst/>
              <a:gdLst/>
              <a:ahLst/>
              <a:cxnLst/>
              <a:rect l="l" t="t" r="r" b="b"/>
              <a:pathLst>
                <a:path w="6715" h="6704" extrusionOk="0">
                  <a:moveTo>
                    <a:pt x="12" y="0"/>
                  </a:moveTo>
                  <a:lnTo>
                    <a:pt x="1435" y="2583"/>
                  </a:lnTo>
                  <a:lnTo>
                    <a:pt x="0" y="5257"/>
                  </a:lnTo>
                  <a:cubicBezTo>
                    <a:pt x="1022" y="5383"/>
                    <a:pt x="1963" y="5900"/>
                    <a:pt x="2629" y="6703"/>
                  </a:cubicBezTo>
                  <a:lnTo>
                    <a:pt x="5567" y="6187"/>
                  </a:lnTo>
                  <a:lnTo>
                    <a:pt x="6714" y="3432"/>
                  </a:lnTo>
                  <a:cubicBezTo>
                    <a:pt x="5062" y="1401"/>
                    <a:pt x="2629" y="150"/>
                    <a:pt x="12" y="0"/>
                  </a:cubicBezTo>
                  <a:close/>
                </a:path>
              </a:pathLst>
            </a:custGeom>
            <a:solidFill>
              <a:srgbClr val="2C9F98"/>
            </a:solidFill>
            <a:ln w="19050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3</a:t>
              </a:r>
              <a:endParaRPr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2" name="Google Shape;642;p60">
              <a:extLst>
                <a:ext uri="{FF2B5EF4-FFF2-40B4-BE49-F238E27FC236}">
                  <a16:creationId xmlns:a16="http://schemas.microsoft.com/office/drawing/2014/main" id="{83B8DD23-1607-4AC4-B7FF-421397C12CF4}"/>
                </a:ext>
              </a:extLst>
            </p:cNvPr>
            <p:cNvSpPr/>
            <p:nvPr/>
          </p:nvSpPr>
          <p:spPr>
            <a:xfrm>
              <a:off x="5933564" y="3486356"/>
              <a:ext cx="1085433" cy="965175"/>
            </a:xfrm>
            <a:custGeom>
              <a:avLst/>
              <a:gdLst/>
              <a:ahLst/>
              <a:cxnLst/>
              <a:rect l="l" t="t" r="r" b="b"/>
              <a:pathLst>
                <a:path w="7277" h="6944" extrusionOk="0">
                  <a:moveTo>
                    <a:pt x="2158" y="0"/>
                  </a:moveTo>
                  <a:cubicBezTo>
                    <a:pt x="1790" y="964"/>
                    <a:pt x="1079" y="1768"/>
                    <a:pt x="149" y="2227"/>
                  </a:cubicBezTo>
                  <a:lnTo>
                    <a:pt x="0" y="5222"/>
                  </a:lnTo>
                  <a:lnTo>
                    <a:pt x="2422" y="6944"/>
                  </a:lnTo>
                  <a:cubicBezTo>
                    <a:pt x="4775" y="5785"/>
                    <a:pt x="6542" y="3696"/>
                    <a:pt x="7277" y="1171"/>
                  </a:cubicBezTo>
                  <a:lnTo>
                    <a:pt x="7277" y="1171"/>
                  </a:lnTo>
                  <a:lnTo>
                    <a:pt x="4430" y="1986"/>
                  </a:lnTo>
                  <a:lnTo>
                    <a:pt x="2158" y="0"/>
                  </a:lnTo>
                  <a:close/>
                </a:path>
              </a:pathLst>
            </a:custGeom>
            <a:solidFill>
              <a:srgbClr val="2C9F98"/>
            </a:solidFill>
            <a:ln w="19050" cap="flat" cmpd="sng">
              <a:solidFill>
                <a:srgbClr val="F7F7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5</a:t>
              </a:r>
              <a:endParaRPr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3" name="Google Shape;643;p60">
              <a:extLst>
                <a:ext uri="{FF2B5EF4-FFF2-40B4-BE49-F238E27FC236}">
                  <a16:creationId xmlns:a16="http://schemas.microsoft.com/office/drawing/2014/main" id="{AF27F9FB-F96C-4B6A-960E-99F8C5EAD05D}"/>
                </a:ext>
              </a:extLst>
            </p:cNvPr>
            <p:cNvSpPr/>
            <p:nvPr/>
          </p:nvSpPr>
          <p:spPr>
            <a:xfrm>
              <a:off x="4254003" y="2490860"/>
              <a:ext cx="952083" cy="1013125"/>
            </a:xfrm>
            <a:custGeom>
              <a:avLst/>
              <a:gdLst/>
              <a:ahLst/>
              <a:cxnLst/>
              <a:rect l="l" t="t" r="r" b="b"/>
              <a:pathLst>
                <a:path w="6383" h="7289" extrusionOk="0">
                  <a:moveTo>
                    <a:pt x="2296" y="0"/>
                  </a:moveTo>
                  <a:cubicBezTo>
                    <a:pt x="678" y="2055"/>
                    <a:pt x="1" y="4706"/>
                    <a:pt x="425" y="7288"/>
                  </a:cubicBezTo>
                  <a:lnTo>
                    <a:pt x="2618" y="5337"/>
                  </a:lnTo>
                  <a:lnTo>
                    <a:pt x="5556" y="6152"/>
                  </a:lnTo>
                  <a:cubicBezTo>
                    <a:pt x="5544" y="6026"/>
                    <a:pt x="5533" y="5888"/>
                    <a:pt x="5533" y="5751"/>
                  </a:cubicBezTo>
                  <a:cubicBezTo>
                    <a:pt x="5533" y="4855"/>
                    <a:pt x="5831" y="3983"/>
                    <a:pt x="6382" y="3271"/>
                  </a:cubicBezTo>
                  <a:lnTo>
                    <a:pt x="5211" y="505"/>
                  </a:lnTo>
                  <a:lnTo>
                    <a:pt x="2296" y="0"/>
                  </a:lnTo>
                  <a:close/>
                </a:path>
              </a:pathLst>
            </a:custGeom>
            <a:solidFill>
              <a:srgbClr val="2C9F98"/>
            </a:solidFill>
            <a:ln w="19050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1</a:t>
              </a:r>
              <a:endParaRPr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4" name="Google Shape;644;p60">
              <a:extLst>
                <a:ext uri="{FF2B5EF4-FFF2-40B4-BE49-F238E27FC236}">
                  <a16:creationId xmlns:a16="http://schemas.microsoft.com/office/drawing/2014/main" id="{04CF0691-67C3-4DFA-A622-5508CBC5F4A3}"/>
                </a:ext>
              </a:extLst>
            </p:cNvPr>
            <p:cNvSpPr/>
            <p:nvPr/>
          </p:nvSpPr>
          <p:spPr>
            <a:xfrm>
              <a:off x="4653009" y="1997837"/>
              <a:ext cx="1236077" cy="888724"/>
            </a:xfrm>
            <a:custGeom>
              <a:avLst/>
              <a:gdLst/>
              <a:ahLst/>
              <a:cxnLst/>
              <a:rect l="l" t="t" r="r" b="b"/>
              <a:pathLst>
                <a:path w="8287" h="6394" extrusionOk="0">
                  <a:moveTo>
                    <a:pt x="6863" y="1"/>
                  </a:moveTo>
                  <a:cubicBezTo>
                    <a:pt x="4235" y="12"/>
                    <a:pt x="1756" y="1137"/>
                    <a:pt x="0" y="3088"/>
                  </a:cubicBezTo>
                  <a:lnTo>
                    <a:pt x="2904" y="3593"/>
                  </a:lnTo>
                  <a:lnTo>
                    <a:pt x="4086" y="6394"/>
                  </a:lnTo>
                  <a:cubicBezTo>
                    <a:pt x="4820" y="5671"/>
                    <a:pt x="5819" y="5258"/>
                    <a:pt x="6852" y="5235"/>
                  </a:cubicBezTo>
                  <a:lnTo>
                    <a:pt x="8287" y="2606"/>
                  </a:lnTo>
                  <a:lnTo>
                    <a:pt x="6863" y="1"/>
                  </a:lnTo>
                  <a:close/>
                </a:path>
              </a:pathLst>
            </a:custGeom>
            <a:solidFill>
              <a:srgbClr val="293A42"/>
            </a:solidFill>
            <a:ln w="19050" cap="flat" cmpd="sng">
              <a:solidFill>
                <a:srgbClr val="F7F7F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2</a:t>
              </a:r>
              <a:endParaRPr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709B65-9591-4290-8BD3-738E65E96E05}"/>
              </a:ext>
            </a:extLst>
          </p:cNvPr>
          <p:cNvCxnSpPr>
            <a:cxnSpLocks/>
          </p:cNvCxnSpPr>
          <p:nvPr/>
        </p:nvCxnSpPr>
        <p:spPr>
          <a:xfrm flipH="1">
            <a:off x="3583793" y="3267574"/>
            <a:ext cx="648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DA497E-4294-46C1-8061-C5A4961D8D24}"/>
              </a:ext>
            </a:extLst>
          </p:cNvPr>
          <p:cNvCxnSpPr>
            <a:cxnSpLocks/>
          </p:cNvCxnSpPr>
          <p:nvPr/>
        </p:nvCxnSpPr>
        <p:spPr>
          <a:xfrm>
            <a:off x="7230406" y="3208844"/>
            <a:ext cx="648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AAD8EFD-4634-416E-AB77-9D7CE9B2DB1E}"/>
              </a:ext>
            </a:extLst>
          </p:cNvPr>
          <p:cNvCxnSpPr>
            <a:cxnSpLocks/>
          </p:cNvCxnSpPr>
          <p:nvPr/>
        </p:nvCxnSpPr>
        <p:spPr>
          <a:xfrm>
            <a:off x="6906406" y="4266097"/>
            <a:ext cx="648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8E3245-DB94-4BB2-8429-DB922C1B93A9}"/>
              </a:ext>
            </a:extLst>
          </p:cNvPr>
          <p:cNvCxnSpPr>
            <a:cxnSpLocks/>
          </p:cNvCxnSpPr>
          <p:nvPr/>
        </p:nvCxnSpPr>
        <p:spPr>
          <a:xfrm>
            <a:off x="6704138" y="2246620"/>
            <a:ext cx="648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55FA0B-C1E7-4525-A497-3C5C2E37537C}"/>
              </a:ext>
            </a:extLst>
          </p:cNvPr>
          <p:cNvCxnSpPr>
            <a:cxnSpLocks/>
          </p:cNvCxnSpPr>
          <p:nvPr/>
        </p:nvCxnSpPr>
        <p:spPr>
          <a:xfrm flipH="1">
            <a:off x="4103909" y="2246620"/>
            <a:ext cx="648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7788730-16D9-4AF7-8CA4-2F97204C8175}"/>
              </a:ext>
            </a:extLst>
          </p:cNvPr>
          <p:cNvSpPr txBox="1"/>
          <p:nvPr/>
        </p:nvSpPr>
        <p:spPr>
          <a:xfrm>
            <a:off x="958504" y="3083968"/>
            <a:ext cx="28142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Nunito" pitchFamily="2" charset="0"/>
              </a:rPr>
              <a:t>Step 1: Winning Aspiration.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57FFCC-7129-4AEA-B57F-53AFF9E8B177}"/>
              </a:ext>
            </a:extLst>
          </p:cNvPr>
          <p:cNvSpPr txBox="1"/>
          <p:nvPr/>
        </p:nvSpPr>
        <p:spPr>
          <a:xfrm>
            <a:off x="964525" y="2061954"/>
            <a:ext cx="2814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Nunito" pitchFamily="2" charset="0"/>
              </a:rPr>
              <a:t>Step 2: Where to play</a:t>
            </a:r>
            <a:endParaRPr lang="en-IN" dirty="0">
              <a:latin typeface="Nunito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876556-2261-4358-B341-4A998105DACA}"/>
              </a:ext>
            </a:extLst>
          </p:cNvPr>
          <p:cNvSpPr txBox="1"/>
          <p:nvPr/>
        </p:nvSpPr>
        <p:spPr>
          <a:xfrm>
            <a:off x="7692996" y="2061954"/>
            <a:ext cx="36827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Nunito" pitchFamily="2" charset="0"/>
              </a:rPr>
              <a:t>Step 3: How will we win??</a:t>
            </a:r>
            <a:endParaRPr lang="en-IN" dirty="0">
              <a:latin typeface="Nunito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B69107-CF18-4823-A2C6-8A7B96F406CD}"/>
              </a:ext>
            </a:extLst>
          </p:cNvPr>
          <p:cNvSpPr txBox="1"/>
          <p:nvPr/>
        </p:nvSpPr>
        <p:spPr>
          <a:xfrm>
            <a:off x="7921316" y="3042589"/>
            <a:ext cx="42963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Nunito" pitchFamily="2" charset="0"/>
              </a:rPr>
              <a:t>Step 4: What capabilities must be in place?</a:t>
            </a:r>
            <a:endParaRPr lang="en-IN" dirty="0">
              <a:latin typeface="Nunito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78988E-85A2-4845-B427-41C7CCAA1AD7}"/>
              </a:ext>
            </a:extLst>
          </p:cNvPr>
          <p:cNvSpPr txBox="1"/>
          <p:nvPr/>
        </p:nvSpPr>
        <p:spPr>
          <a:xfrm>
            <a:off x="7692996" y="4146329"/>
            <a:ext cx="33923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Nunito" pitchFamily="2" charset="0"/>
              </a:rPr>
              <a:t>Step 5: What management systems are required?</a:t>
            </a:r>
            <a:endParaRPr lang="en-IN" dirty="0"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289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5E98C4-D1E6-43B5-8D3E-22AFB9059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8933" y="118888"/>
            <a:ext cx="1163067" cy="82263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820C8B-03DD-4FF3-A899-A22AD63D5885}"/>
              </a:ext>
            </a:extLst>
          </p:cNvPr>
          <p:cNvCxnSpPr/>
          <p:nvPr/>
        </p:nvCxnSpPr>
        <p:spPr>
          <a:xfrm>
            <a:off x="516835" y="389614"/>
            <a:ext cx="0" cy="6035040"/>
          </a:xfrm>
          <a:prstGeom prst="line">
            <a:avLst/>
          </a:prstGeom>
          <a:ln w="41275" cmpd="thickThin">
            <a:solidFill>
              <a:srgbClr val="2C9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151;p29">
            <a:extLst>
              <a:ext uri="{FF2B5EF4-FFF2-40B4-BE49-F238E27FC236}">
                <a16:creationId xmlns:a16="http://schemas.microsoft.com/office/drawing/2014/main" id="{81896879-C7D5-4C71-BCFB-9DB91532C34E}"/>
              </a:ext>
            </a:extLst>
          </p:cNvPr>
          <p:cNvSpPr txBox="1">
            <a:spLocks/>
          </p:cNvSpPr>
          <p:nvPr/>
        </p:nvSpPr>
        <p:spPr>
          <a:xfrm>
            <a:off x="783609" y="530206"/>
            <a:ext cx="10403874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3600" dirty="0">
                <a:latin typeface="Tenorite" panose="00000500000000000000" pitchFamily="2" charset="0"/>
              </a:rPr>
              <a:t>Step 1: Winning Aspiration</a:t>
            </a:r>
          </a:p>
        </p:txBody>
      </p:sp>
      <p:cxnSp>
        <p:nvCxnSpPr>
          <p:cNvPr id="7" name="Google Shape;153;p29">
            <a:extLst>
              <a:ext uri="{FF2B5EF4-FFF2-40B4-BE49-F238E27FC236}">
                <a16:creationId xmlns:a16="http://schemas.microsoft.com/office/drawing/2014/main" id="{ED4E9372-6C02-4B44-A2A0-EF3F131D1B0E}"/>
              </a:ext>
            </a:extLst>
          </p:cNvPr>
          <p:cNvCxnSpPr>
            <a:cxnSpLocks/>
          </p:cNvCxnSpPr>
          <p:nvPr/>
        </p:nvCxnSpPr>
        <p:spPr>
          <a:xfrm>
            <a:off x="861893" y="1324021"/>
            <a:ext cx="7209765" cy="0"/>
          </a:xfrm>
          <a:prstGeom prst="straightConnector1">
            <a:avLst/>
          </a:prstGeom>
          <a:noFill/>
          <a:ln w="38100" cap="flat" cmpd="thickThin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39E016-9838-46D4-B28D-BF875C53BFED}"/>
              </a:ext>
            </a:extLst>
          </p:cNvPr>
          <p:cNvSpPr txBox="1"/>
          <p:nvPr/>
        </p:nvSpPr>
        <p:spPr>
          <a:xfrm>
            <a:off x="783609" y="1579496"/>
            <a:ext cx="7096134" cy="2550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latin typeface="Nunito" pitchFamily="2" charset="0"/>
              </a:rPr>
              <a:t>Strategic Clarity: I</a:t>
            </a:r>
            <a:r>
              <a:rPr lang="en-US" dirty="0">
                <a:latin typeface="Nunito" pitchFamily="2" charset="0"/>
              </a:rPr>
              <a:t>dentify the multiple paths to success within their industry, potentially revealing previously unseen opportunities.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Aspirations </a:t>
            </a:r>
            <a:r>
              <a:rPr lang="en-US" b="1" dirty="0">
                <a:latin typeface="Nunito" pitchFamily="2" charset="0"/>
              </a:rPr>
              <a:t>can</a:t>
            </a:r>
            <a:r>
              <a:rPr lang="en-US" dirty="0">
                <a:latin typeface="Nunito" pitchFamily="2" charset="0"/>
              </a:rPr>
              <a:t> be </a:t>
            </a:r>
            <a:r>
              <a:rPr lang="en-US" b="1" dirty="0">
                <a:latin typeface="Nunito" pitchFamily="2" charset="0"/>
              </a:rPr>
              <a:t>refined</a:t>
            </a:r>
            <a:r>
              <a:rPr lang="en-US" dirty="0">
                <a:latin typeface="Nunito" pitchFamily="2" charset="0"/>
              </a:rPr>
              <a:t> and </a:t>
            </a:r>
            <a:r>
              <a:rPr lang="en-US" b="1" dirty="0">
                <a:latin typeface="Nunito" pitchFamily="2" charset="0"/>
              </a:rPr>
              <a:t>revised over time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Aspirations </a:t>
            </a:r>
            <a:r>
              <a:rPr lang="en-US" b="1" dirty="0">
                <a:latin typeface="Nunito" pitchFamily="2" charset="0"/>
              </a:rPr>
              <a:t>shouldn’t change day to day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IN" dirty="0"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334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5E98C4-D1E6-43B5-8D3E-22AFB9059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8933" y="118888"/>
            <a:ext cx="1163067" cy="82263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820C8B-03DD-4FF3-A899-A22AD63D5885}"/>
              </a:ext>
            </a:extLst>
          </p:cNvPr>
          <p:cNvCxnSpPr/>
          <p:nvPr/>
        </p:nvCxnSpPr>
        <p:spPr>
          <a:xfrm>
            <a:off x="516835" y="389614"/>
            <a:ext cx="0" cy="6035040"/>
          </a:xfrm>
          <a:prstGeom prst="line">
            <a:avLst/>
          </a:prstGeom>
          <a:ln w="41275" cmpd="thickThin">
            <a:solidFill>
              <a:srgbClr val="2C9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151;p29">
            <a:extLst>
              <a:ext uri="{FF2B5EF4-FFF2-40B4-BE49-F238E27FC236}">
                <a16:creationId xmlns:a16="http://schemas.microsoft.com/office/drawing/2014/main" id="{81896879-C7D5-4C71-BCFB-9DB91532C34E}"/>
              </a:ext>
            </a:extLst>
          </p:cNvPr>
          <p:cNvSpPr txBox="1">
            <a:spLocks/>
          </p:cNvSpPr>
          <p:nvPr/>
        </p:nvSpPr>
        <p:spPr>
          <a:xfrm>
            <a:off x="783608" y="496562"/>
            <a:ext cx="10403874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3600" dirty="0">
                <a:latin typeface="Tenorite" panose="00000500000000000000" pitchFamily="2" charset="0"/>
              </a:rPr>
              <a:t>Step 2: Where will we play?</a:t>
            </a:r>
          </a:p>
          <a:p>
            <a:pPr algn="l">
              <a:spcBef>
                <a:spcPts val="0"/>
              </a:spcBef>
            </a:pPr>
            <a:endParaRPr lang="en-IN" sz="3600" dirty="0">
              <a:latin typeface="Tenorite" panose="00000500000000000000" pitchFamily="2" charset="0"/>
            </a:endParaRPr>
          </a:p>
        </p:txBody>
      </p:sp>
      <p:cxnSp>
        <p:nvCxnSpPr>
          <p:cNvPr id="7" name="Google Shape;153;p29">
            <a:extLst>
              <a:ext uri="{FF2B5EF4-FFF2-40B4-BE49-F238E27FC236}">
                <a16:creationId xmlns:a16="http://schemas.microsoft.com/office/drawing/2014/main" id="{ED4E9372-6C02-4B44-A2A0-EF3F131D1B0E}"/>
              </a:ext>
            </a:extLst>
          </p:cNvPr>
          <p:cNvCxnSpPr>
            <a:cxnSpLocks/>
          </p:cNvCxnSpPr>
          <p:nvPr/>
        </p:nvCxnSpPr>
        <p:spPr>
          <a:xfrm>
            <a:off x="861893" y="1174391"/>
            <a:ext cx="7391561" cy="0"/>
          </a:xfrm>
          <a:prstGeom prst="straightConnector1">
            <a:avLst/>
          </a:prstGeom>
          <a:noFill/>
          <a:ln w="38100" cap="flat" cmpd="thickThin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39E016-9838-46D4-B28D-BF875C53BFED}"/>
              </a:ext>
            </a:extLst>
          </p:cNvPr>
          <p:cNvSpPr txBox="1"/>
          <p:nvPr/>
        </p:nvSpPr>
        <p:spPr>
          <a:xfrm>
            <a:off x="783608" y="1423830"/>
            <a:ext cx="10696267" cy="3381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latin typeface="Nunito" pitchFamily="2" charset="0"/>
              </a:rPr>
              <a:t>Align &amp; Amplify</a:t>
            </a:r>
            <a:r>
              <a:rPr lang="en-US" dirty="0">
                <a:latin typeface="Nunito" pitchFamily="2" charset="0"/>
              </a:rPr>
              <a:t>: Choosing playing fields that align with the client’s aspirations and amplify their impact  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latin typeface="Nunito" pitchFamily="2" charset="0"/>
              </a:rPr>
              <a:t>Ruthless Prioritization:</a:t>
            </a:r>
            <a:r>
              <a:rPr lang="en-US" dirty="0">
                <a:latin typeface="Nunito" pitchFamily="2" charset="0"/>
              </a:rPr>
              <a:t> Obtain the fields where the client doesn’t want to play to eliminate distractions.</a:t>
            </a:r>
            <a:endParaRPr lang="en-IN" dirty="0">
              <a:latin typeface="Nunito" pitchFamily="2" charset="0"/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b="1" dirty="0">
                <a:latin typeface="Nunito" pitchFamily="2" charset="0"/>
              </a:rPr>
              <a:t>Clarity: </a:t>
            </a:r>
            <a:r>
              <a:rPr lang="en-IN" dirty="0">
                <a:latin typeface="Nunito" pitchFamily="2" charset="0"/>
              </a:rPr>
              <a:t>There should be clarity from </a:t>
            </a:r>
            <a:r>
              <a:rPr lang="en-US" dirty="0">
                <a:latin typeface="Nunito" pitchFamily="2" charset="0"/>
              </a:rPr>
              <a:t>Consumers to channels and customers; to competition; to local, regional, and global differences</a:t>
            </a:r>
            <a:r>
              <a:rPr lang="en-US" b="1" dirty="0">
                <a:latin typeface="Nunito" pitchFamily="2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latin typeface="Nunito" pitchFamily="2" charset="0"/>
              </a:rPr>
              <a:t>Conviction: </a:t>
            </a:r>
            <a:r>
              <a:rPr lang="en-US" dirty="0">
                <a:latin typeface="Nunito" pitchFamily="2" charset="0"/>
              </a:rPr>
              <a:t>Identifying what business they really want to get in.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latin typeface="Nunito" pitchFamily="2" charset="0"/>
              </a:rPr>
              <a:t>Collaboration: </a:t>
            </a:r>
            <a:r>
              <a:rPr lang="en-US" dirty="0">
                <a:latin typeface="Nunito" pitchFamily="2" charset="0"/>
              </a:rPr>
              <a:t>Identifying ways to win in the selected playing field.</a:t>
            </a:r>
          </a:p>
        </p:txBody>
      </p:sp>
    </p:spTree>
    <p:extLst>
      <p:ext uri="{BB962C8B-B14F-4D97-AF65-F5344CB8AC3E}">
        <p14:creationId xmlns:p14="http://schemas.microsoft.com/office/powerpoint/2010/main" val="74893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5E98C4-D1E6-43B5-8D3E-22AFB9059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8933" y="118888"/>
            <a:ext cx="1163067" cy="82263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820C8B-03DD-4FF3-A899-A22AD63D5885}"/>
              </a:ext>
            </a:extLst>
          </p:cNvPr>
          <p:cNvCxnSpPr/>
          <p:nvPr/>
        </p:nvCxnSpPr>
        <p:spPr>
          <a:xfrm>
            <a:off x="516835" y="389614"/>
            <a:ext cx="0" cy="6035040"/>
          </a:xfrm>
          <a:prstGeom prst="line">
            <a:avLst/>
          </a:prstGeom>
          <a:ln w="41275" cmpd="thickThin">
            <a:solidFill>
              <a:srgbClr val="2C9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151;p29">
            <a:extLst>
              <a:ext uri="{FF2B5EF4-FFF2-40B4-BE49-F238E27FC236}">
                <a16:creationId xmlns:a16="http://schemas.microsoft.com/office/drawing/2014/main" id="{81896879-C7D5-4C71-BCFB-9DB91532C34E}"/>
              </a:ext>
            </a:extLst>
          </p:cNvPr>
          <p:cNvSpPr txBox="1">
            <a:spLocks/>
          </p:cNvSpPr>
          <p:nvPr/>
        </p:nvSpPr>
        <p:spPr>
          <a:xfrm>
            <a:off x="783608" y="530206"/>
            <a:ext cx="10403874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3600" dirty="0">
                <a:latin typeface="Tenorite" panose="00000500000000000000" pitchFamily="2" charset="0"/>
              </a:rPr>
              <a:t>Step 3: </a:t>
            </a:r>
            <a:r>
              <a:rPr lang="en-US" sz="3600" dirty="0">
                <a:latin typeface="Tenorite" panose="00000500000000000000" pitchFamily="2" charset="0"/>
              </a:rPr>
              <a:t>How will we win?</a:t>
            </a:r>
            <a:endParaRPr lang="en-IN" sz="3600" dirty="0">
              <a:latin typeface="Tenorite" panose="00000500000000000000" pitchFamily="2" charset="0"/>
            </a:endParaRPr>
          </a:p>
          <a:p>
            <a:pPr algn="l">
              <a:spcBef>
                <a:spcPts val="0"/>
              </a:spcBef>
            </a:pPr>
            <a:endParaRPr lang="en-IN" sz="3600" dirty="0">
              <a:latin typeface="Tenorite" panose="00000500000000000000" pitchFamily="2" charset="0"/>
            </a:endParaRPr>
          </a:p>
        </p:txBody>
      </p:sp>
      <p:cxnSp>
        <p:nvCxnSpPr>
          <p:cNvPr id="7" name="Google Shape;153;p29">
            <a:extLst>
              <a:ext uri="{FF2B5EF4-FFF2-40B4-BE49-F238E27FC236}">
                <a16:creationId xmlns:a16="http://schemas.microsoft.com/office/drawing/2014/main" id="{ED4E9372-6C02-4B44-A2A0-EF3F131D1B0E}"/>
              </a:ext>
            </a:extLst>
          </p:cNvPr>
          <p:cNvCxnSpPr>
            <a:cxnSpLocks/>
          </p:cNvCxnSpPr>
          <p:nvPr/>
        </p:nvCxnSpPr>
        <p:spPr>
          <a:xfrm>
            <a:off x="927207" y="1334567"/>
            <a:ext cx="7391561" cy="0"/>
          </a:xfrm>
          <a:prstGeom prst="straightConnector1">
            <a:avLst/>
          </a:prstGeom>
          <a:noFill/>
          <a:ln w="38100" cap="flat" cmpd="thickThin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39E016-9838-46D4-B28D-BF875C53BFED}"/>
              </a:ext>
            </a:extLst>
          </p:cNvPr>
          <p:cNvSpPr txBox="1"/>
          <p:nvPr/>
        </p:nvSpPr>
        <p:spPr>
          <a:xfrm>
            <a:off x="783608" y="1514224"/>
            <a:ext cx="9648864" cy="2966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latin typeface="Nunito" pitchFamily="2" charset="0"/>
              </a:rPr>
              <a:t>Define</a:t>
            </a:r>
            <a:r>
              <a:rPr lang="en-US" dirty="0">
                <a:latin typeface="Nunito" pitchFamily="2" charset="0"/>
              </a:rPr>
              <a:t> the </a:t>
            </a:r>
            <a:r>
              <a:rPr lang="en-US" b="1" dirty="0">
                <a:latin typeface="Nunito" pitchFamily="2" charset="0"/>
              </a:rPr>
              <a:t>method</a:t>
            </a:r>
            <a:r>
              <a:rPr lang="en-US" dirty="0">
                <a:latin typeface="Nunito" pitchFamily="2" charset="0"/>
              </a:rPr>
              <a:t> by which the </a:t>
            </a:r>
            <a:r>
              <a:rPr lang="en-US" b="1" dirty="0">
                <a:latin typeface="Nunito" pitchFamily="2" charset="0"/>
              </a:rPr>
              <a:t>client</a:t>
            </a:r>
            <a:r>
              <a:rPr lang="en-US" dirty="0">
                <a:latin typeface="Nunito" pitchFamily="2" charset="0"/>
              </a:rPr>
              <a:t> will </a:t>
            </a:r>
            <a:r>
              <a:rPr lang="en-US" b="1" dirty="0">
                <a:latin typeface="Nunito" pitchFamily="2" charset="0"/>
              </a:rPr>
              <a:t>win</a:t>
            </a:r>
            <a:r>
              <a:rPr lang="en-US" dirty="0">
                <a:latin typeface="Nunito" pitchFamily="2" charset="0"/>
              </a:rPr>
              <a:t> on the field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How can they create </a:t>
            </a:r>
            <a:r>
              <a:rPr lang="en-US" b="1" dirty="0">
                <a:latin typeface="Nunito" pitchFamily="2" charset="0"/>
              </a:rPr>
              <a:t>unique value</a:t>
            </a:r>
            <a:r>
              <a:rPr lang="en-US" dirty="0">
                <a:latin typeface="Nunito" pitchFamily="2" charset="0"/>
              </a:rPr>
              <a:t>, and how it can sustainably </a:t>
            </a:r>
            <a:r>
              <a:rPr lang="en-US" b="1" dirty="0">
                <a:latin typeface="Nunito" pitchFamily="2" charset="0"/>
              </a:rPr>
              <a:t>deliver that value </a:t>
            </a:r>
            <a:r>
              <a:rPr lang="en-US" dirty="0">
                <a:latin typeface="Nunito" pitchFamily="2" charset="0"/>
              </a:rPr>
              <a:t>to customers in a way that is </a:t>
            </a:r>
            <a:r>
              <a:rPr lang="en-US" b="1" dirty="0">
                <a:latin typeface="Nunito" pitchFamily="2" charset="0"/>
              </a:rPr>
              <a:t>distinct from its competition</a:t>
            </a:r>
            <a:r>
              <a:rPr lang="en-US" dirty="0">
                <a:latin typeface="Nunito" pitchFamily="2" charset="0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latin typeface="Nunito" pitchFamily="2" charset="0"/>
              </a:rPr>
              <a:t>Match</a:t>
            </a:r>
            <a:r>
              <a:rPr lang="en-US" dirty="0">
                <a:latin typeface="Nunito" pitchFamily="2" charset="0"/>
              </a:rPr>
              <a:t> the </a:t>
            </a:r>
            <a:r>
              <a:rPr lang="en-US" b="1" dirty="0">
                <a:latin typeface="Nunito" pitchFamily="2" charset="0"/>
              </a:rPr>
              <a:t>firm’s advantages </a:t>
            </a:r>
            <a:r>
              <a:rPr lang="en-US" dirty="0">
                <a:latin typeface="Nunito" pitchFamily="2" charset="0"/>
              </a:rPr>
              <a:t>(both existing and potential) against its where-to-play choices. 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Perform </a:t>
            </a:r>
            <a:r>
              <a:rPr lang="en-US" b="1" dirty="0">
                <a:latin typeface="Nunito" pitchFamily="2" charset="0"/>
              </a:rPr>
              <a:t>SWOT Analysis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IN" b="1" i="1" dirty="0">
              <a:solidFill>
                <a:srgbClr val="2C9F98"/>
              </a:solidFill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874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5E98C4-D1E6-43B5-8D3E-22AFB9059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8933" y="77324"/>
            <a:ext cx="1163067" cy="82263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820C8B-03DD-4FF3-A899-A22AD63D5885}"/>
              </a:ext>
            </a:extLst>
          </p:cNvPr>
          <p:cNvCxnSpPr/>
          <p:nvPr/>
        </p:nvCxnSpPr>
        <p:spPr>
          <a:xfrm>
            <a:off x="516835" y="389614"/>
            <a:ext cx="0" cy="6035040"/>
          </a:xfrm>
          <a:prstGeom prst="line">
            <a:avLst/>
          </a:prstGeom>
          <a:ln w="41275" cmpd="thickThin">
            <a:solidFill>
              <a:srgbClr val="2C9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151;p29">
            <a:extLst>
              <a:ext uri="{FF2B5EF4-FFF2-40B4-BE49-F238E27FC236}">
                <a16:creationId xmlns:a16="http://schemas.microsoft.com/office/drawing/2014/main" id="{81896879-C7D5-4C71-BCFB-9DB91532C34E}"/>
              </a:ext>
            </a:extLst>
          </p:cNvPr>
          <p:cNvSpPr txBox="1">
            <a:spLocks/>
          </p:cNvSpPr>
          <p:nvPr/>
        </p:nvSpPr>
        <p:spPr>
          <a:xfrm>
            <a:off x="783609" y="655175"/>
            <a:ext cx="10403874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3600" dirty="0">
                <a:latin typeface="Tenorite" panose="00000500000000000000" pitchFamily="2" charset="0"/>
              </a:rPr>
              <a:t>Step 4: What capabilities must be in place?</a:t>
            </a:r>
          </a:p>
          <a:p>
            <a:pPr algn="l">
              <a:spcBef>
                <a:spcPts val="0"/>
              </a:spcBef>
            </a:pPr>
            <a:endParaRPr lang="en-IN" sz="3600" dirty="0">
              <a:latin typeface="Tenorite" panose="00000500000000000000" pitchFamily="2" charset="0"/>
            </a:endParaRPr>
          </a:p>
        </p:txBody>
      </p:sp>
      <p:cxnSp>
        <p:nvCxnSpPr>
          <p:cNvPr id="7" name="Google Shape;153;p29">
            <a:extLst>
              <a:ext uri="{FF2B5EF4-FFF2-40B4-BE49-F238E27FC236}">
                <a16:creationId xmlns:a16="http://schemas.microsoft.com/office/drawing/2014/main" id="{ED4E9372-6C02-4B44-A2A0-EF3F131D1B0E}"/>
              </a:ext>
            </a:extLst>
          </p:cNvPr>
          <p:cNvCxnSpPr>
            <a:cxnSpLocks/>
          </p:cNvCxnSpPr>
          <p:nvPr/>
        </p:nvCxnSpPr>
        <p:spPr>
          <a:xfrm>
            <a:off x="861893" y="1324021"/>
            <a:ext cx="7391561" cy="0"/>
          </a:xfrm>
          <a:prstGeom prst="straightConnector1">
            <a:avLst/>
          </a:prstGeom>
          <a:noFill/>
          <a:ln w="38100" cap="flat" cmpd="thickThin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3FA3028-6D16-10C1-A1FC-7FFEAC55C0F2}"/>
              </a:ext>
            </a:extLst>
          </p:cNvPr>
          <p:cNvSpPr txBox="1"/>
          <p:nvPr/>
        </p:nvSpPr>
        <p:spPr>
          <a:xfrm>
            <a:off x="783609" y="1677468"/>
            <a:ext cx="9648864" cy="5043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latin typeface="Nunito" pitchFamily="2" charset="0"/>
              </a:rPr>
              <a:t>Identify</a:t>
            </a:r>
            <a:r>
              <a:rPr lang="en-US" dirty="0">
                <a:latin typeface="Nunito" pitchFamily="2" charset="0"/>
              </a:rPr>
              <a:t> </a:t>
            </a:r>
            <a:r>
              <a:rPr lang="en-US" b="1" dirty="0">
                <a:latin typeface="Nunito" pitchFamily="2" charset="0"/>
              </a:rPr>
              <a:t>what</a:t>
            </a:r>
            <a:r>
              <a:rPr lang="en-US" dirty="0">
                <a:latin typeface="Nunito" pitchFamily="2" charset="0"/>
              </a:rPr>
              <a:t> must they </a:t>
            </a:r>
            <a:r>
              <a:rPr lang="en-US" b="1" dirty="0">
                <a:latin typeface="Nunito" pitchFamily="2" charset="0"/>
              </a:rPr>
              <a:t>excel</a:t>
            </a:r>
            <a:r>
              <a:rPr lang="en-US" dirty="0">
                <a:latin typeface="Nunito" pitchFamily="2" charset="0"/>
              </a:rPr>
              <a:t> at to </a:t>
            </a:r>
            <a:r>
              <a:rPr lang="en-US" b="1" dirty="0">
                <a:latin typeface="Nunito" pitchFamily="2" charset="0"/>
              </a:rPr>
              <a:t>thrive</a:t>
            </a:r>
            <a:r>
              <a:rPr lang="en-US" dirty="0">
                <a:latin typeface="Nunito" pitchFamily="2" charset="0"/>
              </a:rPr>
              <a:t> in their </a:t>
            </a:r>
            <a:r>
              <a:rPr lang="en-US" b="1" dirty="0">
                <a:latin typeface="Nunito" pitchFamily="2" charset="0"/>
              </a:rPr>
              <a:t>chosen field </a:t>
            </a:r>
            <a:r>
              <a:rPr lang="en-US" dirty="0">
                <a:latin typeface="Nunito" pitchFamily="2" charset="0"/>
              </a:rPr>
              <a:t>and achieve their </a:t>
            </a:r>
            <a:r>
              <a:rPr lang="en-US" b="1" dirty="0">
                <a:latin typeface="Nunito" pitchFamily="2" charset="0"/>
              </a:rPr>
              <a:t>desired victory.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latin typeface="Nunito" pitchFamily="2" charset="0"/>
              </a:rPr>
              <a:t>Strategy-oriented</a:t>
            </a:r>
            <a:r>
              <a:rPr lang="en-US" dirty="0">
                <a:latin typeface="Nunito" pitchFamily="2" charset="0"/>
              </a:rPr>
              <a:t> :- Optimal position arrangement that makes the most benefits for the final goals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latin typeface="Nunito" pitchFamily="2" charset="0"/>
              </a:rPr>
              <a:t>Position-oriented</a:t>
            </a:r>
            <a:r>
              <a:rPr lang="en-US" dirty="0">
                <a:latin typeface="Nunito" pitchFamily="2" charset="0"/>
              </a:rPr>
              <a:t> :-  Designed around positions, not people. Comprising of functional positions that contribute to the business aims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latin typeface="Nunito" pitchFamily="2" charset="0"/>
              </a:rPr>
              <a:t>Stable and flexible </a:t>
            </a:r>
            <a:r>
              <a:rPr lang="en-US" dirty="0">
                <a:latin typeface="Nunito" pitchFamily="2" charset="0"/>
              </a:rPr>
              <a:t>:- Flexible enough to adapt to the internal and external environment changes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latin typeface="Nunito" pitchFamily="2" charset="0"/>
              </a:rPr>
              <a:t>Strengthen accountability </a:t>
            </a:r>
            <a:r>
              <a:rPr lang="en-US" dirty="0">
                <a:latin typeface="Nunito" pitchFamily="2" charset="0"/>
              </a:rPr>
              <a:t>:- Structure to promote accountability. It should ensure adequate guide and control. Hierarchy should be reasonable and smooth to ensure clear, rapid information flows.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dirty="0"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881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5E98C4-D1E6-43B5-8D3E-22AFB9059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8933" y="118888"/>
            <a:ext cx="1163067" cy="82263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820C8B-03DD-4FF3-A899-A22AD63D5885}"/>
              </a:ext>
            </a:extLst>
          </p:cNvPr>
          <p:cNvCxnSpPr/>
          <p:nvPr/>
        </p:nvCxnSpPr>
        <p:spPr>
          <a:xfrm>
            <a:off x="516835" y="389614"/>
            <a:ext cx="0" cy="6035040"/>
          </a:xfrm>
          <a:prstGeom prst="line">
            <a:avLst/>
          </a:prstGeom>
          <a:ln w="41275" cmpd="thickThin">
            <a:solidFill>
              <a:srgbClr val="2C9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151;p29">
            <a:extLst>
              <a:ext uri="{FF2B5EF4-FFF2-40B4-BE49-F238E27FC236}">
                <a16:creationId xmlns:a16="http://schemas.microsoft.com/office/drawing/2014/main" id="{81896879-C7D5-4C71-BCFB-9DB91532C34E}"/>
              </a:ext>
            </a:extLst>
          </p:cNvPr>
          <p:cNvSpPr txBox="1">
            <a:spLocks/>
          </p:cNvSpPr>
          <p:nvPr/>
        </p:nvSpPr>
        <p:spPr>
          <a:xfrm>
            <a:off x="783609" y="655175"/>
            <a:ext cx="10403874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3600" dirty="0">
                <a:latin typeface="Tenorite" panose="00000500000000000000" pitchFamily="2" charset="0"/>
              </a:rPr>
              <a:t>Step 5: </a:t>
            </a:r>
            <a:r>
              <a:rPr lang="en-US" sz="3600" dirty="0">
                <a:latin typeface="Tenorite" panose="00000500000000000000" pitchFamily="2" charset="0"/>
              </a:rPr>
              <a:t>What management systems are required?</a:t>
            </a:r>
            <a:endParaRPr lang="en-IN" sz="3600" dirty="0">
              <a:latin typeface="Tenorite" panose="00000500000000000000" pitchFamily="2" charset="0"/>
            </a:endParaRPr>
          </a:p>
          <a:p>
            <a:pPr algn="l">
              <a:spcBef>
                <a:spcPts val="0"/>
              </a:spcBef>
            </a:pPr>
            <a:endParaRPr lang="en-IN" sz="3600" dirty="0">
              <a:latin typeface="Tenorite" panose="00000500000000000000" pitchFamily="2" charset="0"/>
            </a:endParaRPr>
          </a:p>
        </p:txBody>
      </p:sp>
      <p:cxnSp>
        <p:nvCxnSpPr>
          <p:cNvPr id="7" name="Google Shape;153;p29">
            <a:extLst>
              <a:ext uri="{FF2B5EF4-FFF2-40B4-BE49-F238E27FC236}">
                <a16:creationId xmlns:a16="http://schemas.microsoft.com/office/drawing/2014/main" id="{ED4E9372-6C02-4B44-A2A0-EF3F131D1B0E}"/>
              </a:ext>
            </a:extLst>
          </p:cNvPr>
          <p:cNvCxnSpPr>
            <a:cxnSpLocks/>
          </p:cNvCxnSpPr>
          <p:nvPr/>
        </p:nvCxnSpPr>
        <p:spPr>
          <a:xfrm>
            <a:off x="861893" y="1324021"/>
            <a:ext cx="7391561" cy="0"/>
          </a:xfrm>
          <a:prstGeom prst="straightConnector1">
            <a:avLst/>
          </a:prstGeom>
          <a:noFill/>
          <a:ln w="38100" cap="flat" cmpd="thickThin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05FC60A-4379-4631-87D0-64E5FD900806}"/>
              </a:ext>
            </a:extLst>
          </p:cNvPr>
          <p:cNvSpPr txBox="1"/>
          <p:nvPr/>
        </p:nvSpPr>
        <p:spPr>
          <a:xfrm>
            <a:off x="783609" y="1747835"/>
            <a:ext cx="9648864" cy="3381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latin typeface="Nunito" pitchFamily="2" charset="0"/>
              </a:rPr>
              <a:t>Robust Management Systems are the backbone of strategy, translating aspiration into actions and measuring progress.</a:t>
            </a:r>
            <a:endParaRPr lang="en-US" dirty="0">
              <a:latin typeface="Nunito" pitchFamily="2" charset="0"/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latin typeface="Nunito" pitchFamily="2" charset="0"/>
              </a:rPr>
              <a:t>Strategic Agility: </a:t>
            </a:r>
            <a:r>
              <a:rPr lang="en-US" dirty="0">
                <a:latin typeface="Nunito" pitchFamily="2" charset="0"/>
              </a:rPr>
              <a:t>A well-defined process for creating, reviewing, and communicating the strategy ensures everyone is aligned and adaptable</a:t>
            </a:r>
            <a:r>
              <a:rPr lang="en-US" b="1" dirty="0">
                <a:latin typeface="Nunito" pitchFamily="2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latin typeface="Nunito" pitchFamily="2" charset="0"/>
              </a:rPr>
              <a:t>Capability Champions: </a:t>
            </a:r>
            <a:r>
              <a:rPr lang="en-US" dirty="0">
                <a:latin typeface="Nunito" pitchFamily="2" charset="0"/>
              </a:rPr>
              <a:t>Dedicated structures nurture and support core capabilities, empowering the organization to excel in its chosen arena.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latin typeface="Nunito" pitchFamily="2" charset="0"/>
              </a:rPr>
              <a:t>Performance Pulse: </a:t>
            </a:r>
            <a:r>
              <a:rPr lang="en-US" dirty="0">
                <a:latin typeface="Nunito" pitchFamily="2" charset="0"/>
              </a:rPr>
              <a:t>Clear metrics and regular reviews provide insight into the strategy's effectiveness, enabling course corrections when needed.</a:t>
            </a:r>
          </a:p>
        </p:txBody>
      </p:sp>
    </p:spTree>
    <p:extLst>
      <p:ext uri="{BB962C8B-B14F-4D97-AF65-F5344CB8AC3E}">
        <p14:creationId xmlns:p14="http://schemas.microsoft.com/office/powerpoint/2010/main" val="593459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5E98C4-D1E6-43B5-8D3E-22AFB9059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8933" y="118888"/>
            <a:ext cx="1163067" cy="82263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820C8B-03DD-4FF3-A899-A22AD63D5885}"/>
              </a:ext>
            </a:extLst>
          </p:cNvPr>
          <p:cNvCxnSpPr/>
          <p:nvPr/>
        </p:nvCxnSpPr>
        <p:spPr>
          <a:xfrm>
            <a:off x="516835" y="389614"/>
            <a:ext cx="0" cy="6035040"/>
          </a:xfrm>
          <a:prstGeom prst="line">
            <a:avLst/>
          </a:prstGeom>
          <a:ln w="41275" cmpd="thickThin">
            <a:solidFill>
              <a:srgbClr val="2C9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151;p29">
            <a:extLst>
              <a:ext uri="{FF2B5EF4-FFF2-40B4-BE49-F238E27FC236}">
                <a16:creationId xmlns:a16="http://schemas.microsoft.com/office/drawing/2014/main" id="{81896879-C7D5-4C71-BCFB-9DB91532C34E}"/>
              </a:ext>
            </a:extLst>
          </p:cNvPr>
          <p:cNvSpPr txBox="1">
            <a:spLocks/>
          </p:cNvSpPr>
          <p:nvPr/>
        </p:nvSpPr>
        <p:spPr>
          <a:xfrm>
            <a:off x="783609" y="497231"/>
            <a:ext cx="10403874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3600" dirty="0">
                <a:latin typeface="Tenorite" panose="00000500000000000000" pitchFamily="2" charset="0"/>
              </a:rPr>
              <a:t>General Instructions</a:t>
            </a:r>
          </a:p>
        </p:txBody>
      </p:sp>
      <p:cxnSp>
        <p:nvCxnSpPr>
          <p:cNvPr id="7" name="Google Shape;153;p29">
            <a:extLst>
              <a:ext uri="{FF2B5EF4-FFF2-40B4-BE49-F238E27FC236}">
                <a16:creationId xmlns:a16="http://schemas.microsoft.com/office/drawing/2014/main" id="{ED4E9372-6C02-4B44-A2A0-EF3F131D1B0E}"/>
              </a:ext>
            </a:extLst>
          </p:cNvPr>
          <p:cNvCxnSpPr>
            <a:cxnSpLocks/>
          </p:cNvCxnSpPr>
          <p:nvPr/>
        </p:nvCxnSpPr>
        <p:spPr>
          <a:xfrm>
            <a:off x="861893" y="1166077"/>
            <a:ext cx="7391561" cy="0"/>
          </a:xfrm>
          <a:prstGeom prst="straightConnector1">
            <a:avLst/>
          </a:prstGeom>
          <a:noFill/>
          <a:ln w="38100" cap="flat" cmpd="thickThin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39E016-9838-46D4-B28D-BF875C53BFED}"/>
              </a:ext>
            </a:extLst>
          </p:cNvPr>
          <p:cNvSpPr txBox="1"/>
          <p:nvPr/>
        </p:nvSpPr>
        <p:spPr>
          <a:xfrm>
            <a:off x="783609" y="1204041"/>
            <a:ext cx="9610069" cy="2135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The </a:t>
            </a:r>
            <a:r>
              <a:rPr lang="en-US" b="1" dirty="0">
                <a:latin typeface="Nunito" pitchFamily="2" charset="0"/>
              </a:rPr>
              <a:t>Analyst </a:t>
            </a:r>
            <a:r>
              <a:rPr lang="en-US" dirty="0">
                <a:latin typeface="Nunito" pitchFamily="2" charset="0"/>
              </a:rPr>
              <a:t>needs to make the </a:t>
            </a:r>
            <a:r>
              <a:rPr lang="en-US" b="1" dirty="0">
                <a:latin typeface="Nunito" pitchFamily="2" charset="0"/>
              </a:rPr>
              <a:t>MVP</a:t>
            </a:r>
            <a:r>
              <a:rPr lang="en-US" dirty="0">
                <a:latin typeface="Nunito" pitchFamily="2" charset="0"/>
              </a:rPr>
              <a:t> for a </a:t>
            </a:r>
            <a:r>
              <a:rPr lang="en-US" b="1" dirty="0">
                <a:latin typeface="Nunito" pitchFamily="2" charset="0"/>
              </a:rPr>
              <a:t>presentation notes document </a:t>
            </a:r>
            <a:r>
              <a:rPr lang="en-US" dirty="0">
                <a:latin typeface="Nunito" pitchFamily="2" charset="0"/>
              </a:rPr>
              <a:t>for the Partner </a:t>
            </a:r>
            <a:r>
              <a:rPr lang="en-US" b="1" dirty="0">
                <a:latin typeface="Nunito" pitchFamily="2" charset="0"/>
              </a:rPr>
              <a:t>one day before </a:t>
            </a:r>
            <a:r>
              <a:rPr lang="en-US" dirty="0">
                <a:latin typeface="Nunito" pitchFamily="2" charset="0"/>
              </a:rPr>
              <a:t>and the </a:t>
            </a:r>
            <a:r>
              <a:rPr lang="en-US" b="1" dirty="0">
                <a:latin typeface="Nunito" pitchFamily="2" charset="0"/>
              </a:rPr>
              <a:t>final version </a:t>
            </a:r>
            <a:r>
              <a:rPr lang="en-US" dirty="0">
                <a:latin typeface="Nunito" pitchFamily="2" charset="0"/>
              </a:rPr>
              <a:t>the </a:t>
            </a:r>
            <a:r>
              <a:rPr lang="en-US" b="1" dirty="0">
                <a:latin typeface="Nunito" pitchFamily="2" charset="0"/>
              </a:rPr>
              <a:t>night before </a:t>
            </a:r>
            <a:r>
              <a:rPr lang="en-US" dirty="0">
                <a:latin typeface="Nunito" pitchFamily="2" charset="0"/>
              </a:rPr>
              <a:t>the </a:t>
            </a:r>
            <a:r>
              <a:rPr lang="en-US" b="1" dirty="0">
                <a:latin typeface="Nunito" pitchFamily="2" charset="0"/>
              </a:rPr>
              <a:t>presentation </a:t>
            </a:r>
            <a:r>
              <a:rPr lang="en-US" dirty="0">
                <a:latin typeface="Nunito" pitchFamily="2" charset="0"/>
              </a:rPr>
              <a:t>that helps him/her navigate the presentation.</a:t>
            </a:r>
            <a:endParaRPr lang="en-US" b="1" dirty="0">
              <a:latin typeface="Nunito" pitchFamily="2" charset="0"/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latin typeface="Nunito" pitchFamily="2" charset="0"/>
              </a:rPr>
              <a:t>Objective Alignment: </a:t>
            </a:r>
            <a:r>
              <a:rPr lang="en-US" dirty="0">
                <a:latin typeface="Nunito" pitchFamily="2" charset="0"/>
              </a:rPr>
              <a:t>Ensure all team members understand the client's business objectives, aspirations, and the scope of our consulting engagement to maintain focus.</a:t>
            </a:r>
            <a:endParaRPr lang="en-US" b="1" dirty="0">
              <a:latin typeface="Nunito" pitchFamily="2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A25A3E-5BBC-5C74-4C7F-CB1A22EA0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919237"/>
              </p:ext>
            </p:extLst>
          </p:nvPr>
        </p:nvGraphicFramePr>
        <p:xfrm>
          <a:off x="967850" y="3253796"/>
          <a:ext cx="961006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5034">
                  <a:extLst>
                    <a:ext uri="{9D8B030D-6E8A-4147-A177-3AD203B41FA5}">
                      <a16:colId xmlns:a16="http://schemas.microsoft.com/office/drawing/2014/main" val="3013971034"/>
                    </a:ext>
                  </a:extLst>
                </a:gridCol>
                <a:gridCol w="4805034">
                  <a:extLst>
                    <a:ext uri="{9D8B030D-6E8A-4147-A177-3AD203B41FA5}">
                      <a16:colId xmlns:a16="http://schemas.microsoft.com/office/drawing/2014/main" val="2775113863"/>
                    </a:ext>
                  </a:extLst>
                </a:gridCol>
              </a:tblGrid>
              <a:tr h="308622">
                <a:tc>
                  <a:txBody>
                    <a:bodyPr/>
                    <a:lstStyle/>
                    <a:p>
                      <a:r>
                        <a:rPr lang="en-US" dirty="0">
                          <a:latin typeface="Tenorite" panose="00000500000000000000" pitchFamily="2" charset="0"/>
                        </a:rPr>
                        <a:t>Dos</a:t>
                      </a:r>
                      <a:endParaRPr lang="en-AE" dirty="0">
                        <a:latin typeface="Tenorite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2C9F9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enorite" panose="00000500000000000000" pitchFamily="2" charset="0"/>
                        </a:rPr>
                        <a:t>Don’ts</a:t>
                      </a:r>
                      <a:endParaRPr lang="en-AE" dirty="0">
                        <a:latin typeface="Tenorite" panose="000005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2C9F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050694"/>
                  </a:ext>
                </a:extLst>
              </a:tr>
              <a:tr h="488651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enorite" panose="00000500000000000000" pitchFamily="2" charset="0"/>
                        </a:rPr>
                        <a:t>Keep it simple and focused, 16 – 20 slides are optimal</a:t>
                      </a:r>
                      <a:endParaRPr lang="en-AE" sz="1600" dirty="0">
                        <a:latin typeface="Tenorite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enorite" panose="00000500000000000000" pitchFamily="2" charset="0"/>
                        </a:rPr>
                        <a:t>Don’t make it too long</a:t>
                      </a:r>
                      <a:endParaRPr lang="en-AE" sz="1600" dirty="0">
                        <a:latin typeface="Tenorite" panose="00000500000000000000" pitchFamily="2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521271"/>
                  </a:ext>
                </a:extLst>
              </a:tr>
              <a:tr h="28290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enorite" panose="00000500000000000000" pitchFamily="2" charset="0"/>
                        </a:rPr>
                        <a:t>Hook the audience through the narration</a:t>
                      </a:r>
                      <a:endParaRPr lang="en-AE" sz="1600" dirty="0">
                        <a:latin typeface="Tenorite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enorite" panose="00000500000000000000" pitchFamily="2" charset="0"/>
                        </a:rPr>
                        <a:t>Having unstructured schema for the slides</a:t>
                      </a:r>
                      <a:endParaRPr lang="en-AE" sz="1600" dirty="0">
                        <a:latin typeface="Tenorite" panose="00000500000000000000" pitchFamily="2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648349"/>
                  </a:ext>
                </a:extLst>
              </a:tr>
              <a:tr h="282903">
                <a:tc>
                  <a:txBody>
                    <a:bodyPr/>
                    <a:lstStyle/>
                    <a:p>
                      <a:endParaRPr lang="en-AE" sz="1600" dirty="0">
                        <a:latin typeface="Tenorite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E" sz="1600" dirty="0">
                        <a:latin typeface="Tenorite" panose="00000500000000000000" pitchFamily="2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166266"/>
                  </a:ext>
                </a:extLst>
              </a:tr>
              <a:tr h="28290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enorite" panose="00000500000000000000" pitchFamily="2" charset="0"/>
                        </a:rPr>
                        <a:t>Using visuals, icons and infographics, bullet points</a:t>
                      </a:r>
                      <a:endParaRPr lang="en-AE" sz="1600" dirty="0">
                        <a:latin typeface="Tenorite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enorite" panose="00000500000000000000" pitchFamily="2" charset="0"/>
                        </a:rPr>
                        <a:t>Having too many texts</a:t>
                      </a:r>
                      <a:endParaRPr lang="en-AE" sz="1600" dirty="0">
                        <a:latin typeface="Tenorite" panose="00000500000000000000" pitchFamily="2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443798"/>
                  </a:ext>
                </a:extLst>
              </a:tr>
              <a:tr h="488651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enorite" panose="00000500000000000000" pitchFamily="2" charset="0"/>
                        </a:rPr>
                        <a:t>The theme of the slides must be in unison of the client logo</a:t>
                      </a:r>
                      <a:endParaRPr lang="en-AE" sz="1600" dirty="0">
                        <a:latin typeface="Tenorite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enorite" panose="00000500000000000000" pitchFamily="2" charset="0"/>
                        </a:rPr>
                        <a:t>Don’t use bright | bold colors, </a:t>
                      </a:r>
                      <a:endParaRPr lang="en-AE" sz="1600" dirty="0">
                        <a:latin typeface="Tenorite" panose="00000500000000000000" pitchFamily="2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34552"/>
                  </a:ext>
                </a:extLst>
              </a:tr>
              <a:tr h="282903">
                <a:tc>
                  <a:txBody>
                    <a:bodyPr/>
                    <a:lstStyle/>
                    <a:p>
                      <a:endParaRPr lang="en-AE" sz="1600" dirty="0">
                        <a:latin typeface="Tenorite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E" sz="1600" dirty="0">
                        <a:latin typeface="Tenorite" panose="00000500000000000000" pitchFamily="2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C9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947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5601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814</Words>
  <Application>Microsoft Office PowerPoint</Application>
  <PresentationFormat>Widescreen</PresentationFormat>
  <Paragraphs>88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Nunito</vt:lpstr>
      <vt:lpstr>Roboto Medium</vt:lpstr>
      <vt:lpstr>Tenorite</vt:lpstr>
      <vt:lpstr>Office Theme</vt:lpstr>
      <vt:lpstr>SOP –Business Strategy Ideation Date of Publication : 14/02/24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Balasubramanyan</dc:creator>
  <cp:lastModifiedBy>Balasubramanian P.G</cp:lastModifiedBy>
  <cp:revision>74</cp:revision>
  <dcterms:created xsi:type="dcterms:W3CDTF">2023-10-31T09:15:15Z</dcterms:created>
  <dcterms:modified xsi:type="dcterms:W3CDTF">2024-03-24T13:54:17Z</dcterms:modified>
</cp:coreProperties>
</file>