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60" r:id="rId3"/>
    <p:sldId id="257" r:id="rId4"/>
    <p:sldId id="258" r:id="rId5"/>
    <p:sldId id="261" r:id="rId6"/>
    <p:sldId id="268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98"/>
    <a:srgbClr val="293A42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8E94-E7A8-4FA7-B5B8-17F62981B3DD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DED0-AC2A-4253-9FFE-46ECD3FB5CC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75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41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where we gather tam, </a:t>
            </a:r>
            <a:r>
              <a:rPr lang="en-US" dirty="0" err="1"/>
              <a:t>sam</a:t>
            </a:r>
            <a:r>
              <a:rPr lang="en-US" dirty="0"/>
              <a:t> and </a:t>
            </a:r>
            <a:r>
              <a:rPr lang="en-US" dirty="0" err="1"/>
              <a:t>som</a:t>
            </a:r>
            <a:r>
              <a:rPr lang="en-US" dirty="0"/>
              <a:t> from.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895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517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546-CA16-4FB4-9D61-05F028B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AFFF-3FEE-44E3-A7FF-4DDFE10F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20-FC66-4F9C-8B2E-1360C5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02FB-D96B-4E7A-943D-2435CE4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627A-BF88-47C2-B209-B477A9C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1AE7-72B9-44DB-8EFE-3DB00A6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02AC-662D-4983-A843-99E4DFC2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AC80-BEFF-4EB6-B41A-51EAFB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42C-0185-4A1B-96DF-95E410C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E763-8767-4F06-9D57-FFDA233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1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02A2-CEE6-4AF4-9AA6-B1113267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6CD0-CF1E-494C-B702-F560C555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64FA-7721-4250-82D1-82E6A72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E66-00D0-45AC-95AE-9728BFF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49B9-F06D-4898-876C-7D066D6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292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DA7-5FB2-4154-8AAC-788A49E7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C56-8451-4A9A-88F5-E568AA3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4960-50D0-4926-8D82-03AB428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983-7990-4748-B9FF-0A06572F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592-E498-4635-B4A1-1A8D552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7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43EB-7B25-44AA-93E6-0BF5D571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2E0-9BF8-464B-94D6-900CDCE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2C86-5576-4B4B-86D8-06CA91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2210-A44D-464F-BEE0-192D7B0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FE7-7463-48BB-900D-A5E9C01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8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8DD-02BA-41F9-A433-78825D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4387-D10A-4762-AC63-3AD877F4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778D-B19D-43ED-809D-3B4C5C70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562C-5317-4F41-AD94-E9575A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DAB-F41A-4C01-B5EB-F226CA3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95C-D37D-4269-B3A4-5E9FA6C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94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062-0AEB-4895-B9E8-6358C0B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2CE5-1A8E-446B-AB94-2613641D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F215-35D0-4B30-88C0-CFD032D9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A5EB-B0F6-43F6-B8E6-0C39D291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A6C57-3C38-4EB2-8C96-93190CE2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A5533-95B8-4F18-B7A3-7EA8FD2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3AB1-FB93-4B0D-93BF-8B85B61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873E-8C8A-456E-98E3-736CDF2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3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45D-596F-4554-A88B-6A325CE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D887-B498-4337-8E99-8997693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C15-4297-4A88-BCA3-CE4064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3A76-0F5B-4CFD-A75E-4C6DABE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14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19F4-3B90-41A6-94DB-E464E5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9056-D7E6-4F98-B8AA-10FE1C05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3224-1898-4CD6-8C87-B745959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68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376-5E70-4CD3-9878-4E494D6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317-79CD-49F6-BEC5-C39EEF8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DEBA-A688-42B9-9B93-607CF6F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E8F-ECD9-43D3-AEAA-2EE241A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6EC6-62D8-4376-ACE4-4953A27E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51D8-3EF3-4F20-85C9-4FC821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8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248-6307-489E-9EA8-41EC5EE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19F2-D7C8-4B41-AAA8-262BBAD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787D-B5B5-4675-A055-8DD8794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79C-BD67-4B77-AF53-6E0A34D9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1951-4B20-4530-A5D3-775A530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D4C-F7AF-433D-A3B3-9D15688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89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E3B6-3AEA-4908-B970-F7FD805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9F6C-BBE5-489C-B556-92223D62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719D-E70D-4CD5-8D7A-C891B535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DE7-5C49-4420-BA33-21EB7E7E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AC-8952-4C3D-86BA-66CCAD9B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1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vis\Downloads\Management%20Routine%20-%20Finance_Sample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0" y="4739923"/>
            <a:ext cx="12192000" cy="2144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Arial"/>
              <a:buNone/>
            </a:pP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4400" b="1" dirty="0">
                <a:latin typeface="Tenorite" panose="00000500000000000000" pitchFamily="2" charset="0"/>
              </a:rPr>
              <a:t>SOP – Management Routines </a:t>
            </a:r>
            <a:br>
              <a:rPr lang="en-US" sz="4400" b="1" dirty="0">
                <a:latin typeface="Tenorite" panose="00000500000000000000" pitchFamily="2" charset="0"/>
              </a:rPr>
            </a:br>
            <a:br>
              <a:rPr lang="en-US" sz="4400" b="1" dirty="0">
                <a:latin typeface="Tenorite" panose="00000500000000000000" pitchFamily="2" charset="0"/>
              </a:rPr>
            </a:br>
            <a:endParaRPr sz="5200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E5BA-D0D4-4356-8599-A738E82A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849" y="4989305"/>
            <a:ext cx="1696278" cy="1199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0" b="21470"/>
          <a:stretch/>
        </p:blipFill>
        <p:spPr>
          <a:xfrm>
            <a:off x="0" y="1"/>
            <a:ext cx="12191999" cy="46378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4"/>
            <a:ext cx="8901077" cy="925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latin typeface="Tenorite" panose="00000500000000000000" pitchFamily="2" charset="0"/>
              </a:rPr>
              <a:t>Management Routines – Process Flow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2" y="1191017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956325A-BAFE-4F76-AFF8-72A6DEE0B6B6}"/>
              </a:ext>
            </a:extLst>
          </p:cNvPr>
          <p:cNvGrpSpPr/>
          <p:nvPr/>
        </p:nvGrpSpPr>
        <p:grpSpPr>
          <a:xfrm>
            <a:off x="4254003" y="1997837"/>
            <a:ext cx="2871195" cy="2585040"/>
            <a:chOff x="4254003" y="1997837"/>
            <a:chExt cx="2871195" cy="2585040"/>
          </a:xfrm>
        </p:grpSpPr>
        <p:sp>
          <p:nvSpPr>
            <p:cNvPr id="9" name="Google Shape;638;p60">
              <a:extLst>
                <a:ext uri="{FF2B5EF4-FFF2-40B4-BE49-F238E27FC236}">
                  <a16:creationId xmlns:a16="http://schemas.microsoft.com/office/drawing/2014/main" id="{55A8F4A5-6D0C-4A4A-824C-4172EAA6FE89}"/>
                </a:ext>
              </a:extLst>
            </p:cNvPr>
            <p:cNvSpPr/>
            <p:nvPr/>
          </p:nvSpPr>
          <p:spPr>
            <a:xfrm>
              <a:off x="6203995" y="2543541"/>
              <a:ext cx="921203" cy="1140718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enorite" panose="00000500000000000000" pitchFamily="2" charset="0"/>
                  <a:ea typeface="Roboto Medium" panose="02000000000000000000" pitchFamily="2" charset="0"/>
                </a:rPr>
                <a:t>4</a:t>
              </a:r>
              <a:endParaRPr b="1" dirty="0">
                <a:solidFill>
                  <a:schemeClr val="bg1"/>
                </a:solidFill>
                <a:latin typeface="Tenorite" panose="000005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" name="Google Shape;640;p60">
              <a:extLst>
                <a:ext uri="{FF2B5EF4-FFF2-40B4-BE49-F238E27FC236}">
                  <a16:creationId xmlns:a16="http://schemas.microsoft.com/office/drawing/2014/main" id="{DC8610BB-11CB-4B79-8DF9-AB8B97C53409}"/>
                </a:ext>
              </a:extLst>
            </p:cNvPr>
            <p:cNvSpPr/>
            <p:nvPr/>
          </p:nvSpPr>
          <p:spPr>
            <a:xfrm>
              <a:off x="5762327" y="1999509"/>
              <a:ext cx="1001601" cy="931816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enorite" panose="00000500000000000000" pitchFamily="2" charset="0"/>
                  <a:ea typeface="Roboto Medium" panose="02000000000000000000" pitchFamily="2" charset="0"/>
                </a:rPr>
                <a:t>3</a:t>
              </a:r>
              <a:endParaRPr b="1" dirty="0">
                <a:solidFill>
                  <a:schemeClr val="bg1"/>
                </a:solidFill>
                <a:latin typeface="Tenorite" panose="000005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" name="Google Shape;641;p60">
              <a:extLst>
                <a:ext uri="{FF2B5EF4-FFF2-40B4-BE49-F238E27FC236}">
                  <a16:creationId xmlns:a16="http://schemas.microsoft.com/office/drawing/2014/main" id="{BE4F8D76-029E-4EC7-8EC5-A6CA43FBD636}"/>
                </a:ext>
              </a:extLst>
            </p:cNvPr>
            <p:cNvSpPr/>
            <p:nvPr/>
          </p:nvSpPr>
          <p:spPr>
            <a:xfrm>
              <a:off x="5065592" y="3802151"/>
              <a:ext cx="1145390" cy="780726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enorite" panose="00000500000000000000" pitchFamily="2" charset="0"/>
                </a:rPr>
                <a:t>6</a:t>
              </a:r>
              <a:endParaRPr b="1" dirty="0">
                <a:solidFill>
                  <a:schemeClr val="bg1"/>
                </a:solidFill>
                <a:latin typeface="Tenorite" panose="00000500000000000000" pitchFamily="2" charset="0"/>
              </a:endParaRPr>
            </a:p>
          </p:txBody>
        </p:sp>
        <p:sp>
          <p:nvSpPr>
            <p:cNvPr id="12" name="Google Shape;642;p60">
              <a:extLst>
                <a:ext uri="{FF2B5EF4-FFF2-40B4-BE49-F238E27FC236}">
                  <a16:creationId xmlns:a16="http://schemas.microsoft.com/office/drawing/2014/main" id="{83B8DD23-1607-4AC4-B7FF-421397C12CF4}"/>
                </a:ext>
              </a:extLst>
            </p:cNvPr>
            <p:cNvSpPr/>
            <p:nvPr/>
          </p:nvSpPr>
          <p:spPr>
            <a:xfrm>
              <a:off x="5933564" y="3486356"/>
              <a:ext cx="1085433" cy="965175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enorite" panose="00000500000000000000" pitchFamily="2" charset="0"/>
                  <a:ea typeface="Roboto Medium" panose="02000000000000000000" pitchFamily="2" charset="0"/>
                </a:rPr>
                <a:t>5</a:t>
              </a:r>
              <a:endParaRPr b="1" dirty="0">
                <a:solidFill>
                  <a:schemeClr val="bg1"/>
                </a:solidFill>
                <a:latin typeface="Tenorite" panose="000005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643;p60">
              <a:extLst>
                <a:ext uri="{FF2B5EF4-FFF2-40B4-BE49-F238E27FC236}">
                  <a16:creationId xmlns:a16="http://schemas.microsoft.com/office/drawing/2014/main" id="{AF27F9FB-F96C-4B6A-960E-99F8C5EAD05D}"/>
                </a:ext>
              </a:extLst>
            </p:cNvPr>
            <p:cNvSpPr/>
            <p:nvPr/>
          </p:nvSpPr>
          <p:spPr>
            <a:xfrm>
              <a:off x="4254003" y="2490860"/>
              <a:ext cx="952083" cy="1013125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enorite" panose="00000500000000000000" pitchFamily="2" charset="0"/>
                  <a:ea typeface="Roboto Medium" panose="02000000000000000000" pitchFamily="2" charset="0"/>
                </a:rPr>
                <a:t>1</a:t>
              </a:r>
              <a:endParaRPr b="1" dirty="0">
                <a:solidFill>
                  <a:schemeClr val="bg1"/>
                </a:solidFill>
                <a:latin typeface="Tenorite" panose="000005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" name="Google Shape;644;p60">
              <a:extLst>
                <a:ext uri="{FF2B5EF4-FFF2-40B4-BE49-F238E27FC236}">
                  <a16:creationId xmlns:a16="http://schemas.microsoft.com/office/drawing/2014/main" id="{04CF0691-67C3-4DFA-A622-5508CBC5F4A3}"/>
                </a:ext>
              </a:extLst>
            </p:cNvPr>
            <p:cNvSpPr/>
            <p:nvPr/>
          </p:nvSpPr>
          <p:spPr>
            <a:xfrm>
              <a:off x="4653009" y="1997837"/>
              <a:ext cx="1236077" cy="888724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enorite" panose="00000500000000000000" pitchFamily="2" charset="0"/>
                  <a:ea typeface="Roboto Medium" panose="02000000000000000000" pitchFamily="2" charset="0"/>
                </a:rPr>
                <a:t>2</a:t>
              </a:r>
              <a:endParaRPr b="1" dirty="0">
                <a:solidFill>
                  <a:schemeClr val="bg1"/>
                </a:solidFill>
                <a:latin typeface="Tenorite" panose="00000500000000000000" pitchFamily="2" charset="0"/>
                <a:ea typeface="Roboto Medium" panose="02000000000000000000" pitchFamily="2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709B65-9591-4290-8BD3-738E65E96E05}"/>
              </a:ext>
            </a:extLst>
          </p:cNvPr>
          <p:cNvCxnSpPr>
            <a:cxnSpLocks/>
          </p:cNvCxnSpPr>
          <p:nvPr/>
        </p:nvCxnSpPr>
        <p:spPr>
          <a:xfrm flipH="1">
            <a:off x="3583793" y="326757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69DD6-252D-4DF8-8263-7FC185B0FC97}"/>
              </a:ext>
            </a:extLst>
          </p:cNvPr>
          <p:cNvCxnSpPr>
            <a:cxnSpLocks/>
          </p:cNvCxnSpPr>
          <p:nvPr/>
        </p:nvCxnSpPr>
        <p:spPr>
          <a:xfrm flipH="1">
            <a:off x="5638287" y="4822456"/>
            <a:ext cx="2200" cy="42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A497E-4294-46C1-8061-C5A4961D8D24}"/>
              </a:ext>
            </a:extLst>
          </p:cNvPr>
          <p:cNvCxnSpPr>
            <a:cxnSpLocks/>
          </p:cNvCxnSpPr>
          <p:nvPr/>
        </p:nvCxnSpPr>
        <p:spPr>
          <a:xfrm>
            <a:off x="7230406" y="320884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D8EFD-4634-416E-AB77-9D7CE9B2DB1E}"/>
              </a:ext>
            </a:extLst>
          </p:cNvPr>
          <p:cNvCxnSpPr>
            <a:cxnSpLocks/>
          </p:cNvCxnSpPr>
          <p:nvPr/>
        </p:nvCxnSpPr>
        <p:spPr>
          <a:xfrm>
            <a:off x="6906406" y="4266097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E3245-DB94-4BB2-8429-DB922C1B93A9}"/>
              </a:ext>
            </a:extLst>
          </p:cNvPr>
          <p:cNvCxnSpPr>
            <a:cxnSpLocks/>
          </p:cNvCxnSpPr>
          <p:nvPr/>
        </p:nvCxnSpPr>
        <p:spPr>
          <a:xfrm>
            <a:off x="6704138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5FA0B-C1E7-4525-A497-3C5C2E37537C}"/>
              </a:ext>
            </a:extLst>
          </p:cNvPr>
          <p:cNvCxnSpPr>
            <a:cxnSpLocks/>
          </p:cNvCxnSpPr>
          <p:nvPr/>
        </p:nvCxnSpPr>
        <p:spPr>
          <a:xfrm flipH="1">
            <a:off x="4103909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788730-16D9-4AF7-8CA4-2F97204C8175}"/>
              </a:ext>
            </a:extLst>
          </p:cNvPr>
          <p:cNvSpPr txBox="1"/>
          <p:nvPr/>
        </p:nvSpPr>
        <p:spPr>
          <a:xfrm>
            <a:off x="958504" y="3083968"/>
            <a:ext cx="2814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Nunito" pitchFamily="2" charset="0"/>
              </a:rPr>
              <a:t>Step 1: Defining Objectives and goals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7FFCC-7129-4AEA-B57F-53AFF9E8B177}"/>
              </a:ext>
            </a:extLst>
          </p:cNvPr>
          <p:cNvSpPr txBox="1"/>
          <p:nvPr/>
        </p:nvSpPr>
        <p:spPr>
          <a:xfrm>
            <a:off x="964525" y="2061954"/>
            <a:ext cx="2814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2: Define KPIs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876556-2261-4358-B341-4A998105DACA}"/>
              </a:ext>
            </a:extLst>
          </p:cNvPr>
          <p:cNvSpPr txBox="1"/>
          <p:nvPr/>
        </p:nvSpPr>
        <p:spPr>
          <a:xfrm>
            <a:off x="7692996" y="2061954"/>
            <a:ext cx="3682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3: Setting short/long term priorities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7921316" y="3042589"/>
            <a:ext cx="4296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4: Develop schedules, set up team and agenda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988E-85A2-4845-B427-41C7CCAA1AD7}"/>
              </a:ext>
            </a:extLst>
          </p:cNvPr>
          <p:cNvSpPr txBox="1"/>
          <p:nvPr/>
        </p:nvSpPr>
        <p:spPr>
          <a:xfrm>
            <a:off x="7692996" y="4146329"/>
            <a:ext cx="3392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5: Training and Development 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0AF04-E783-44D8-82AA-8430EB3E6DEB}"/>
              </a:ext>
            </a:extLst>
          </p:cNvPr>
          <p:cNvSpPr txBox="1"/>
          <p:nvPr/>
        </p:nvSpPr>
        <p:spPr>
          <a:xfrm>
            <a:off x="4677540" y="5470882"/>
            <a:ext cx="20879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6: Periodic review and evaluation 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latin typeface="Tenorite" panose="00000500000000000000" pitchFamily="2" charset="0"/>
              </a:rPr>
              <a:t>Step 1: Defining Goals and objectives 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209765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9" y="1579496"/>
            <a:ext cx="107594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ethink Sans" pitchFamily="2" charset="0"/>
              </a:rPr>
              <a:t>Defining objectives and goals is a critical first step in creating a management routine, as it sets the direction for the organization or team and provides a clear focus for decision-making and resource allocation. Following are the steps for it: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Break down each objective into smaller, manageable goals.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Prioritize goals based on their importance and impact on the overall objectives.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Ensure that each goal is SMART: Specific, Measurable, Achievable, Relevant, and Time-bound.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Assign ownership of each goal to individuals or teams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Ensure that the goals align with the expectations of key stakeholders</a:t>
            </a:r>
            <a:endParaRPr lang="en-IN" dirty="0"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3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latin typeface="Tenorite" panose="00000500000000000000" pitchFamily="2" charset="0"/>
              </a:rPr>
              <a:t>Step 2: Define KPIs</a:t>
            </a:r>
          </a:p>
          <a:p>
            <a:pPr algn="l">
              <a:spcBef>
                <a:spcPts val="0"/>
              </a:spcBef>
            </a:pP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7439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423830"/>
            <a:ext cx="1069626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ethink Sans" pitchFamily="2" charset="0"/>
              </a:rPr>
              <a:t>Establishing Key Performance Indicators (KPIs) involves creating a set of measurable metrics that allow organizations or teams to assess their progress and success in achieving specific objectives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Select KPIs that directly align with the objectives and goals set for the organization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KPIs should be quantifiable and measurable. This allows for a clear understanding of performance trends over time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Each KPI should have a direct correlation to one or more of the established objectives.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Establish benchmarks or targets for each KPI.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Recognize that KPIs may need to be adjusted over time. Regularly review and update KPIs to reflect changing priorities, objectives, or market conditions.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latin typeface="Rethink Sans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30206"/>
            <a:ext cx="1088728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latin typeface="Tenorite" panose="00000500000000000000" pitchFamily="2" charset="0"/>
              </a:rPr>
              <a:t>Step 3: Setting Short/Long term priorities </a:t>
            </a:r>
          </a:p>
          <a:p>
            <a:pPr algn="l">
              <a:spcBef>
                <a:spcPts val="0"/>
              </a:spcBef>
            </a:pP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290770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503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ethink Sans" pitchFamily="2" charset="0"/>
              </a:rPr>
              <a:t>Establish priorities and determine which tasks and activities are most important to achieving your objectives and goals This can involve setting short-term and long-term priorities.</a:t>
            </a:r>
          </a:p>
          <a:p>
            <a:pPr>
              <a:lnSpc>
                <a:spcPct val="150000"/>
              </a:lnSpc>
            </a:pPr>
            <a:endParaRPr lang="en-US" dirty="0">
              <a:latin typeface="Rethink Sans" pitchFamily="2" charset="0"/>
            </a:endParaRPr>
          </a:p>
          <a:p>
            <a:pPr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What need to be measured daily?</a:t>
            </a:r>
          </a:p>
          <a:p>
            <a:pPr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What need to be measured weekly?</a:t>
            </a:r>
          </a:p>
          <a:p>
            <a:pPr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What need to be measured monthly?</a:t>
            </a:r>
          </a:p>
          <a:p>
            <a:pPr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What need to be measured quarterly?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b="1" i="1" dirty="0">
              <a:solidFill>
                <a:srgbClr val="2C9F98"/>
              </a:solidFill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77324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577127" y="655175"/>
            <a:ext cx="1173285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latin typeface="Tenorite" panose="00000500000000000000" pitchFamily="2" charset="0"/>
              </a:rPr>
              <a:t>Step 4: </a:t>
            </a:r>
            <a:r>
              <a:rPr lang="en-US" sz="3200" dirty="0">
                <a:latin typeface="Tenorite" panose="00000500000000000000" pitchFamily="2" charset="0"/>
              </a:rPr>
              <a:t>Develop schedules, set up team &amp; agenda</a:t>
            </a:r>
            <a:endParaRPr lang="en-IN" sz="3200" dirty="0">
              <a:latin typeface="Tenorite" panose="00000500000000000000" pitchFamily="2" charset="0"/>
            </a:endParaRP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7" y="1579496"/>
            <a:ext cx="111429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Develop a schedule or timeline for various tasks and activities. This may include daily, weekly, monthly, and quarterly schedules to ensure that important tasks are consistently addressed.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Determine the resources (human, financial, and physical) needed to execute your management routine. Ensure that resources are allocated efficiently.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Delegate specific tasks and responsibilities to team members or subordinates based on their skills, expertise, and workload capacity.</a:t>
            </a:r>
          </a:p>
          <a:p>
            <a:pPr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Finalize the agenda on all meetings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b="1" i="1" dirty="0">
              <a:solidFill>
                <a:srgbClr val="2C9F98"/>
              </a:solidFill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8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>
                <a:latin typeface="Tenorite" panose="00000500000000000000" pitchFamily="2" charset="0"/>
              </a:rPr>
              <a:t>Step 5: </a:t>
            </a:r>
            <a:r>
              <a:rPr lang="en-US" sz="3200" dirty="0">
                <a:latin typeface="Tenorite" panose="00000500000000000000" pitchFamily="2" charset="0"/>
              </a:rPr>
              <a:t>Training and Development </a:t>
            </a:r>
            <a:endParaRPr lang="en-IN" sz="3200" dirty="0">
              <a:latin typeface="Tenorite" panose="00000500000000000000" pitchFamily="2" charset="0"/>
            </a:endParaRPr>
          </a:p>
          <a:p>
            <a:pPr algn="l">
              <a:spcBef>
                <a:spcPts val="0"/>
              </a:spcBef>
            </a:pPr>
            <a:endParaRPr lang="en-IN" sz="32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2102931"/>
            <a:ext cx="9648864" cy="2962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ethink Sans" pitchFamily="2" charset="0"/>
              </a:rPr>
              <a:t>Plan for the training and development of team members to ensure they have the skills and knowledge needed to fulfill their roles effectively.</a:t>
            </a:r>
            <a:r>
              <a:rPr lang="en-IN" dirty="0">
                <a:latin typeface="Rethink Sans" pitchFamily="2" charset="0"/>
              </a:rPr>
              <a:t> Training should include: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Rethink Sans" pitchFamily="2" charset="0"/>
              </a:rPr>
              <a:t>Making people know the importance of management routines and how this would help them to track their own as well as team’s performance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Rethink Sans" pitchFamily="2" charset="0"/>
              </a:rPr>
              <a:t>Training on how to set objectives and KPIs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Rethink Sans" pitchFamily="2" charset="0"/>
              </a:rPr>
              <a:t>Making them understand about how to set priorities and what should be monitored when</a:t>
            </a:r>
          </a:p>
        </p:txBody>
      </p:sp>
    </p:spTree>
    <p:extLst>
      <p:ext uri="{BB962C8B-B14F-4D97-AF65-F5344CB8AC3E}">
        <p14:creationId xmlns:p14="http://schemas.microsoft.com/office/powerpoint/2010/main" val="59345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>
                <a:latin typeface="Tenorite" panose="00000500000000000000" pitchFamily="2" charset="0"/>
              </a:rPr>
              <a:t>Step 6: Periodic Review and Evaluation</a:t>
            </a:r>
          </a:p>
          <a:p>
            <a:pPr algn="l">
              <a:spcBef>
                <a:spcPts val="0"/>
              </a:spcBef>
            </a:pPr>
            <a:endParaRPr lang="en-IN" sz="32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2102931"/>
            <a:ext cx="9648864" cy="88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Regularly monitor and assess progress through the defined actionable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Periodically review and evaluate the effectiveness of the management routine</a:t>
            </a:r>
          </a:p>
        </p:txBody>
      </p:sp>
    </p:spTree>
    <p:extLst>
      <p:ext uri="{BB962C8B-B14F-4D97-AF65-F5344CB8AC3E}">
        <p14:creationId xmlns:p14="http://schemas.microsoft.com/office/powerpoint/2010/main" val="309628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>
                <a:latin typeface="Tenorite" panose="00000500000000000000" pitchFamily="2" charset="0"/>
              </a:rPr>
              <a:t>Link for Sample Format</a:t>
            </a:r>
          </a:p>
          <a:p>
            <a:pPr algn="l">
              <a:spcBef>
                <a:spcPts val="0"/>
              </a:spcBef>
            </a:pPr>
            <a:endParaRPr lang="en-IN" sz="32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78996"/>
              </p:ext>
            </p:extLst>
          </p:nvPr>
        </p:nvGraphicFramePr>
        <p:xfrm>
          <a:off x="4521562" y="1907458"/>
          <a:ext cx="2361019" cy="355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487105" imgH="9767772" progId="Word.Document.12">
                  <p:link updateAutomatic="1"/>
                </p:oleObj>
              </mc:Choice>
              <mc:Fallback>
                <p:oleObj name="Document" r:id="rId3" imgW="6487105" imgH="9767772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1562" y="1907458"/>
                        <a:ext cx="2361019" cy="355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4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571</Words>
  <Application>Microsoft Office PowerPoint</Application>
  <PresentationFormat>Widescreen</PresentationFormat>
  <Paragraphs>52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Nunito</vt:lpstr>
      <vt:lpstr>Rethink Sans</vt:lpstr>
      <vt:lpstr>Tenorite</vt:lpstr>
      <vt:lpstr>Office Theme</vt:lpstr>
      <vt:lpstr>file:///C:\Users\CAvis\Downloads\Management%20Routine%20-%20Finance_Sample.docx</vt:lpstr>
      <vt:lpstr> SOP – Management Routines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Balasubramanyan</dc:creator>
  <cp:lastModifiedBy>Balasubramanian P.G</cp:lastModifiedBy>
  <cp:revision>78</cp:revision>
  <dcterms:created xsi:type="dcterms:W3CDTF">2023-10-31T09:15:15Z</dcterms:created>
  <dcterms:modified xsi:type="dcterms:W3CDTF">2024-03-24T14:15:34Z</dcterms:modified>
</cp:coreProperties>
</file>