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56" r:id="rId3"/>
    <p:sldId id="260" r:id="rId4"/>
    <p:sldId id="257" r:id="rId5"/>
    <p:sldId id="258" r:id="rId6"/>
    <p:sldId id="261" r:id="rId7"/>
    <p:sldId id="268" r:id="rId8"/>
    <p:sldId id="269" r:id="rId9"/>
    <p:sldId id="272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F98"/>
    <a:srgbClr val="293A42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38E94-E7A8-4FA7-B5B8-17F62981B3DD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DED0-AC2A-4253-9FFE-46ECD3FB5CC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75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0588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where we gather tam, </a:t>
            </a:r>
            <a:r>
              <a:rPr lang="en-US" dirty="0" err="1"/>
              <a:t>sam</a:t>
            </a:r>
            <a:r>
              <a:rPr lang="en-US" dirty="0"/>
              <a:t> and </a:t>
            </a:r>
            <a:r>
              <a:rPr lang="en-US" dirty="0" err="1"/>
              <a:t>som</a:t>
            </a:r>
            <a:r>
              <a:rPr lang="en-US" dirty="0"/>
              <a:t> from. 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895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F546-CA16-4FB4-9D61-05F028B9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4AFFF-3FEE-44E3-A7FF-4DDFE10F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6D20-FC66-4F9C-8B2E-1360C591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202FB-D96B-4E7A-943D-2435CE47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627A-BF88-47C2-B209-B477A9C1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3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1AE7-72B9-44DB-8EFE-3DB00A60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C02AC-662D-4983-A843-99E4DFC24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AC80-BEFF-4EB6-B41A-51EAFB19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842C-0185-4A1B-96DF-95E410C7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E763-8767-4F06-9D57-FFDA2337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16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202A2-CEE6-4AF4-9AA6-B11132671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6CD0-CF1E-494C-B702-F560C555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64FA-7721-4250-82D1-82E6A725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6E66-00D0-45AC-95AE-9728BFFD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49B9-F06D-4898-876C-7D066D6F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292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4DA7-5FB2-4154-8AAC-788A49E7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9C56-8451-4A9A-88F5-E568AA3A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4960-50D0-4926-8D82-03AB4289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D983-7990-4748-B9FF-0A06572F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8592-E498-4635-B4A1-1A8D552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847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43EB-7B25-44AA-93E6-0BF5D571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92E0-9BF8-464B-94D6-900CDCE5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2C86-5576-4B4B-86D8-06CA91A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2210-A44D-464F-BEE0-192D7B08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EFE7-7463-48BB-900D-A5E9C01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4849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8DD-02BA-41F9-A433-78825D0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4387-D10A-4762-AC63-3AD877F47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D778D-B19D-43ED-809D-3B4C5C705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562C-5317-4F41-AD94-E9575A5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0DAB-F41A-4C01-B5EB-F226CA3E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DA95C-D37D-4269-B3A4-5E9FA6C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94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E062-0AEB-4895-B9E8-6358C0B1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52CE5-1A8E-446B-AB94-2613641D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F215-35D0-4B30-88C0-CFD032D9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8A5EB-B0F6-43F6-B8E6-0C39D291F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A6C57-3C38-4EB2-8C96-93190CE2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A5533-95B8-4F18-B7A3-7EA8FD28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03AB1-FB93-4B0D-93BF-8B85B61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5873E-8C8A-456E-98E3-736CDF2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310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B45D-596F-4554-A88B-6A325CE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9D887-B498-4337-8E99-8997693A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7CC15-4297-4A88-BCA3-CE4064ED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A3A76-0F5B-4CFD-A75E-4C6DABEB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145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519F4-3B90-41A6-94DB-E464E57B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39056-D7E6-4F98-B8AA-10FE1C05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03224-1898-4CD6-8C87-B7459595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268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376-5E70-4CD3-9878-4E494D61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6317-79CD-49F6-BEC5-C39EEF82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DEBA-A688-42B9-9B93-607CF6F3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24E8F-ECD9-43D3-AEAA-2EE241AD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6EC6-62D8-4376-ACE4-4953A27E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51D8-3EF3-4F20-85C9-4FC82102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2896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3248-6307-489E-9EA8-41EC5EE2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619F2-D7C8-4B41-AAA8-262BBAD1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787D-B5B5-4675-A055-8DD87943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C79C-BD67-4B77-AF53-6E0A34D9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1951-4B20-4530-A5D3-775A530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AD4C-F7AF-433D-A3B3-9D156887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1899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FE3B6-3AEA-4908-B970-F7FD8057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9F6C-BBE5-489C-B556-92223D62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719D-E70D-4CD5-8D7A-C891B5357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5D13-C92C-4C4F-9B08-1C5E6B007BC4}" type="datetimeFigureOut">
              <a:rPr lang="en-AE" smtClean="0"/>
              <a:t>24/03/2024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BDE7-5C49-4420-BA33-21EB7E7E0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6AC-8952-4C3D-86BA-66CCAD9BD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1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D86610-8D8D-29DD-5986-9F5D4FF70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5" b="14785"/>
          <a:stretch/>
        </p:blipFill>
        <p:spPr>
          <a:xfrm>
            <a:off x="0" y="0"/>
            <a:ext cx="12192000" cy="5196840"/>
          </a:xfrm>
          <a:prstGeom prst="rect">
            <a:avLst/>
          </a:prstGeom>
        </p:spPr>
      </p:pic>
      <p:sp>
        <p:nvSpPr>
          <p:cNvPr id="160" name="Google Shape;160;p1"/>
          <p:cNvSpPr txBox="1">
            <a:spLocks noGrp="1"/>
          </p:cNvSpPr>
          <p:nvPr>
            <p:ph type="ctrTitle"/>
          </p:nvPr>
        </p:nvSpPr>
        <p:spPr>
          <a:xfrm>
            <a:off x="0" y="4739923"/>
            <a:ext cx="12192000" cy="2144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900"/>
              <a:buFont typeface="Arial"/>
              <a:buNone/>
            </a:pPr>
            <a:r>
              <a:rPr lang="en-US" sz="4400" b="1" dirty="0">
                <a:latin typeface="Tenorite" panose="00000500000000000000" pitchFamily="2" charset="0"/>
              </a:rPr>
              <a:t>SOP –Business Diagnostics </a:t>
            </a:r>
            <a:br>
              <a:rPr lang="en-US" sz="4400" b="1" dirty="0">
                <a:latin typeface="Tenorite" panose="00000500000000000000" pitchFamily="2" charset="0"/>
              </a:rPr>
            </a:br>
            <a:r>
              <a:rPr lang="en-US" sz="1400" b="1" dirty="0">
                <a:latin typeface="Tenorite" panose="00000500000000000000" pitchFamily="2" charset="0"/>
              </a:rPr>
              <a:t>Date of Publication : 13/02/24</a:t>
            </a:r>
            <a:endParaRPr sz="5200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7E5BA-D0D4-4356-8599-A738E82AF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849" y="4989305"/>
            <a:ext cx="1696278" cy="119977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497231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General Instructions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166077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9" y="1204041"/>
            <a:ext cx="10146858" cy="1716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ethink Sans" pitchFamily="2" charset="0"/>
              </a:rPr>
              <a:t>The </a:t>
            </a:r>
            <a:r>
              <a:rPr lang="en-US" b="1" dirty="0">
                <a:latin typeface="Rethink Sans" pitchFamily="2" charset="0"/>
              </a:rPr>
              <a:t>Analyst </a:t>
            </a:r>
            <a:r>
              <a:rPr lang="en-US" dirty="0">
                <a:latin typeface="Rethink Sans" pitchFamily="2" charset="0"/>
              </a:rPr>
              <a:t>needs to make a </a:t>
            </a:r>
            <a:r>
              <a:rPr lang="en-US" b="1" dirty="0">
                <a:latin typeface="Rethink Sans" pitchFamily="2" charset="0"/>
              </a:rPr>
              <a:t>presentation notes document </a:t>
            </a:r>
            <a:r>
              <a:rPr lang="en-US" dirty="0">
                <a:latin typeface="Rethink Sans" pitchFamily="2" charset="0"/>
              </a:rPr>
              <a:t>for the Partner </a:t>
            </a:r>
            <a:r>
              <a:rPr lang="en-US" b="1" dirty="0">
                <a:latin typeface="Rethink Sans" pitchFamily="2" charset="0"/>
              </a:rPr>
              <a:t>5 hours before </a:t>
            </a:r>
            <a:r>
              <a:rPr lang="en-US" dirty="0">
                <a:latin typeface="Rethink Sans" pitchFamily="2" charset="0"/>
              </a:rPr>
              <a:t>the </a:t>
            </a:r>
            <a:r>
              <a:rPr lang="en-US" b="1" dirty="0">
                <a:latin typeface="Rethink Sans" pitchFamily="2" charset="0"/>
              </a:rPr>
              <a:t>presentation </a:t>
            </a:r>
            <a:r>
              <a:rPr lang="en-US" dirty="0">
                <a:latin typeface="Rethink Sans" pitchFamily="2" charset="0"/>
              </a:rPr>
              <a:t>that helps him/her navigate the presentation.</a:t>
            </a:r>
            <a:endParaRPr lang="en-US" b="1" dirty="0">
              <a:latin typeface="Rethink Sans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Objective Alignment: </a:t>
            </a:r>
            <a:r>
              <a:rPr lang="en-US" dirty="0">
                <a:latin typeface="Rethink Sans" pitchFamily="2" charset="0"/>
              </a:rPr>
              <a:t>Ensure all team members understand the client's business objectives, aspirations, and the scope of our consulting engagement to maintain focus.</a:t>
            </a:r>
            <a:endParaRPr lang="en-US" b="1" dirty="0">
              <a:latin typeface="Rethink Sans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A25A3E-5BBC-5C74-4C7F-CB1A22EA0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19237"/>
              </p:ext>
            </p:extLst>
          </p:nvPr>
        </p:nvGraphicFramePr>
        <p:xfrm>
          <a:off x="967850" y="3253796"/>
          <a:ext cx="96100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034">
                  <a:extLst>
                    <a:ext uri="{9D8B030D-6E8A-4147-A177-3AD203B41FA5}">
                      <a16:colId xmlns:a16="http://schemas.microsoft.com/office/drawing/2014/main" val="3013971034"/>
                    </a:ext>
                  </a:extLst>
                </a:gridCol>
                <a:gridCol w="4805034">
                  <a:extLst>
                    <a:ext uri="{9D8B030D-6E8A-4147-A177-3AD203B41FA5}">
                      <a16:colId xmlns:a16="http://schemas.microsoft.com/office/drawing/2014/main" val="2775113863"/>
                    </a:ext>
                  </a:extLst>
                </a:gridCol>
              </a:tblGrid>
              <a:tr h="308622">
                <a:tc>
                  <a:txBody>
                    <a:bodyPr/>
                    <a:lstStyle/>
                    <a:p>
                      <a:r>
                        <a:rPr lang="en-US" dirty="0">
                          <a:latin typeface="Tenorite" panose="00000500000000000000" pitchFamily="2" charset="0"/>
                        </a:rPr>
                        <a:t>Dos</a:t>
                      </a:r>
                      <a:endParaRPr lang="en-AE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norite" panose="00000500000000000000" pitchFamily="2" charset="0"/>
                        </a:rPr>
                        <a:t>Don’ts</a:t>
                      </a:r>
                      <a:endParaRPr lang="en-AE" dirty="0">
                        <a:latin typeface="Tenorite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50694"/>
                  </a:ext>
                </a:extLst>
              </a:tr>
              <a:tr h="48865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Keep it simple and focused, 16 – 20 slides are optimal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Don’t make it too long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21271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Hook the audience through the narration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Having unstructured schema for the slides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48349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66266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Using visuals, icons and infographics, bullet points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Having too many texts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43798"/>
                  </a:ext>
                </a:extLst>
              </a:tr>
              <a:tr h="48865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The theme of the slides must be in unison of the client logo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Don’t use bright | bold colors, 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4552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94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60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General Challenges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712893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Lack of Publicly Available &amp; Stakeholder Given Information.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Stakeholder Alignment</a:t>
            </a:r>
            <a:r>
              <a:rPr lang="en-US" dirty="0">
                <a:latin typeface="Rethink Sans" pitchFamily="2" charset="0"/>
              </a:rPr>
              <a:t>: Achieving consensus among various stakeholders with differing priorities and perspectives can be challenging. Employ effective communication strategies to bridge gaps.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Resistance to Change</a:t>
            </a:r>
            <a:r>
              <a:rPr lang="en-US" dirty="0">
                <a:latin typeface="Rethink Sans" pitchFamily="2" charset="0"/>
              </a:rPr>
              <a:t>: Anticipate and prepare for resistance from the client organization towards recommended changes. Develop strategies to demonstrate value and facilitate buy-in.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dirty="0">
              <a:latin typeface="Rethin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5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E9E1-88F2-4240-8359-3D6461D1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02986"/>
            <a:ext cx="1163067" cy="8226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51364-5C85-497F-805B-4D8C7DB599CB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51;p29">
            <a:extLst>
              <a:ext uri="{FF2B5EF4-FFF2-40B4-BE49-F238E27FC236}">
                <a16:creationId xmlns:a16="http://schemas.microsoft.com/office/drawing/2014/main" id="{294F07AF-4A15-4ED3-838E-677250999A3A}"/>
              </a:ext>
            </a:extLst>
          </p:cNvPr>
          <p:cNvSpPr txBox="1">
            <a:spLocks/>
          </p:cNvSpPr>
          <p:nvPr/>
        </p:nvSpPr>
        <p:spPr>
          <a:xfrm>
            <a:off x="719999" y="368825"/>
            <a:ext cx="1056290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Standard Format of Business Diagnostics Deck</a:t>
            </a:r>
          </a:p>
        </p:txBody>
      </p:sp>
      <p:cxnSp>
        <p:nvCxnSpPr>
          <p:cNvPr id="8" name="Google Shape;153;p29">
            <a:extLst>
              <a:ext uri="{FF2B5EF4-FFF2-40B4-BE49-F238E27FC236}">
                <a16:creationId xmlns:a16="http://schemas.microsoft.com/office/drawing/2014/main" id="{415F3927-E7F2-4C32-AD0A-1AE3E7954157}"/>
              </a:ext>
            </a:extLst>
          </p:cNvPr>
          <p:cNvCxnSpPr>
            <a:cxnSpLocks/>
          </p:cNvCxnSpPr>
          <p:nvPr/>
        </p:nvCxnSpPr>
        <p:spPr>
          <a:xfrm flipV="1">
            <a:off x="861891" y="1124516"/>
            <a:ext cx="5443800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B69107-CF18-4823-A2C6-8A7B96F406CD}"/>
              </a:ext>
            </a:extLst>
          </p:cNvPr>
          <p:cNvSpPr txBox="1"/>
          <p:nvPr/>
        </p:nvSpPr>
        <p:spPr>
          <a:xfrm>
            <a:off x="861891" y="1370535"/>
            <a:ext cx="4296391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Cover page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Diagnostics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Objectives Coverage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The need for Diagnosis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Executive Summary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Founder’s Aspiration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Function wise Diagnosis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Proposed Intervention: Engagement Model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Our Established Practice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Proposed Intervention: Engagement Model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dirty="0">
                <a:latin typeface="Nunito" pitchFamily="2" charset="0"/>
              </a:rPr>
              <a:t>What we Promise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DC519-6473-4532-8BC9-A9A340DE94AC}"/>
              </a:ext>
            </a:extLst>
          </p:cNvPr>
          <p:cNvSpPr txBox="1"/>
          <p:nvPr/>
        </p:nvSpPr>
        <p:spPr>
          <a:xfrm>
            <a:off x="6096000" y="1370535"/>
            <a:ext cx="456091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sz="1600" dirty="0">
                <a:latin typeface="Nunito" pitchFamily="2" charset="0"/>
              </a:rPr>
              <a:t>Proposed Intervention: Phased Approach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sz="1600" dirty="0">
                <a:latin typeface="Nunito" pitchFamily="2" charset="0"/>
              </a:rPr>
              <a:t>Phases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sz="1600" dirty="0">
                <a:latin typeface="Nunito" pitchFamily="2" charset="0"/>
              </a:rPr>
              <a:t>Result Framework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sz="1600" dirty="0">
                <a:latin typeface="Nunito" pitchFamily="2" charset="0"/>
              </a:rPr>
              <a:t>Thank you slide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sz="1600" dirty="0">
                <a:latin typeface="Nunito" pitchFamily="2" charset="0"/>
              </a:rPr>
              <a:t>Activities to START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sz="1600" dirty="0">
                <a:latin typeface="Nunito" pitchFamily="2" charset="0"/>
              </a:rPr>
              <a:t>Activities to STOP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sz="1600" dirty="0">
                <a:latin typeface="Nunito" pitchFamily="2" charset="0"/>
              </a:rPr>
              <a:t>Activities to CONTINUE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F105AD-E47F-4C03-B0D9-243ADE31859D}"/>
              </a:ext>
            </a:extLst>
          </p:cNvPr>
          <p:cNvSpPr txBox="1"/>
          <p:nvPr/>
        </p:nvSpPr>
        <p:spPr>
          <a:xfrm>
            <a:off x="861891" y="6338812"/>
            <a:ext cx="5234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Nunito" pitchFamily="2" charset="0"/>
              </a:rPr>
              <a:t>This is the </a:t>
            </a:r>
            <a:r>
              <a:rPr lang="en-US" sz="1200" i="1" dirty="0">
                <a:solidFill>
                  <a:srgbClr val="2C9F98"/>
                </a:solidFill>
                <a:latin typeface="Nunito" pitchFamily="2" charset="0"/>
              </a:rPr>
              <a:t>initial framework</a:t>
            </a:r>
            <a:r>
              <a:rPr lang="en-US" sz="1200" i="1" dirty="0">
                <a:latin typeface="Nunito" pitchFamily="2" charset="0"/>
              </a:rPr>
              <a:t>, which can be modified by adding or removing slides according to the narration that the client wants.</a:t>
            </a:r>
            <a:endParaRPr lang="en-IN" sz="1200" i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9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E9E1-88F2-4240-8359-3D6461D1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02986"/>
            <a:ext cx="1163067" cy="8226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51364-5C85-497F-805B-4D8C7DB599CB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51;p29">
            <a:extLst>
              <a:ext uri="{FF2B5EF4-FFF2-40B4-BE49-F238E27FC236}">
                <a16:creationId xmlns:a16="http://schemas.microsoft.com/office/drawing/2014/main" id="{294F07AF-4A15-4ED3-838E-677250999A3A}"/>
              </a:ext>
            </a:extLst>
          </p:cNvPr>
          <p:cNvSpPr txBox="1">
            <a:spLocks/>
          </p:cNvSpPr>
          <p:nvPr/>
        </p:nvSpPr>
        <p:spPr>
          <a:xfrm>
            <a:off x="719999" y="368824"/>
            <a:ext cx="8901077" cy="925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Business </a:t>
            </a:r>
            <a:r>
              <a:rPr lang="en-IN" sz="3600" dirty="0" err="1">
                <a:latin typeface="Tenorite" panose="00000500000000000000" pitchFamily="2" charset="0"/>
              </a:rPr>
              <a:t>Diagnosistics</a:t>
            </a:r>
            <a:r>
              <a:rPr lang="en-IN" sz="3600" dirty="0">
                <a:latin typeface="Tenorite" panose="00000500000000000000" pitchFamily="2" charset="0"/>
              </a:rPr>
              <a:t> – Process Flow</a:t>
            </a:r>
          </a:p>
        </p:txBody>
      </p:sp>
      <p:cxnSp>
        <p:nvCxnSpPr>
          <p:cNvPr id="8" name="Google Shape;153;p29">
            <a:extLst>
              <a:ext uri="{FF2B5EF4-FFF2-40B4-BE49-F238E27FC236}">
                <a16:creationId xmlns:a16="http://schemas.microsoft.com/office/drawing/2014/main" id="{415F3927-E7F2-4C32-AD0A-1AE3E7954157}"/>
              </a:ext>
            </a:extLst>
          </p:cNvPr>
          <p:cNvCxnSpPr>
            <a:cxnSpLocks/>
          </p:cNvCxnSpPr>
          <p:nvPr/>
        </p:nvCxnSpPr>
        <p:spPr>
          <a:xfrm flipV="1">
            <a:off x="861892" y="1191017"/>
            <a:ext cx="5443800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956325A-BAFE-4F76-AFF8-72A6DEE0B6B6}"/>
              </a:ext>
            </a:extLst>
          </p:cNvPr>
          <p:cNvGrpSpPr/>
          <p:nvPr/>
        </p:nvGrpSpPr>
        <p:grpSpPr>
          <a:xfrm>
            <a:off x="4254003" y="1997837"/>
            <a:ext cx="2871195" cy="2585040"/>
            <a:chOff x="4254003" y="1997837"/>
            <a:chExt cx="2871195" cy="2585040"/>
          </a:xfrm>
        </p:grpSpPr>
        <p:sp>
          <p:nvSpPr>
            <p:cNvPr id="9" name="Google Shape;638;p60">
              <a:extLst>
                <a:ext uri="{FF2B5EF4-FFF2-40B4-BE49-F238E27FC236}">
                  <a16:creationId xmlns:a16="http://schemas.microsoft.com/office/drawing/2014/main" id="{55A8F4A5-6D0C-4A4A-824C-4172EAA6FE89}"/>
                </a:ext>
              </a:extLst>
            </p:cNvPr>
            <p:cNvSpPr/>
            <p:nvPr/>
          </p:nvSpPr>
          <p:spPr>
            <a:xfrm>
              <a:off x="6203995" y="2543541"/>
              <a:ext cx="921203" cy="1140718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" name="Google Shape;640;p60">
              <a:extLst>
                <a:ext uri="{FF2B5EF4-FFF2-40B4-BE49-F238E27FC236}">
                  <a16:creationId xmlns:a16="http://schemas.microsoft.com/office/drawing/2014/main" id="{DC8610BB-11CB-4B79-8DF9-AB8B97C53409}"/>
                </a:ext>
              </a:extLst>
            </p:cNvPr>
            <p:cNvSpPr/>
            <p:nvPr/>
          </p:nvSpPr>
          <p:spPr>
            <a:xfrm>
              <a:off x="5762327" y="1999509"/>
              <a:ext cx="1001601" cy="931816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" name="Google Shape;641;p60">
              <a:extLst>
                <a:ext uri="{FF2B5EF4-FFF2-40B4-BE49-F238E27FC236}">
                  <a16:creationId xmlns:a16="http://schemas.microsoft.com/office/drawing/2014/main" id="{BE4F8D76-029E-4EC7-8EC5-A6CA43FBD636}"/>
                </a:ext>
              </a:extLst>
            </p:cNvPr>
            <p:cNvSpPr/>
            <p:nvPr/>
          </p:nvSpPr>
          <p:spPr>
            <a:xfrm>
              <a:off x="5065592" y="3802151"/>
              <a:ext cx="1145390" cy="780726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2" name="Google Shape;642;p60">
              <a:extLst>
                <a:ext uri="{FF2B5EF4-FFF2-40B4-BE49-F238E27FC236}">
                  <a16:creationId xmlns:a16="http://schemas.microsoft.com/office/drawing/2014/main" id="{83B8DD23-1607-4AC4-B7FF-421397C12CF4}"/>
                </a:ext>
              </a:extLst>
            </p:cNvPr>
            <p:cNvSpPr/>
            <p:nvPr/>
          </p:nvSpPr>
          <p:spPr>
            <a:xfrm>
              <a:off x="5933564" y="3486356"/>
              <a:ext cx="1085433" cy="965175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" name="Google Shape;643;p60">
              <a:extLst>
                <a:ext uri="{FF2B5EF4-FFF2-40B4-BE49-F238E27FC236}">
                  <a16:creationId xmlns:a16="http://schemas.microsoft.com/office/drawing/2014/main" id="{AF27F9FB-F96C-4B6A-960E-99F8C5EAD05D}"/>
                </a:ext>
              </a:extLst>
            </p:cNvPr>
            <p:cNvSpPr/>
            <p:nvPr/>
          </p:nvSpPr>
          <p:spPr>
            <a:xfrm>
              <a:off x="4254003" y="2490860"/>
              <a:ext cx="952083" cy="1013125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" name="Google Shape;644;p60">
              <a:extLst>
                <a:ext uri="{FF2B5EF4-FFF2-40B4-BE49-F238E27FC236}">
                  <a16:creationId xmlns:a16="http://schemas.microsoft.com/office/drawing/2014/main" id="{04CF0691-67C3-4DFA-A622-5508CBC5F4A3}"/>
                </a:ext>
              </a:extLst>
            </p:cNvPr>
            <p:cNvSpPr/>
            <p:nvPr/>
          </p:nvSpPr>
          <p:spPr>
            <a:xfrm>
              <a:off x="4653009" y="1997837"/>
              <a:ext cx="1236077" cy="888724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709B65-9591-4290-8BD3-738E65E96E05}"/>
              </a:ext>
            </a:extLst>
          </p:cNvPr>
          <p:cNvCxnSpPr>
            <a:cxnSpLocks/>
          </p:cNvCxnSpPr>
          <p:nvPr/>
        </p:nvCxnSpPr>
        <p:spPr>
          <a:xfrm flipH="1">
            <a:off x="3583793" y="3267574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769DD6-252D-4DF8-8263-7FC185B0FC97}"/>
              </a:ext>
            </a:extLst>
          </p:cNvPr>
          <p:cNvCxnSpPr>
            <a:cxnSpLocks/>
          </p:cNvCxnSpPr>
          <p:nvPr/>
        </p:nvCxnSpPr>
        <p:spPr>
          <a:xfrm flipH="1">
            <a:off x="5638287" y="4822456"/>
            <a:ext cx="2200" cy="42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A497E-4294-46C1-8061-C5A4961D8D24}"/>
              </a:ext>
            </a:extLst>
          </p:cNvPr>
          <p:cNvCxnSpPr>
            <a:cxnSpLocks/>
          </p:cNvCxnSpPr>
          <p:nvPr/>
        </p:nvCxnSpPr>
        <p:spPr>
          <a:xfrm>
            <a:off x="7230406" y="3208844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D8EFD-4634-416E-AB77-9D7CE9B2DB1E}"/>
              </a:ext>
            </a:extLst>
          </p:cNvPr>
          <p:cNvCxnSpPr>
            <a:cxnSpLocks/>
          </p:cNvCxnSpPr>
          <p:nvPr/>
        </p:nvCxnSpPr>
        <p:spPr>
          <a:xfrm>
            <a:off x="6906406" y="4266097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E3245-DB94-4BB2-8429-DB922C1B93A9}"/>
              </a:ext>
            </a:extLst>
          </p:cNvPr>
          <p:cNvCxnSpPr>
            <a:cxnSpLocks/>
          </p:cNvCxnSpPr>
          <p:nvPr/>
        </p:nvCxnSpPr>
        <p:spPr>
          <a:xfrm>
            <a:off x="6704138" y="2246620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5FA0B-C1E7-4525-A497-3C5C2E37537C}"/>
              </a:ext>
            </a:extLst>
          </p:cNvPr>
          <p:cNvCxnSpPr>
            <a:cxnSpLocks/>
          </p:cNvCxnSpPr>
          <p:nvPr/>
        </p:nvCxnSpPr>
        <p:spPr>
          <a:xfrm flipH="1">
            <a:off x="4103909" y="2246620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788730-16D9-4AF7-8CA4-2F97204C8175}"/>
              </a:ext>
            </a:extLst>
          </p:cNvPr>
          <p:cNvSpPr txBox="1"/>
          <p:nvPr/>
        </p:nvSpPr>
        <p:spPr>
          <a:xfrm>
            <a:off x="958504" y="3083968"/>
            <a:ext cx="2814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Nunito" pitchFamily="2" charset="0"/>
              </a:rPr>
              <a:t>Step 1: Market Research by Analyst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57FFCC-7129-4AEA-B57F-53AFF9E8B177}"/>
              </a:ext>
            </a:extLst>
          </p:cNvPr>
          <p:cNvSpPr txBox="1"/>
          <p:nvPr/>
        </p:nvSpPr>
        <p:spPr>
          <a:xfrm>
            <a:off x="964525" y="2061954"/>
            <a:ext cx="2814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2: Founder’s Aspiration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876556-2261-4358-B341-4A998105DACA}"/>
              </a:ext>
            </a:extLst>
          </p:cNvPr>
          <p:cNvSpPr txBox="1"/>
          <p:nvPr/>
        </p:nvSpPr>
        <p:spPr>
          <a:xfrm>
            <a:off x="7692996" y="2061954"/>
            <a:ext cx="36827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3: Requirement Gathering from BU owners/ other stakeholders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69107-CF18-4823-A2C6-8A7B96F406CD}"/>
              </a:ext>
            </a:extLst>
          </p:cNvPr>
          <p:cNvSpPr txBox="1"/>
          <p:nvPr/>
        </p:nvSpPr>
        <p:spPr>
          <a:xfrm>
            <a:off x="7921316" y="3042589"/>
            <a:ext cx="4296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4: Business Process &amp; Understanding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8988E-85A2-4845-B427-41C7CCAA1AD7}"/>
              </a:ext>
            </a:extLst>
          </p:cNvPr>
          <p:cNvSpPr txBox="1"/>
          <p:nvPr/>
        </p:nvSpPr>
        <p:spPr>
          <a:xfrm>
            <a:off x="7692996" y="4146329"/>
            <a:ext cx="3392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5: Alignment of Gaps in process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60AF04-E783-44D8-82AA-8430EB3E6DEB}"/>
              </a:ext>
            </a:extLst>
          </p:cNvPr>
          <p:cNvSpPr txBox="1"/>
          <p:nvPr/>
        </p:nvSpPr>
        <p:spPr>
          <a:xfrm>
            <a:off x="4677540" y="5470882"/>
            <a:ext cx="20879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6: Preparation of Diagnostics Deck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B1CCA0-9B32-4622-8834-31EC10E74ABD}"/>
              </a:ext>
            </a:extLst>
          </p:cNvPr>
          <p:cNvSpPr txBox="1"/>
          <p:nvPr/>
        </p:nvSpPr>
        <p:spPr>
          <a:xfrm>
            <a:off x="861892" y="5792376"/>
            <a:ext cx="3560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Nunito" pitchFamily="2" charset="0"/>
              </a:rPr>
              <a:t>Ideally, all these process except step 6 </a:t>
            </a:r>
            <a:r>
              <a:rPr lang="en-US" sz="1200" i="1" dirty="0">
                <a:solidFill>
                  <a:srgbClr val="2C9F98"/>
                </a:solidFill>
                <a:latin typeface="Nunito" pitchFamily="2" charset="0"/>
              </a:rPr>
              <a:t>happen parallelly</a:t>
            </a:r>
            <a:r>
              <a:rPr lang="en-US" sz="1200" i="1" dirty="0">
                <a:latin typeface="Nunito" pitchFamily="2" charset="0"/>
              </a:rPr>
              <a:t> for financial model assumptions as well.</a:t>
            </a:r>
            <a:endParaRPr lang="en-IN" sz="1200" i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8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1: Market Research by Analyst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209765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493991" cy="1716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Analyze Industry and Competitors</a:t>
            </a:r>
            <a:r>
              <a:rPr lang="en-US" dirty="0">
                <a:latin typeface="Rethink Sans" pitchFamily="2" charset="0"/>
              </a:rPr>
              <a:t>: To understand the client's competitive position and industry trends, facilitating strategic recommendations.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Review Online Presence</a:t>
            </a:r>
            <a:r>
              <a:rPr lang="en-US" dirty="0">
                <a:latin typeface="Rethink Sans" pitchFamily="2" charset="0"/>
              </a:rPr>
              <a:t>: Examine the client’s LinkedIn, website, and MCA filings to understand the company at a foundational level.</a:t>
            </a:r>
            <a:endParaRPr lang="en-IN" dirty="0">
              <a:latin typeface="Rethin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3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496562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2: Founder’s Aspiration</a:t>
            </a: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17439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423830"/>
            <a:ext cx="10696267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Understand Business Direction and Desired Position</a:t>
            </a:r>
            <a:r>
              <a:rPr lang="en-US" dirty="0">
                <a:latin typeface="Rethink Sans" pitchFamily="2" charset="0"/>
              </a:rPr>
              <a:t>: To align our consulting strategies with the client's long-term goals and current challenges.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Identify Critical and Urgent Needs:</a:t>
            </a:r>
            <a:r>
              <a:rPr lang="en-US" dirty="0">
                <a:latin typeface="Rethink Sans" pitchFamily="2" charset="0"/>
              </a:rPr>
              <a:t> Focusing on Finance, HR, and Operations to prioritize actions that address the most pressing issues.</a:t>
            </a:r>
            <a:endParaRPr lang="en-IN" dirty="0">
              <a:latin typeface="Rethin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3: </a:t>
            </a:r>
            <a:r>
              <a:rPr lang="en-US" sz="3600" dirty="0">
                <a:latin typeface="Tenorite" panose="00000500000000000000" pitchFamily="2" charset="0"/>
              </a:rPr>
              <a:t>Requirement Gathering from Business Unit Owners/Other Stakeholders</a:t>
            </a:r>
            <a:endParaRPr lang="en-IN" sz="3600" dirty="0">
              <a:latin typeface="Tenorite" panose="00000500000000000000" pitchFamily="2" charset="0"/>
            </a:endParaRP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927207" y="1840753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2053025"/>
            <a:ext cx="9648864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Collect Existing SOPs</a:t>
            </a:r>
            <a:r>
              <a:rPr lang="en-US" dirty="0">
                <a:latin typeface="Rethink Sans" pitchFamily="2" charset="0"/>
              </a:rPr>
              <a:t>: To understand the company’s operations.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Understand Organizational Structure</a:t>
            </a:r>
            <a:r>
              <a:rPr lang="en-US" dirty="0">
                <a:latin typeface="Rethink Sans" pitchFamily="2" charset="0"/>
              </a:rPr>
              <a:t>: To identify reporting relationships and decision-making processes, crucial for streamlining operations.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Evaluate Past Initiatives and Outcomes</a:t>
            </a:r>
            <a:r>
              <a:rPr lang="en-US" dirty="0">
                <a:latin typeface="Rethink Sans" pitchFamily="2" charset="0"/>
              </a:rPr>
              <a:t>: To learn from previous efforts and tailor future strategies that avoid past pitfalls.</a:t>
            </a:r>
            <a:endParaRPr lang="en-IN" b="1" i="1" dirty="0">
              <a:solidFill>
                <a:srgbClr val="2C9F98"/>
              </a:solidFill>
              <a:latin typeface="Rethin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7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77324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4: Business Process &amp; Understanding</a:t>
            </a: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FA3028-6D16-10C1-A1FC-7FFEAC55C0F2}"/>
              </a:ext>
            </a:extLst>
          </p:cNvPr>
          <p:cNvSpPr txBox="1"/>
          <p:nvPr/>
        </p:nvSpPr>
        <p:spPr>
          <a:xfrm>
            <a:off x="783609" y="1677468"/>
            <a:ext cx="9648864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Detail Product/Service Delivery Mechanisms</a:t>
            </a:r>
            <a:r>
              <a:rPr lang="en-US" dirty="0">
                <a:latin typeface="Rethink Sans" pitchFamily="2" charset="0"/>
              </a:rPr>
              <a:t>: To evaluate how effectively and efficiently services/products are delivered to customers.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Analyze Customer Profiles and Market Size</a:t>
            </a:r>
            <a:r>
              <a:rPr lang="en-US" dirty="0">
                <a:latin typeface="Rethink Sans" pitchFamily="2" charset="0"/>
              </a:rPr>
              <a:t>: For better targeting and positioning strategies.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Review Revenue Streams and Value Proposition</a:t>
            </a:r>
            <a:r>
              <a:rPr lang="en-US" dirty="0">
                <a:latin typeface="Rethink Sans" pitchFamily="2" charset="0"/>
              </a:rPr>
              <a:t>: To identify key areas of strength and potential growth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301488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5: </a:t>
            </a:r>
            <a:r>
              <a:rPr lang="en-US" sz="3600" dirty="0">
                <a:latin typeface="Tenorite" panose="00000500000000000000" pitchFamily="2" charset="0"/>
              </a:rPr>
              <a:t>Alignment of Gaps in Process</a:t>
            </a:r>
            <a:endParaRPr lang="en-IN" sz="3600" dirty="0">
              <a:latin typeface="Tenorite" panose="00000500000000000000" pitchFamily="2" charset="0"/>
            </a:endParaRP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1715177"/>
            <a:ext cx="9648864" cy="2131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Prioritize Issues Based on Discussions</a:t>
            </a:r>
            <a:r>
              <a:rPr lang="en-US" dirty="0">
                <a:latin typeface="Rethink Sans" pitchFamily="2" charset="0"/>
              </a:rPr>
              <a:t>: With Principal Consultant and Client Engagement Manager to focus on the most critical gaps first, ensuring efficient resource allocation.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Outline Project Scope and Duration</a:t>
            </a:r>
            <a:r>
              <a:rPr lang="en-US" dirty="0">
                <a:latin typeface="Rethink Sans" pitchFamily="2" charset="0"/>
              </a:rPr>
              <a:t>: To set realistic expectations and plan for a structured approach over typically 8 Quarters, enabling focused efforts and milestones tracking.</a:t>
            </a:r>
            <a:endParaRPr lang="en-IN" dirty="0">
              <a:latin typeface="Rethin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5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375E7-9B26-82FE-0D39-EFBAFBE22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BF4169-5637-ED1C-317D-2B213B94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DA7F85-48DF-05F7-5009-CCA8BF6B9829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55B75704-F4C3-5324-69C2-BACEAD055218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6: </a:t>
            </a:r>
            <a:r>
              <a:rPr lang="en-US" sz="3600" dirty="0">
                <a:latin typeface="Tenorite" panose="00000500000000000000" pitchFamily="2" charset="0"/>
              </a:rPr>
              <a:t>Preparation of Diagnostics Deck</a:t>
            </a:r>
            <a:endParaRPr lang="en-IN" sz="3600" dirty="0">
              <a:latin typeface="Tenorite" panose="00000500000000000000" pitchFamily="2" charset="0"/>
            </a:endParaRP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174F2E23-D74F-C601-D7C8-DD0047E100AA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38367F-F642-A383-1C4A-814249289295}"/>
              </a:ext>
            </a:extLst>
          </p:cNvPr>
          <p:cNvSpPr txBox="1"/>
          <p:nvPr/>
        </p:nvSpPr>
        <p:spPr>
          <a:xfrm>
            <a:off x="783609" y="1715177"/>
            <a:ext cx="9648864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Develop Within One Week Post-Meeting: </a:t>
            </a:r>
            <a:r>
              <a:rPr lang="en-US" dirty="0">
                <a:latin typeface="Rethink Sans" pitchFamily="2" charset="0"/>
              </a:rPr>
              <a:t>Get the deck completed and internally approved within one week after the meeting.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Rethink Sans" pitchFamily="2" charset="0"/>
              </a:rPr>
              <a:t>Review by Principal Consultant and Partner: </a:t>
            </a:r>
            <a:r>
              <a:rPr lang="en-US" dirty="0">
                <a:latin typeface="Rethink Sans" pitchFamily="2" charset="0"/>
              </a:rPr>
              <a:t>To ensure the highest quality of insights and recommendations are presented to the client.</a:t>
            </a:r>
            <a:endParaRPr lang="en-IN" dirty="0">
              <a:latin typeface="Rethin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8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689</Words>
  <Application>Microsoft Office PowerPoint</Application>
  <PresentationFormat>Widescreen</PresentationFormat>
  <Paragraphs>75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Nunito</vt:lpstr>
      <vt:lpstr>Rethink Sans</vt:lpstr>
      <vt:lpstr>Roboto Medium</vt:lpstr>
      <vt:lpstr>Tenorite</vt:lpstr>
      <vt:lpstr>Office Theme</vt:lpstr>
      <vt:lpstr>SOP –Business Diagnostics  Date of Publication : 13/02/24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Balasubramanyan</dc:creator>
  <cp:lastModifiedBy>Balasubramanian P.G</cp:lastModifiedBy>
  <cp:revision>76</cp:revision>
  <dcterms:created xsi:type="dcterms:W3CDTF">2023-10-31T09:15:15Z</dcterms:created>
  <dcterms:modified xsi:type="dcterms:W3CDTF">2024-03-24T15:01:56Z</dcterms:modified>
</cp:coreProperties>
</file>