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1085" r:id="rId4"/>
    <p:sldId id="257" r:id="rId5"/>
    <p:sldId id="258" r:id="rId6"/>
    <p:sldId id="261" r:id="rId7"/>
    <p:sldId id="268" r:id="rId8"/>
    <p:sldId id="269" r:id="rId9"/>
    <p:sldId id="1086" r:id="rId10"/>
    <p:sldId id="1087" r:id="rId11"/>
    <p:sldId id="1088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Nunito" pitchFamily="2" charset="0"/>
              </a:rPr>
              <a:t>8. Documentation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45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6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22/11/2023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-66502"/>
            <a:ext cx="12192000" cy="498930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454" b="-31454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 Cashflow Statement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Pillar III – Pitch Deck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24/11/23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7: Review and Analysis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7.1 Variances and Trends: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Nunito" pitchFamily="2" charset="0"/>
              </a:rPr>
              <a:t>Analyse</a:t>
            </a:r>
            <a:r>
              <a:rPr lang="en-US" dirty="0">
                <a:latin typeface="Nunito" pitchFamily="2" charset="0"/>
              </a:rPr>
              <a:t> any significant variances between actual and projected cash flows.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Identify trends and potential areas for improvement or concern.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Understanding the reasons behind variances aids in making informed decisions.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7.2 Non-Cash Transactions: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Disclose any significant non-cash transactions that may impact the interpretation of the cash flow statement.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Providing transparency on non-cash activities ensures a more accurate understanding of the company's cash flow dynamics.</a:t>
            </a:r>
          </a:p>
        </p:txBody>
      </p:sp>
    </p:spTree>
    <p:extLst>
      <p:ext uri="{BB962C8B-B14F-4D97-AF65-F5344CB8AC3E}">
        <p14:creationId xmlns:p14="http://schemas.microsoft.com/office/powerpoint/2010/main" val="10653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8: Documentation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8.1 Record Assumptions: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Document any assumptions made during the preparation of the cash flow statement.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Maintain a record of any significant estimates.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Documentation is essential for transparency and for future reference during audits or reviews.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8.2 Supporting Details: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Keep supporting details and schedules used in the preparation of the cash flow statement for reference and audit purposes.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Detailed supporting documentation enhances the credibility and reliability of the cash flow statement.</a:t>
            </a:r>
          </a:p>
        </p:txBody>
      </p:sp>
    </p:spTree>
    <p:extLst>
      <p:ext uri="{BB962C8B-B14F-4D97-AF65-F5344CB8AC3E}">
        <p14:creationId xmlns:p14="http://schemas.microsoft.com/office/powerpoint/2010/main" val="55092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497231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Instructions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66077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204041"/>
            <a:ext cx="9610069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dirty="0">
                <a:latin typeface="Nunito" pitchFamily="2" charset="0"/>
              </a:rPr>
              <a:t>Fonts Used</a:t>
            </a:r>
            <a:r>
              <a:rPr lang="en-US" dirty="0">
                <a:latin typeface="Nunito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Headings – Poppins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Body - Tenorite</a:t>
            </a:r>
            <a:endParaRPr lang="en-IN" dirty="0">
              <a:latin typeface="Nunito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3479B7-8AC5-41B1-9925-277C122E1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36372"/>
              </p:ext>
            </p:extLst>
          </p:nvPr>
        </p:nvGraphicFramePr>
        <p:xfrm>
          <a:off x="1371601" y="2594990"/>
          <a:ext cx="9610068" cy="325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034">
                  <a:extLst>
                    <a:ext uri="{9D8B030D-6E8A-4147-A177-3AD203B41FA5}">
                      <a16:colId xmlns:a16="http://schemas.microsoft.com/office/drawing/2014/main" val="3013971034"/>
                    </a:ext>
                  </a:extLst>
                </a:gridCol>
                <a:gridCol w="4805034">
                  <a:extLst>
                    <a:ext uri="{9D8B030D-6E8A-4147-A177-3AD203B41FA5}">
                      <a16:colId xmlns:a16="http://schemas.microsoft.com/office/drawing/2014/main" val="2775113863"/>
                    </a:ext>
                  </a:extLst>
                </a:gridCol>
              </a:tblGrid>
              <a:tr h="334426"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Don’ts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50694"/>
                  </a:ext>
                </a:extLst>
              </a:tr>
              <a:tr h="5295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Change accordingly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Change accordingly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21271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48349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66266"/>
                  </a:ext>
                </a:extLst>
              </a:tr>
              <a:tr h="488064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3798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4552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47394"/>
                  </a:ext>
                </a:extLst>
              </a:tr>
              <a:tr h="529508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712893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 am not sure about what challenges are being faced in this process so you be the best judge </a:t>
            </a:r>
            <a:r>
              <a:rPr lang="en-US">
                <a:latin typeface="Nunito" pitchFamily="2" charset="0"/>
              </a:rPr>
              <a:t>of it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Standard Format of Pitch Deck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370535"/>
            <a:ext cx="4296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Stuff goes here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And here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Here for sure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1" y="6338813"/>
            <a:ext cx="5234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slides according to the narration that the client wants.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:a16="http://schemas.microsoft.com/office/drawing/2014/main" id="{6E224C36-F3F5-4914-956F-9224DDCD9261}"/>
              </a:ext>
            </a:extLst>
          </p:cNvPr>
          <p:cNvGrpSpPr>
            <a:grpSpLocks/>
          </p:cNvGrpSpPr>
          <p:nvPr/>
        </p:nvGrpSpPr>
        <p:grpSpPr bwMode="auto">
          <a:xfrm>
            <a:off x="7121350" y="2027669"/>
            <a:ext cx="327779" cy="317500"/>
            <a:chOff x="8791575" y="2206625"/>
            <a:chExt cx="456350" cy="44163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C61A40F-44EA-4F07-A48A-7FCF645B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206625"/>
              <a:ext cx="423863" cy="423863"/>
            </a:xfrm>
            <a:custGeom>
              <a:avLst/>
              <a:gdLst>
                <a:gd name="T0" fmla="*/ 0 w 1177"/>
                <a:gd name="T1" fmla="*/ 0 h 1178"/>
                <a:gd name="T2" fmla="*/ 0 w 1177"/>
                <a:gd name="T3" fmla="*/ 0 h 1178"/>
                <a:gd name="T4" fmla="*/ 2147483646 w 1177"/>
                <a:gd name="T5" fmla="*/ 2147483646 h 1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7" h="1178">
                  <a:moveTo>
                    <a:pt x="0" y="0"/>
                  </a:moveTo>
                  <a:lnTo>
                    <a:pt x="0" y="0"/>
                  </a:lnTo>
                  <a:cubicBezTo>
                    <a:pt x="446" y="323"/>
                    <a:pt x="844" y="721"/>
                    <a:pt x="1176" y="1177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B65DCDF-20EF-4416-BB0E-13A95CA0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3138" y="2456175"/>
              <a:ext cx="204787" cy="192088"/>
            </a:xfrm>
            <a:custGeom>
              <a:avLst/>
              <a:gdLst>
                <a:gd name="T0" fmla="*/ 2147483646 w 570"/>
                <a:gd name="T1" fmla="*/ 0 h 533"/>
                <a:gd name="T2" fmla="*/ 2147483646 w 570"/>
                <a:gd name="T3" fmla="*/ 2147483646 h 533"/>
                <a:gd name="T4" fmla="*/ 0 w 570"/>
                <a:gd name="T5" fmla="*/ 2147483646 h 5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533">
                  <a:moveTo>
                    <a:pt x="569" y="0"/>
                  </a:moveTo>
                  <a:lnTo>
                    <a:pt x="531" y="532"/>
                  </a:lnTo>
                  <a:lnTo>
                    <a:pt x="0" y="494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B694E24-4C65-4E18-B099-57E8BC9F7B19}"/>
              </a:ext>
            </a:extLst>
          </p:cNvPr>
          <p:cNvGrpSpPr>
            <a:grpSpLocks/>
          </p:cNvGrpSpPr>
          <p:nvPr/>
        </p:nvGrpSpPr>
        <p:grpSpPr bwMode="auto">
          <a:xfrm>
            <a:off x="7685540" y="3175466"/>
            <a:ext cx="194155" cy="447698"/>
            <a:chOff x="9576225" y="3802063"/>
            <a:chExt cx="269875" cy="622187"/>
          </a:xfrm>
        </p:grpSpPr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D206AE78-12AE-4790-97CB-B0898E35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25" y="3802063"/>
              <a:ext cx="31750" cy="596900"/>
            </a:xfrm>
            <a:custGeom>
              <a:avLst/>
              <a:gdLst>
                <a:gd name="T0" fmla="*/ 0 w 86"/>
                <a:gd name="T1" fmla="*/ 0 h 1660"/>
                <a:gd name="T2" fmla="*/ 0 w 86"/>
                <a:gd name="T3" fmla="*/ 0 h 1660"/>
                <a:gd name="T4" fmla="*/ 0 w 86"/>
                <a:gd name="T5" fmla="*/ 2147483646 h 1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1660">
                  <a:moveTo>
                    <a:pt x="0" y="0"/>
                  </a:moveTo>
                  <a:lnTo>
                    <a:pt x="0" y="0"/>
                  </a:lnTo>
                  <a:cubicBezTo>
                    <a:pt x="85" y="541"/>
                    <a:pt x="85" y="1099"/>
                    <a:pt x="0" y="1659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A3729EE1-13F6-4EE7-ACC2-348CE62F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225" y="4279788"/>
              <a:ext cx="269875" cy="144462"/>
            </a:xfrm>
            <a:custGeom>
              <a:avLst/>
              <a:gdLst>
                <a:gd name="T0" fmla="*/ 2147483646 w 750"/>
                <a:gd name="T1" fmla="*/ 2147483646 h 400"/>
                <a:gd name="T2" fmla="*/ 2147483646 w 750"/>
                <a:gd name="T3" fmla="*/ 2147483646 h 400"/>
                <a:gd name="T4" fmla="*/ 0 w 750"/>
                <a:gd name="T5" fmla="*/ 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0" h="400">
                  <a:moveTo>
                    <a:pt x="749" y="48"/>
                  </a:moveTo>
                  <a:lnTo>
                    <a:pt x="351" y="399"/>
                  </a:lnTo>
                  <a:lnTo>
                    <a:pt x="0" y="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B17AFFEE-426C-4A01-915A-735707C6382E}"/>
              </a:ext>
            </a:extLst>
          </p:cNvPr>
          <p:cNvGrpSpPr>
            <a:grpSpLocks/>
          </p:cNvGrpSpPr>
          <p:nvPr/>
        </p:nvGrpSpPr>
        <p:grpSpPr bwMode="auto">
          <a:xfrm>
            <a:off x="7113355" y="4446608"/>
            <a:ext cx="312932" cy="323210"/>
            <a:chOff x="8781000" y="5568950"/>
            <a:chExt cx="434438" cy="449150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D0F8366A-A4AD-470B-AB49-5729549F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5568950"/>
              <a:ext cx="423863" cy="423863"/>
            </a:xfrm>
            <a:custGeom>
              <a:avLst/>
              <a:gdLst>
                <a:gd name="T0" fmla="*/ 2147483646 w 1177"/>
                <a:gd name="T1" fmla="*/ 0 h 1177"/>
                <a:gd name="T2" fmla="*/ 2147483646 w 1177"/>
                <a:gd name="T3" fmla="*/ 0 h 1177"/>
                <a:gd name="T4" fmla="*/ 0 w 1177"/>
                <a:gd name="T5" fmla="*/ 2147483646 h 1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7" h="1177">
                  <a:moveTo>
                    <a:pt x="1176" y="0"/>
                  </a:moveTo>
                  <a:lnTo>
                    <a:pt x="1176" y="0"/>
                  </a:lnTo>
                  <a:cubicBezTo>
                    <a:pt x="854" y="446"/>
                    <a:pt x="465" y="844"/>
                    <a:pt x="0" y="1176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C2CC3680-DE55-47C7-80AC-F1C7E127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00" y="5813313"/>
              <a:ext cx="192088" cy="204787"/>
            </a:xfrm>
            <a:custGeom>
              <a:avLst/>
              <a:gdLst>
                <a:gd name="T0" fmla="*/ 2147483646 w 532"/>
                <a:gd name="T1" fmla="*/ 2147483646 h 570"/>
                <a:gd name="T2" fmla="*/ 0 w 532"/>
                <a:gd name="T3" fmla="*/ 2147483646 h 570"/>
                <a:gd name="T4" fmla="*/ 1788804696 w 532"/>
                <a:gd name="T5" fmla="*/ 0 h 5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2" h="570">
                  <a:moveTo>
                    <a:pt x="531" y="569"/>
                  </a:moveTo>
                  <a:lnTo>
                    <a:pt x="0" y="531"/>
                  </a:lnTo>
                  <a:lnTo>
                    <a:pt x="38" y="0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4C3A8E0E-45DB-4F9A-A5D2-3D0A5067A8B7}"/>
              </a:ext>
            </a:extLst>
          </p:cNvPr>
          <p:cNvGrpSpPr>
            <a:grpSpLocks/>
          </p:cNvGrpSpPr>
          <p:nvPr/>
        </p:nvGrpSpPr>
        <p:grpSpPr bwMode="auto">
          <a:xfrm>
            <a:off x="5833077" y="5006230"/>
            <a:ext cx="446556" cy="196439"/>
            <a:chOff x="7001413" y="6346400"/>
            <a:chExt cx="620175" cy="273050"/>
          </a:xfrm>
        </p:grpSpPr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644619B1-E0CE-478E-A487-759CD3AE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6477000"/>
              <a:ext cx="596900" cy="31750"/>
            </a:xfrm>
            <a:custGeom>
              <a:avLst/>
              <a:gdLst>
                <a:gd name="T0" fmla="*/ 2147483646 w 1660"/>
                <a:gd name="T1" fmla="*/ 0 h 86"/>
                <a:gd name="T2" fmla="*/ 2147483646 w 1660"/>
                <a:gd name="T3" fmla="*/ 0 h 86"/>
                <a:gd name="T4" fmla="*/ 0 w 1660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60" h="86">
                  <a:moveTo>
                    <a:pt x="1659" y="0"/>
                  </a:moveTo>
                  <a:lnTo>
                    <a:pt x="1659" y="0"/>
                  </a:lnTo>
                  <a:cubicBezTo>
                    <a:pt x="1118" y="85"/>
                    <a:pt x="559" y="85"/>
                    <a:pt x="0" y="0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6D38D39-3C68-465A-A07B-BDD8930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413" y="6346400"/>
              <a:ext cx="147637" cy="273050"/>
            </a:xfrm>
            <a:custGeom>
              <a:avLst/>
              <a:gdLst>
                <a:gd name="T0" fmla="*/ 2147483646 w 409"/>
                <a:gd name="T1" fmla="*/ 2147483646 h 760"/>
                <a:gd name="T2" fmla="*/ 0 w 409"/>
                <a:gd name="T3" fmla="*/ 2147483646 h 760"/>
                <a:gd name="T4" fmla="*/ 2147483646 w 409"/>
                <a:gd name="T5" fmla="*/ 0 h 7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9" h="760">
                  <a:moveTo>
                    <a:pt x="351" y="759"/>
                  </a:moveTo>
                  <a:lnTo>
                    <a:pt x="0" y="351"/>
                  </a:lnTo>
                  <a:lnTo>
                    <a:pt x="408" y="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15C9F07E-AAD4-475F-9786-E29548399167}"/>
              </a:ext>
            </a:extLst>
          </p:cNvPr>
          <p:cNvGrpSpPr>
            <a:grpSpLocks/>
          </p:cNvGrpSpPr>
          <p:nvPr/>
        </p:nvGrpSpPr>
        <p:grpSpPr bwMode="auto">
          <a:xfrm>
            <a:off x="4680711" y="4434046"/>
            <a:ext cx="326637" cy="317500"/>
            <a:chOff x="5398775" y="5551175"/>
            <a:chExt cx="454338" cy="441638"/>
          </a:xfrm>
        </p:grpSpPr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6F114527-65C2-438A-B7A6-16C24FE9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5568950"/>
              <a:ext cx="423863" cy="423863"/>
            </a:xfrm>
            <a:custGeom>
              <a:avLst/>
              <a:gdLst>
                <a:gd name="T0" fmla="*/ 2147483646 w 1178"/>
                <a:gd name="T1" fmla="*/ 2147483646 h 1177"/>
                <a:gd name="T2" fmla="*/ 2147483646 w 1178"/>
                <a:gd name="T3" fmla="*/ 2147483646 h 1177"/>
                <a:gd name="T4" fmla="*/ 0 w 1178"/>
                <a:gd name="T5" fmla="*/ 0 h 1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8" h="1177">
                  <a:moveTo>
                    <a:pt x="1177" y="1176"/>
                  </a:moveTo>
                  <a:lnTo>
                    <a:pt x="1177" y="1176"/>
                  </a:lnTo>
                  <a:cubicBezTo>
                    <a:pt x="731" y="854"/>
                    <a:pt x="333" y="465"/>
                    <a:pt x="0" y="0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59B1109F-7EDB-4B1E-AB34-A577EA68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775" y="5551175"/>
              <a:ext cx="204788" cy="192088"/>
            </a:xfrm>
            <a:custGeom>
              <a:avLst/>
              <a:gdLst>
                <a:gd name="T0" fmla="*/ 0 w 571"/>
                <a:gd name="T1" fmla="*/ 2147483646 h 532"/>
                <a:gd name="T2" fmla="*/ 1753076018 w 571"/>
                <a:gd name="T3" fmla="*/ 0 h 532"/>
                <a:gd name="T4" fmla="*/ 2147483646 w 571"/>
                <a:gd name="T5" fmla="*/ 1788804696 h 5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532">
                  <a:moveTo>
                    <a:pt x="0" y="531"/>
                  </a:moveTo>
                  <a:lnTo>
                    <a:pt x="38" y="0"/>
                  </a:lnTo>
                  <a:lnTo>
                    <a:pt x="570" y="38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4A56ED3A-63F3-4C2B-82A8-22788114565D}"/>
              </a:ext>
            </a:extLst>
          </p:cNvPr>
          <p:cNvGrpSpPr>
            <a:grpSpLocks/>
          </p:cNvGrpSpPr>
          <p:nvPr/>
        </p:nvGrpSpPr>
        <p:grpSpPr bwMode="auto">
          <a:xfrm>
            <a:off x="4247860" y="3159478"/>
            <a:ext cx="194155" cy="445413"/>
            <a:chOff x="4797000" y="3780375"/>
            <a:chExt cx="269875" cy="618588"/>
          </a:xfrm>
        </p:grpSpPr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3F3623C-1FA7-4F11-B105-56F1C6C4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802063"/>
              <a:ext cx="31750" cy="596900"/>
            </a:xfrm>
            <a:custGeom>
              <a:avLst/>
              <a:gdLst>
                <a:gd name="T0" fmla="*/ 2147483646 w 87"/>
                <a:gd name="T1" fmla="*/ 2147483646 h 1660"/>
                <a:gd name="T2" fmla="*/ 2147483646 w 87"/>
                <a:gd name="T3" fmla="*/ 2147483646 h 1660"/>
                <a:gd name="T4" fmla="*/ 2147483646 w 87"/>
                <a:gd name="T5" fmla="*/ 0 h 1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1660">
                  <a:moveTo>
                    <a:pt x="86" y="1659"/>
                  </a:moveTo>
                  <a:lnTo>
                    <a:pt x="86" y="1659"/>
                  </a:lnTo>
                  <a:cubicBezTo>
                    <a:pt x="0" y="1118"/>
                    <a:pt x="0" y="559"/>
                    <a:pt x="86" y="0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8A0BDAB2-1A1C-4BB4-9A7E-74EF7EDF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000" y="3780375"/>
              <a:ext cx="269875" cy="147638"/>
            </a:xfrm>
            <a:custGeom>
              <a:avLst/>
              <a:gdLst>
                <a:gd name="T0" fmla="*/ 0 w 751"/>
                <a:gd name="T1" fmla="*/ 2147483646 h 409"/>
                <a:gd name="T2" fmla="*/ 2147483646 w 751"/>
                <a:gd name="T3" fmla="*/ 0 h 409"/>
                <a:gd name="T4" fmla="*/ 2147483646 w 751"/>
                <a:gd name="T5" fmla="*/ 2147483646 h 4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1" h="409">
                  <a:moveTo>
                    <a:pt x="0" y="351"/>
                  </a:moveTo>
                  <a:lnTo>
                    <a:pt x="399" y="0"/>
                  </a:lnTo>
                  <a:lnTo>
                    <a:pt x="750" y="408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82C724F4-38A0-4293-87A5-8F432DC1CA7A}"/>
              </a:ext>
            </a:extLst>
          </p:cNvPr>
          <p:cNvGrpSpPr/>
          <p:nvPr/>
        </p:nvGrpSpPr>
        <p:grpSpPr>
          <a:xfrm>
            <a:off x="4702410" y="2010539"/>
            <a:ext cx="319784" cy="323210"/>
            <a:chOff x="5429250" y="2182813"/>
            <a:chExt cx="444500" cy="449262"/>
          </a:xfrm>
        </p:grpSpPr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E6ACBF67-78BD-49EF-BA02-561E1A21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2211388"/>
              <a:ext cx="423863" cy="420687"/>
            </a:xfrm>
            <a:custGeom>
              <a:avLst/>
              <a:gdLst>
                <a:gd name="T0" fmla="*/ 0 w 1178"/>
                <a:gd name="T1" fmla="*/ 2147483646 h 1168"/>
                <a:gd name="T2" fmla="*/ 0 w 1178"/>
                <a:gd name="T3" fmla="*/ 2147483646 h 1168"/>
                <a:gd name="T4" fmla="*/ 2147483646 w 1178"/>
                <a:gd name="T5" fmla="*/ 0 h 1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8" h="1168">
                  <a:moveTo>
                    <a:pt x="0" y="1167"/>
                  </a:moveTo>
                  <a:lnTo>
                    <a:pt x="0" y="1167"/>
                  </a:lnTo>
                  <a:cubicBezTo>
                    <a:pt x="323" y="721"/>
                    <a:pt x="722" y="332"/>
                    <a:pt x="1177" y="0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AD1EA84B-F64C-4921-8FED-ABE0C906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2182813"/>
              <a:ext cx="192087" cy="204787"/>
            </a:xfrm>
            <a:custGeom>
              <a:avLst/>
              <a:gdLst>
                <a:gd name="T0" fmla="*/ 0 w 532"/>
                <a:gd name="T1" fmla="*/ 0 h 571"/>
                <a:gd name="T2" fmla="*/ 2147483646 w 532"/>
                <a:gd name="T3" fmla="*/ 1753067457 h 571"/>
                <a:gd name="T4" fmla="*/ 2147483646 w 532"/>
                <a:gd name="T5" fmla="*/ 2147483646 h 5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2" h="571">
                  <a:moveTo>
                    <a:pt x="0" y="0"/>
                  </a:moveTo>
                  <a:lnTo>
                    <a:pt x="531" y="38"/>
                  </a:lnTo>
                  <a:lnTo>
                    <a:pt x="493" y="570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8F0E0-AB39-41FB-87A2-D4DA78277B85}"/>
              </a:ext>
            </a:extLst>
          </p:cNvPr>
          <p:cNvGrpSpPr>
            <a:grpSpLocks/>
          </p:cNvGrpSpPr>
          <p:nvPr/>
        </p:nvGrpSpPr>
        <p:grpSpPr bwMode="auto">
          <a:xfrm>
            <a:off x="5847924" y="1577688"/>
            <a:ext cx="452266" cy="194155"/>
            <a:chOff x="7021513" y="1581575"/>
            <a:chExt cx="628962" cy="269875"/>
          </a:xfrm>
        </p:grpSpPr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630D12E6-8373-4F05-8DEF-A9178537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513" y="1690688"/>
              <a:ext cx="601662" cy="34925"/>
            </a:xfrm>
            <a:custGeom>
              <a:avLst/>
              <a:gdLst>
                <a:gd name="T0" fmla="*/ 0 w 1670"/>
                <a:gd name="T1" fmla="*/ 2147483646 h 96"/>
                <a:gd name="T2" fmla="*/ 0 w 1670"/>
                <a:gd name="T3" fmla="*/ 2147483646 h 96"/>
                <a:gd name="T4" fmla="*/ 2147483646 w 1670"/>
                <a:gd name="T5" fmla="*/ 214748364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0" h="96">
                  <a:moveTo>
                    <a:pt x="0" y="95"/>
                  </a:moveTo>
                  <a:lnTo>
                    <a:pt x="0" y="95"/>
                  </a:lnTo>
                  <a:cubicBezTo>
                    <a:pt x="551" y="10"/>
                    <a:pt x="1110" y="0"/>
                    <a:pt x="1669" y="95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1B096334-0FAA-45C6-9231-D91E1930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6013" y="1581575"/>
              <a:ext cx="144462" cy="269875"/>
            </a:xfrm>
            <a:custGeom>
              <a:avLst/>
              <a:gdLst>
                <a:gd name="T0" fmla="*/ 2147483646 w 400"/>
                <a:gd name="T1" fmla="*/ 0 h 751"/>
                <a:gd name="T2" fmla="*/ 2147483646 w 400"/>
                <a:gd name="T3" fmla="*/ 2147483646 h 751"/>
                <a:gd name="T4" fmla="*/ 0 w 400"/>
                <a:gd name="T5" fmla="*/ 2147483646 h 7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751">
                  <a:moveTo>
                    <a:pt x="48" y="0"/>
                  </a:moveTo>
                  <a:lnTo>
                    <a:pt x="399" y="399"/>
                  </a:lnTo>
                  <a:lnTo>
                    <a:pt x="0" y="75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sp>
        <p:nvSpPr>
          <p:cNvPr id="68" name="Freeform 14">
            <a:extLst>
              <a:ext uri="{FF2B5EF4-FFF2-40B4-BE49-F238E27FC236}">
                <a16:creationId xmlns:a16="http://schemas.microsoft.com/office/drawing/2014/main" id="{6E314689-98AE-4B7C-B905-FF8389584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402" y="2287730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AF628-AAE1-4B2C-B7EA-5FD0EF3EC133}"/>
              </a:ext>
            </a:extLst>
          </p:cNvPr>
          <p:cNvSpPr txBox="1"/>
          <p:nvPr/>
        </p:nvSpPr>
        <p:spPr>
          <a:xfrm>
            <a:off x="2880022" y="1199094"/>
            <a:ext cx="21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Nunito" pitchFamily="2" charset="0"/>
              </a:rPr>
              <a:t>8. Documentation</a:t>
            </a:r>
          </a:p>
          <a:p>
            <a:endParaRPr lang="en-A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28909-DE73-45EA-B0DF-535F116BF75B}"/>
              </a:ext>
            </a:extLst>
          </p:cNvPr>
          <p:cNvSpPr txBox="1"/>
          <p:nvPr/>
        </p:nvSpPr>
        <p:spPr>
          <a:xfrm>
            <a:off x="2019865" y="2359879"/>
            <a:ext cx="200513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7. Review and Analysis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D9E43A-AE87-44CA-9263-9A31251CA6FE}"/>
              </a:ext>
            </a:extLst>
          </p:cNvPr>
          <p:cNvSpPr txBox="1"/>
          <p:nvPr/>
        </p:nvSpPr>
        <p:spPr>
          <a:xfrm>
            <a:off x="1596907" y="3894155"/>
            <a:ext cx="265095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6. Presentation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A23113-0C17-48EB-ADF7-A3B3B8943EA9}"/>
              </a:ext>
            </a:extLst>
          </p:cNvPr>
          <p:cNvSpPr txBox="1"/>
          <p:nvPr/>
        </p:nvSpPr>
        <p:spPr>
          <a:xfrm>
            <a:off x="2847231" y="5192147"/>
            <a:ext cx="190475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5. Net Change in Cash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5657C2-705B-4547-AFEB-FC52C3810CD0}"/>
              </a:ext>
            </a:extLst>
          </p:cNvPr>
          <p:cNvSpPr txBox="1"/>
          <p:nvPr/>
        </p:nvSpPr>
        <p:spPr>
          <a:xfrm>
            <a:off x="6540767" y="5285983"/>
            <a:ext cx="267785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4. Financing</a:t>
            </a:r>
            <a:br>
              <a:rPr lang="en-US" dirty="0">
                <a:latin typeface="Nunito" pitchFamily="2" charset="0"/>
              </a:rPr>
            </a:br>
            <a:r>
              <a:rPr lang="en-US" dirty="0">
                <a:latin typeface="Nunito" pitchFamily="2" charset="0"/>
              </a:rPr>
              <a:t> Activities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ADA4CC-BAE3-4955-A1EA-3B4D69AA5DF5}"/>
              </a:ext>
            </a:extLst>
          </p:cNvPr>
          <p:cNvSpPr txBox="1"/>
          <p:nvPr/>
        </p:nvSpPr>
        <p:spPr>
          <a:xfrm>
            <a:off x="8233063" y="3881137"/>
            <a:ext cx="171496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3. Investing Activities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F825DA-C8C6-4D73-8EB1-C5173C50DBF7}"/>
              </a:ext>
            </a:extLst>
          </p:cNvPr>
          <p:cNvSpPr txBox="1"/>
          <p:nvPr/>
        </p:nvSpPr>
        <p:spPr>
          <a:xfrm>
            <a:off x="8250826" y="2444397"/>
            <a:ext cx="171496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2.Operating Activities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BF8236-9110-4E2A-8C44-A1760DFC9EEC}"/>
              </a:ext>
            </a:extLst>
          </p:cNvPr>
          <p:cNvSpPr txBox="1"/>
          <p:nvPr/>
        </p:nvSpPr>
        <p:spPr>
          <a:xfrm>
            <a:off x="7207646" y="1007657"/>
            <a:ext cx="171496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1.Input Gathering</a:t>
            </a:r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FC3CDB03-DCDF-445F-B022-DB6B102E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692" y="1388095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E0419432-AD1D-43D3-9A2F-B8DA340D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45" y="1388095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1" name="Freeform 14">
            <a:extLst>
              <a:ext uri="{FF2B5EF4-FFF2-40B4-BE49-F238E27FC236}">
                <a16:creationId xmlns:a16="http://schemas.microsoft.com/office/drawing/2014/main" id="{E9445494-0C33-430A-8FA0-8986546B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515" y="2315153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2" name="Freeform 14">
            <a:extLst>
              <a:ext uri="{FF2B5EF4-FFF2-40B4-BE49-F238E27FC236}">
                <a16:creationId xmlns:a16="http://schemas.microsoft.com/office/drawing/2014/main" id="{5BA494A7-D907-4FA3-9534-FE2706C6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525" y="3650872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4FA9E9C9-A91D-40AD-B3B8-83186383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565" y="4513311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4286613D-05A8-4E40-8A84-F89160B6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366" y="4513311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5" name="Freeform 14">
            <a:extLst>
              <a:ext uri="{FF2B5EF4-FFF2-40B4-BE49-F238E27FC236}">
                <a16:creationId xmlns:a16="http://schemas.microsoft.com/office/drawing/2014/main" id="{A81E1169-BEF9-4B0D-9808-668F6989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272" y="3625483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54305F-BDB0-4F1D-9D26-510CF4D44D80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151;p29">
            <a:extLst>
              <a:ext uri="{FF2B5EF4-FFF2-40B4-BE49-F238E27FC236}">
                <a16:creationId xmlns:a16="http://schemas.microsoft.com/office/drawing/2014/main" id="{F0B10892-988D-4F8C-81CA-D962CCCD04DC}"/>
              </a:ext>
            </a:extLst>
          </p:cNvPr>
          <p:cNvSpPr txBox="1">
            <a:spLocks/>
          </p:cNvSpPr>
          <p:nvPr/>
        </p:nvSpPr>
        <p:spPr>
          <a:xfrm>
            <a:off x="719999" y="285697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Cashflow – Process Flow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B9B417A-069F-4508-8112-9615B260C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06" y="1577688"/>
            <a:ext cx="540000" cy="54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8CBF54-D2F9-4974-B524-2E8DD4EE9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90" y="1557975"/>
            <a:ext cx="540000" cy="54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AF3617-8770-40DF-98F3-75B616237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32" y="2475483"/>
            <a:ext cx="540000" cy="540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8BD1E4F-827D-416D-A0C4-97E38283C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11" y="3810619"/>
            <a:ext cx="540000" cy="5400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7710372-E413-45D3-B2CC-959AD020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89" y="2429989"/>
            <a:ext cx="540000" cy="5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1A4D103-1C43-4607-9226-8014BAE13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22" y="3817126"/>
            <a:ext cx="540000" cy="5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586BE8F-7E17-4A26-A87D-B1D367448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31" y="4682777"/>
            <a:ext cx="540000" cy="5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3B520AE0-31B0-4EC6-BD12-FEE6DCCA4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06" y="467773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1: Information | Input Gathering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648863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1.1 Collect Financial Statements</a:t>
            </a:r>
            <a:r>
              <a:rPr lang="en-US" dirty="0">
                <a:latin typeface="Nunito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Obtain the income statement and balance sheet for the specific period under consideration.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These statements provide crucial details about revenues, expenses, assets, and liabilities.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1.2 Additional Information: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Gather supplementary information such as cash payments for interest and taxes, dividends paid, and details about significant non-cash transactions.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Ensure that all relevant financial data is available for accurate cash flow analysis.</a:t>
            </a: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2: Operating Activities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1244908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2.1 Adjust Net Income: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Begin with the net income from the income statement.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Adjust for non-cash items such as depreciation and amortization to reflect actual cash movements.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2.2 Changes in Working Capital: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Nunito" pitchFamily="2" charset="0"/>
              </a:rPr>
              <a:t>Analyse</a:t>
            </a:r>
            <a:r>
              <a:rPr lang="en-US" dirty="0">
                <a:latin typeface="Nunito" pitchFamily="2" charset="0"/>
              </a:rPr>
              <a:t> changes in current assets and liabilities (receivables, inventory, payables) to determine their impact on cash flow.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Positive changes in working capital may indicate cash inflows, while negative changes may indicate outflows.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2.3 Operating Cash Flow Calculation: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Summarize the adjustments to the net income to calculate net cash provided by operating activities.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section provides insights into the company's ability to generate cash from its core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3: Competitive Landscape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398813"/>
            <a:ext cx="11408389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3.1 Capital Expenditures: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Identify and list capital expenditures (purchase or sale of property, plant, and equipment).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Categorize these transactions as investing activities to show the impact on long-term assets.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3.2 Investments: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Include cash transactions related to the purchase and sale of investments.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Distinguish between short-term and long-term investments to provide clarity on the nature of these activities.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3.3 Other Investing Activities: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Consider other investing activities, such as loans to other entities and acquisitions.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Classify these transactions accordingly to accurately portray the company's investing decisions.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3.4 Net Cash Used in Investing Activities: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Summarize the cash inflows and outflows to calculate the net cash used in investing activities.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section indicates the extent to which the company is investing in its own growth.</a:t>
            </a: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33097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4: Financing Activities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999822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3CC41-A048-469B-BE03-A32E1363C3B1}"/>
              </a:ext>
            </a:extLst>
          </p:cNvPr>
          <p:cNvSpPr txBox="1"/>
          <p:nvPr/>
        </p:nvSpPr>
        <p:spPr>
          <a:xfrm>
            <a:off x="783609" y="999822"/>
            <a:ext cx="11278159" cy="587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4.1 Debt Transactions: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Identify cash transactions related to the issuance or repayment of debt.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Classify these transactions as financing activities to highlight the company's borrowing and repayment activities.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4.2 Equity Transactions: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Include cash transactions related to the issuance or repurchase of company stock.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Distinguish between dividends paid and proceeds from stock issuances to provide a clear picture of equity-related cash flows.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4.3 Other Financing Activities: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Consider other financing activities, such as lease payments or contributions from owners.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Classify these transactions accordingly to accurately represent the sources and uses of cash for financing.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4.4 Net Cash Provided by Financing Activities: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Summarize the cash inflows and outflows to calculate the net cash provided by financing activities.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Nunito" pitchFamily="2" charset="0"/>
              </a:rPr>
              <a:t>This section reveals how the company is funding its operations and expansions.</a:t>
            </a: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5: Net Change in Cash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5.1 Combine Sections: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Sum the net cash provided by operating, investing, and financing activities.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step calculates the overall change in cash for the reporting period.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5.2 Beginning and Ending Cash: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Determine the beginning and ending cash balances by adding or subtracting the net change in cash from the beginning cash balance.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information is crucial for assessing the company's liquidity position.</a:t>
            </a: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6: Net Change in Cash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6.1 Format the Cash Flow Statement: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Present the cash flow statement in a clear and standardized format, with operating, investing, and financing activities clearly separated.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Use clear headings and subtotals for each section to enhance readability.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6.2 Comparative Analysis: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Include comparative information, such as the previous period's cash flow statement, to facilitate analysis.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Comparative analysis provides insights into trends and helps stakeholders understand changes in cash flow over time.</a:t>
            </a:r>
          </a:p>
        </p:txBody>
      </p:sp>
    </p:spTree>
    <p:extLst>
      <p:ext uri="{BB962C8B-B14F-4D97-AF65-F5344CB8AC3E}">
        <p14:creationId xmlns:p14="http://schemas.microsoft.com/office/powerpoint/2010/main" val="122339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960</Words>
  <Application>Microsoft Office PowerPoint</Application>
  <PresentationFormat>Widescreen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Nunito</vt:lpstr>
      <vt:lpstr>Tenorite</vt:lpstr>
      <vt:lpstr>Office Theme</vt:lpstr>
      <vt:lpstr>SOP – Cashflow Statement Pillar III – Pitch Deck Date of Publication : 24/11/23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PG</cp:lastModifiedBy>
  <cp:revision>80</cp:revision>
  <dcterms:created xsi:type="dcterms:W3CDTF">2023-10-31T09:15:15Z</dcterms:created>
  <dcterms:modified xsi:type="dcterms:W3CDTF">2023-11-22T04:22:47Z</dcterms:modified>
</cp:coreProperties>
</file>