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6" r:id="rId3"/>
    <p:sldId id="259" r:id="rId4"/>
    <p:sldId id="260" r:id="rId5"/>
    <p:sldId id="257" r:id="rId6"/>
    <p:sldId id="258" r:id="rId7"/>
    <p:sldId id="261" r:id="rId8"/>
    <p:sldId id="264" r:id="rId9"/>
    <p:sldId id="265" r:id="rId10"/>
    <p:sldId id="266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6D9"/>
    <a:srgbClr val="BDCFF2"/>
    <a:srgbClr val="BFCFD9"/>
    <a:srgbClr val="F7F7F7"/>
    <a:srgbClr val="2C9F98"/>
    <a:srgbClr val="293A4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6D9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07/11/2023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192000" cy="461405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293" b="-24293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614055"/>
            <a:ext cx="12192000" cy="2269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 Virtual CFO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Pillar V – Data Analytics and Dashboard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24/11/23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223" y="4739923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6: Maintenance and Improvements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817345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Monitor platform reliability and data accuracy - address any issues.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Develop a product roadmap based on new user requests and business needs.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Continually refine and optimize performance based on usage data and feedback.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Implement new features and enhancements in iterative development cycles.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Maintain comprehensive documentation and technical specifications.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Evaluate new dashboarding technology for possible upgrade.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Audit data sources regularly for changes that may impact dashboard.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Budget time and resources for ongoing dashboard operations and support.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Gather user feedback to guide improvement priorities.</a:t>
            </a:r>
          </a:p>
        </p:txBody>
      </p:sp>
    </p:spTree>
    <p:extLst>
      <p:ext uri="{BB962C8B-B14F-4D97-AF65-F5344CB8AC3E}">
        <p14:creationId xmlns:p14="http://schemas.microsoft.com/office/powerpoint/2010/main" val="365525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Review and Refinement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594709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 preliminary draft | MVP [Minimum Viable Product] will take a minimum of 14 days to create.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This MVP Will be send to the client engagement manager and Principal consultant for review first.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Then post review and it’s work this dashboard is presented to the client upon which we take his opinions and make changes if any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Then this dashboard is reviewed by CFO as well as the client post financial model preparation.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 finalized dashboard will be presented to the client in either as secure link, mobile BI or embedded analytics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5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594709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We encounter specific </a:t>
            </a:r>
            <a:r>
              <a:rPr lang="en-US" b="1" i="1" dirty="0">
                <a:latin typeface="Nunito" pitchFamily="2" charset="0"/>
              </a:rPr>
              <a:t>data integration difficulties </a:t>
            </a:r>
            <a:r>
              <a:rPr lang="en-US" dirty="0">
                <a:latin typeface="Nunito" pitchFamily="2" charset="0"/>
              </a:rPr>
              <a:t>that are distinct to the Client's ERP system and data accessibility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As of now, we lack Power BI Premium access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Our cloud architecture remains unresolved at this point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We might not have the internal capabilities to cater to multiple clients at the moment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5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12047" y="36882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Revenue &amp; Margin Analysis | Finance Dashboard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2" y="1101384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3180BE-C66A-4D30-BBD4-1CC8A1F8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2" y="1294470"/>
            <a:ext cx="9252165" cy="51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Standard Format of Dashboard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3" y="1324021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3" y="1857845"/>
            <a:ext cx="550710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Key performance indicator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Financial summaries that the client wants to see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Budget v/s Actuals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Expenses analysis and Market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Executive summary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Year to date 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3" y="5991159"/>
            <a:ext cx="9617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metrics according to the intelligence that the client wants.</a:t>
            </a:r>
            <a:endParaRPr lang="en-IN" sz="1200" i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Inputs from the clients 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9844" y="119680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8105949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Access to their ERP, or data warehouse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Metrics and KPIs they want to see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Their present performance management framework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Their aspirations and budgets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Historical data for the KPIs, including benchmarks and targets.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Regular updates of data needed for the dashboard (Update frequency)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Understanding the client’s industry and market segment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Preferences in visualization formats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Dashboard–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3" y="1180898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D10A07-01DF-4B2F-B75F-255F5F6072CD}"/>
              </a:ext>
            </a:extLst>
          </p:cNvPr>
          <p:cNvGrpSpPr/>
          <p:nvPr/>
        </p:nvGrpSpPr>
        <p:grpSpPr>
          <a:xfrm>
            <a:off x="4254003" y="1997837"/>
            <a:ext cx="2871195" cy="2585040"/>
            <a:chOff x="3061849" y="1693571"/>
            <a:chExt cx="2087995" cy="2160000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4479925" y="2149549"/>
              <a:ext cx="669919" cy="95315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9525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4158735" y="1694968"/>
              <a:ext cx="728386" cy="778604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" name="Google Shape;641;p60">
              <a:extLst>
                <a:ext uri="{FF2B5EF4-FFF2-40B4-BE49-F238E27FC236}">
                  <a16:creationId xmlns:a16="http://schemas.microsoft.com/office/drawing/2014/main" id="{BE4F8D76-029E-4EC7-8EC5-A6CA43FBD636}"/>
                </a:ext>
              </a:extLst>
            </p:cNvPr>
            <p:cNvSpPr/>
            <p:nvPr/>
          </p:nvSpPr>
          <p:spPr>
            <a:xfrm>
              <a:off x="3652054" y="3201214"/>
              <a:ext cx="832952" cy="652357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solidFill>
              <a:srgbClr val="293A42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4283262" y="2937343"/>
              <a:ext cx="789350" cy="806478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9525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3061849" y="2105530"/>
              <a:ext cx="692375" cy="846544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3352015" y="1693571"/>
              <a:ext cx="898902" cy="742597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9525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69DD6-252D-4DF8-8263-7FC185B0FC97}"/>
              </a:ext>
            </a:extLst>
          </p:cNvPr>
          <p:cNvCxnSpPr>
            <a:cxnSpLocks/>
          </p:cNvCxnSpPr>
          <p:nvPr/>
        </p:nvCxnSpPr>
        <p:spPr>
          <a:xfrm flipH="1">
            <a:off x="5762327" y="4711992"/>
            <a:ext cx="2200" cy="64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125198" y="3264091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70411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813485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Define Objectives and Requirements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1937150"/>
            <a:ext cx="281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Data Gathering and Integration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1937150"/>
            <a:ext cx="3682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Design and Develop Dashboard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69024" y="3083968"/>
            <a:ext cx="4296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Testing and Validation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Deployment and Access Control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0AF04-E783-44D8-82AA-8430EB3E6DEB}"/>
              </a:ext>
            </a:extLst>
          </p:cNvPr>
          <p:cNvSpPr txBox="1"/>
          <p:nvPr/>
        </p:nvSpPr>
        <p:spPr>
          <a:xfrm>
            <a:off x="4818411" y="5489108"/>
            <a:ext cx="2357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6: Maintenance and Improvements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41636"/>
            <a:ext cx="1100022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1: Define Objectives and Requirements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6087547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966549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Identify key business goals and KPIs through stakeholder interviews and workshops.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Determine dashboard purpose (monitoring, analytics, operations </a:t>
            </a:r>
            <a:r>
              <a:rPr lang="en-US" dirty="0" err="1">
                <a:latin typeface="Nunito" pitchFamily="2" charset="0"/>
              </a:rPr>
              <a:t>etc</a:t>
            </a:r>
            <a:r>
              <a:rPr lang="en-US" dirty="0">
                <a:latin typeface="Nunito" pitchFamily="2" charset="0"/>
              </a:rPr>
              <a:t>) and end-user persona (executive, manager, analyst).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Define specific metrics and dimensions to track based on business needs.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Specify minimum viable functionality and features (filters, drill-downs, derived metrics </a:t>
            </a:r>
            <a:r>
              <a:rPr lang="en-US" dirty="0" err="1">
                <a:latin typeface="Nunito" pitchFamily="2" charset="0"/>
              </a:rPr>
              <a:t>etc</a:t>
            </a:r>
            <a:r>
              <a:rPr lang="en-US" dirty="0">
                <a:latin typeface="Nunito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Document technical specifications - data sources, update frequency, software platforms.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Create user stories to capture detailed requirements from multiple perspectives.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Obtain sign-off on requirements from all client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2: Data Gathering and Integration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1159249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Catalogue all potential data sources (CRM, ERP, databases, APIs, spreadsheets etc).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Assess data quality - accuracy, completeness, consistency. Cleanse and transform as needed.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Model entity relationships to link datasets via common fields.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Build ETL processes to automate data integration from diverse sources.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Standardize date formats, naming conventions, schema etc across sources.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Validate integrated data, check for errors, duplicates, missing values.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Optimize data model - indexes, aggregation, compression - for fast query performance.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Nunito" pitchFamily="2" charset="0"/>
              </a:rPr>
              <a:t>Store integrated data in a dedicated database or data warehouse.</a:t>
            </a: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3: Design and Develop Dashboard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891556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Evaluate different dashboarding platforms based on feature set, scalability, pricing, usability.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Create wireframes and mockups to capture initial design concepts.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Standardize layouts, color schemes, font usage per client brand guidelines.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Build charts, tables, KPI visualizations to present data insights effectively.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Implement custom interactive functionality via scripts, plugins, APIs.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Create dynamic filters, actions, parameters to customize view for each user.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Implement alerting, notifications based on defined trigger conditions.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Configure autosave, versioning, git integration for iterative development.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Perform extensive unit testing throughout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4: Testing and Validation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123081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Verify calculation logic, data accuracy across all metrics and visuals.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Check for errors or unexpected behaviors in different use cases and with different parameter inputs.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Review dashboard security, access controls, and permissions functionality.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Load test dashboard with simulated production-level data volumes. Tuning as needed.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Solicit feedback from all stakeholder groups through demos and review sessions.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Address bugs, issues, change requests gathered during reviews and testing.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Iterate on information design, layouts, and styles based on feedback.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Gain official approval and sign-off for dashboard release from client sponsors.</a:t>
            </a:r>
          </a:p>
        </p:txBody>
      </p:sp>
    </p:spTree>
    <p:extLst>
      <p:ext uri="{BB962C8B-B14F-4D97-AF65-F5344CB8AC3E}">
        <p14:creationId xmlns:p14="http://schemas.microsoft.com/office/powerpoint/2010/main" val="28970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5: Deployment and Access Control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rgbClr val="293A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403874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Provision and configure server infrastructure for dashboard application.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Implement robust security protocols including SSL, VPN, SSH, Role-based Access Control lists.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Create user roles and permission groups aligned to org structure.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Develop onboarding guides and usage instructions for end-users.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Automate dashboard data refreshes and job scheduling.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Set up monitoring for key performance metrics - uptime, load, errors.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Establish data recovery and backup procedures.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Roll out communication plan to introduce dashboard to end-users.</a:t>
            </a:r>
          </a:p>
        </p:txBody>
      </p:sp>
    </p:spTree>
    <p:extLst>
      <p:ext uri="{BB962C8B-B14F-4D97-AF65-F5344CB8AC3E}">
        <p14:creationId xmlns:p14="http://schemas.microsoft.com/office/powerpoint/2010/main" val="2575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Nunito</vt:lpstr>
      <vt:lpstr>Roboto Medium</vt:lpstr>
      <vt:lpstr>Tenorite</vt:lpstr>
      <vt:lpstr>Office Theme</vt:lpstr>
      <vt:lpstr>SOP – Virtual CFO Pillar V – Data Analytics and Dashboard Date of Publication : 24/11/23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Balasubramanyan</cp:lastModifiedBy>
  <cp:revision>34</cp:revision>
  <dcterms:created xsi:type="dcterms:W3CDTF">2023-10-31T09:15:15Z</dcterms:created>
  <dcterms:modified xsi:type="dcterms:W3CDTF">2023-11-07T08:45:46Z</dcterms:modified>
</cp:coreProperties>
</file>