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0" r:id="rId2"/>
    <p:sldId id="260" r:id="rId3"/>
    <p:sldId id="257" r:id="rId4"/>
    <p:sldId id="258" r:id="rId5"/>
    <p:sldId id="261" r:id="rId6"/>
    <p:sldId id="268" r:id="rId7"/>
    <p:sldId id="269"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F98"/>
    <a:srgbClr val="293A42"/>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38E94-E7A8-4FA7-B5B8-17F62981B3DD}" type="datetimeFigureOut">
              <a:rPr lang="en-AE" smtClean="0"/>
              <a:t>24/03/2024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3DED0-AC2A-4253-9FFE-46ECD3FB5CC5}" type="slidenum">
              <a:rPr lang="en-AE" smtClean="0"/>
              <a:t>‹#›</a:t>
            </a:fld>
            <a:endParaRPr lang="en-AE"/>
          </a:p>
        </p:txBody>
      </p:sp>
    </p:spTree>
    <p:extLst>
      <p:ext uri="{BB962C8B-B14F-4D97-AF65-F5344CB8AC3E}">
        <p14:creationId xmlns:p14="http://schemas.microsoft.com/office/powerpoint/2010/main" val="6675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41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where we gather tam, </a:t>
            </a:r>
            <a:r>
              <a:rPr lang="en-US" dirty="0" err="1"/>
              <a:t>sam</a:t>
            </a:r>
            <a:r>
              <a:rPr lang="en-US" dirty="0"/>
              <a:t> and </a:t>
            </a:r>
            <a:r>
              <a:rPr lang="en-US" dirty="0" err="1"/>
              <a:t>som</a:t>
            </a:r>
            <a:r>
              <a:rPr lang="en-US" dirty="0"/>
              <a:t> from. </a:t>
            </a:r>
            <a:endParaRPr lang="en-AE" dirty="0"/>
          </a:p>
        </p:txBody>
      </p:sp>
      <p:sp>
        <p:nvSpPr>
          <p:cNvPr id="4" name="Slide Number Placeholder 3"/>
          <p:cNvSpPr>
            <a:spLocks noGrp="1"/>
          </p:cNvSpPr>
          <p:nvPr>
            <p:ph type="sldNum" sz="quarter" idx="5"/>
          </p:nvPr>
        </p:nvSpPr>
        <p:spPr/>
        <p:txBody>
          <a:bodyPr/>
          <a:lstStyle/>
          <a:p>
            <a:fld id="{C793DED0-AC2A-4253-9FFE-46ECD3FB5CC5}" type="slidenum">
              <a:rPr lang="en-AE" smtClean="0"/>
              <a:t>4</a:t>
            </a:fld>
            <a:endParaRPr lang="en-AE"/>
          </a:p>
        </p:txBody>
      </p:sp>
    </p:spTree>
    <p:extLst>
      <p:ext uri="{BB962C8B-B14F-4D97-AF65-F5344CB8AC3E}">
        <p14:creationId xmlns:p14="http://schemas.microsoft.com/office/powerpoint/2010/main" val="419895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93DED0-AC2A-4253-9FFE-46ECD3FB5CC5}" type="slidenum">
              <a:rPr lang="en-AE" smtClean="0"/>
              <a:t>5</a:t>
            </a:fld>
            <a:endParaRPr lang="en-AE"/>
          </a:p>
        </p:txBody>
      </p:sp>
    </p:spTree>
    <p:extLst>
      <p:ext uri="{BB962C8B-B14F-4D97-AF65-F5344CB8AC3E}">
        <p14:creationId xmlns:p14="http://schemas.microsoft.com/office/powerpoint/2010/main" val="52517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F546-CA16-4FB4-9D61-05F028B92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3CA4AFFF-3FEE-44E3-A7FF-4DDFE10F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AA76D20-FC66-4F9C-8B2E-1360C591272C}"/>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F08202FB-D96B-4E7A-943D-2435CE47750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496627A-BF88-47C2-B209-B477A9C18F20}"/>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1253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1AE7-72B9-44DB-8EFE-3DB00A60BC0E}"/>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A3C02AC-662D-4983-A843-99E4DFC24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373AC80-BEFF-4EB6-B41A-51EAFB19A93B}"/>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DD0C842C-0185-4A1B-96DF-95E410C70B9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021E763-8767-4F06-9D57-FFDA23374AE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409164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4202A2-CEE6-4AF4-9AA6-B11132671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13C6CD0-CF1E-494C-B702-F560C5557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C7664FA-7721-4250-82D1-82E6A725F336}"/>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EDA16E66-00D0-45AC-95AE-9728BFFD5AC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B9E49B9-F06D-4898-876C-7D066D6FD114}"/>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62927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4DA7-5FB2-4154-8AAC-788A49E7D9F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D129C56-8451-4A9A-88F5-E568AA3A1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7F74960-50D0-4926-8D82-03AB4289FFF2}"/>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8D67D983-7990-4748-B9FF-0A06572FCD1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9038592-E498-4635-B4A1-1A8D55214FC6}"/>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368479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43EB-7B25-44AA-93E6-0BF5D5716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9F5492E0-9BF8-464B-94D6-900CDCE50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52C86-5576-4B4B-86D8-06CA91A237D1}"/>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87E52210-A44D-464F-BEE0-192D7B08495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CDEFE7-7463-48BB-900D-A5E9C01FCC47}"/>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124849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58DD-02BA-41F9-A433-78825D08E90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ABD4387-D10A-4762-AC63-3AD877F47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A8D778D-B19D-43ED-809D-3B4C5C705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79B562C-5317-4F41-AD94-E9575A5B3A2A}"/>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76030DAB-F41A-4C01-B5EB-F226CA3E001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50DA95C-D37D-4269-B3A4-5E9FA6CC4440}"/>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5394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E062-0AEB-4895-B9E8-6358C0B1DED3}"/>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EF52CE5-1A8E-446B-AB94-2613641D4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7F215-35D0-4B30-88C0-CFD032D98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6248A5EB-B0F6-43F6-B8E6-0C39D291F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AA6C57-3C38-4EB2-8C96-93190CE23F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BA8A5533-95B8-4F18-B7A3-7EA8FD28DA94}"/>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8" name="Footer Placeholder 7">
            <a:extLst>
              <a:ext uri="{FF2B5EF4-FFF2-40B4-BE49-F238E27FC236}">
                <a16:creationId xmlns:a16="http://schemas.microsoft.com/office/drawing/2014/main" id="{D9F03AB1-FB93-4B0D-93BF-8B85B61E5353}"/>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5095873E-8C8A-456E-98E3-736CDF2FD49E}"/>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9231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B45D-596F-4554-A88B-6A325CE49A6F}"/>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2239D887-B498-4337-8E99-8997693A5B96}"/>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4" name="Footer Placeholder 3">
            <a:extLst>
              <a:ext uri="{FF2B5EF4-FFF2-40B4-BE49-F238E27FC236}">
                <a16:creationId xmlns:a16="http://schemas.microsoft.com/office/drawing/2014/main" id="{F667CC15-4297-4A88-BCA3-CE4064ED54D3}"/>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847A3A76-0F5B-4CFD-A75E-4C6DABEBE715}"/>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84145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519F4-3B90-41A6-94DB-E464E57B1D99}"/>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3" name="Footer Placeholder 2">
            <a:extLst>
              <a:ext uri="{FF2B5EF4-FFF2-40B4-BE49-F238E27FC236}">
                <a16:creationId xmlns:a16="http://schemas.microsoft.com/office/drawing/2014/main" id="{49E39056-D7E6-4F98-B8AA-10FE1C058E0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C503224-1898-4CD6-8C87-B7459595537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2268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4376-5E70-4CD3-9878-4E494D613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5186317-79CD-49F6-BEC5-C39EEF824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A943DEBA-A688-42B9-9B93-607CF6F30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24E8F-ECD9-43D3-AEAA-2EE241AD792F}"/>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FB206EC6-62D8-4376-ACE4-4953A27EA33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69151D8-3EF3-4F20-85C9-4FC82102F3B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32896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3248-6307-489E-9EA8-41EC5EE2D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D9619F2-D7C8-4B41-AAA8-262BBAD1D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25B4787D-B5B5-4675-A055-8DD879439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1C79C-BD67-4B77-AF53-6E0A34D9760E}"/>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84401951-4B20-4530-A5D3-775A5308EB8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0C3AD4C-F7AF-433D-A3B3-9D156887F633}"/>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391899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FE3B6-3AEA-4908-B970-F7FD80579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89F9F6C-BBE5-489C-B556-92223D627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F6B719D-E70D-4CD5-8D7A-C891B5357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5D54BDE7-5C49-4420-BA33-21EB7E7E0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BE69A6AC-8952-4C3D-86BA-66CCAD9BD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44CC0-ABB5-4CD6-9119-AC23EC9D3B1B}" type="slidenum">
              <a:rPr lang="en-AE" smtClean="0"/>
              <a:t>‹#›</a:t>
            </a:fld>
            <a:endParaRPr lang="en-AE"/>
          </a:p>
        </p:txBody>
      </p:sp>
    </p:spTree>
    <p:extLst>
      <p:ext uri="{BB962C8B-B14F-4D97-AF65-F5344CB8AC3E}">
        <p14:creationId xmlns:p14="http://schemas.microsoft.com/office/powerpoint/2010/main" val="9019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
          <p:cNvSpPr txBox="1">
            <a:spLocks noGrp="1"/>
          </p:cNvSpPr>
          <p:nvPr>
            <p:ph type="ctrTitle"/>
          </p:nvPr>
        </p:nvSpPr>
        <p:spPr>
          <a:xfrm>
            <a:off x="0" y="4739923"/>
            <a:ext cx="12192000" cy="2144090"/>
          </a:xfrm>
          <a:prstGeom prst="rect">
            <a:avLst/>
          </a:prstGeom>
          <a:solidFill>
            <a:srgbClr val="FFFFFF"/>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8080"/>
              </a:buClr>
              <a:buSzPts val="2900"/>
              <a:buFont typeface="Arial"/>
              <a:buNone/>
            </a:pPr>
            <a:br>
              <a:rPr lang="en-US" sz="4400" b="1" dirty="0">
                <a:latin typeface="Tenorite" panose="00000500000000000000" pitchFamily="2" charset="0"/>
              </a:rPr>
            </a:br>
            <a:r>
              <a:rPr lang="en-US" sz="4400" b="1" dirty="0">
                <a:latin typeface="Tenorite" panose="00000500000000000000" pitchFamily="2" charset="0"/>
              </a:rPr>
              <a:t>SOP – Delegation of Authority</a:t>
            </a:r>
            <a:endParaRPr sz="5200" dirty="0">
              <a:latin typeface="Tenorite" panose="00000500000000000000" pitchFamily="2" charset="0"/>
            </a:endParaRPr>
          </a:p>
        </p:txBody>
      </p:sp>
      <p:pic>
        <p:nvPicPr>
          <p:cNvPr id="6" name="Picture 5">
            <a:extLst>
              <a:ext uri="{FF2B5EF4-FFF2-40B4-BE49-F238E27FC236}">
                <a16:creationId xmlns:a16="http://schemas.microsoft.com/office/drawing/2014/main" id="{A787E5BA-D0D4-4356-8599-A738E82AFE8B}"/>
              </a:ext>
            </a:extLst>
          </p:cNvPr>
          <p:cNvPicPr>
            <a:picLocks noChangeAspect="1"/>
          </p:cNvPicPr>
          <p:nvPr/>
        </p:nvPicPr>
        <p:blipFill>
          <a:blip r:embed="rId3"/>
          <a:stretch>
            <a:fillRect/>
          </a:stretch>
        </p:blipFill>
        <p:spPr>
          <a:xfrm>
            <a:off x="10526429" y="5422501"/>
            <a:ext cx="1696278" cy="1199777"/>
          </a:xfrm>
          <a:prstGeom prst="rect">
            <a:avLst/>
          </a:prstGeom>
          <a:ln>
            <a:noFill/>
          </a:ln>
          <a:effectLst>
            <a:outerShdw blurRad="50800" dist="38100" dir="2700000" algn="tl" rotWithShape="0">
              <a:prstClr val="black">
                <a:alpha val="40000"/>
              </a:prstClr>
            </a:outerShdw>
          </a:effectLst>
        </p:spPr>
      </p:pic>
      <p:sp>
        <p:nvSpPr>
          <p:cNvPr id="2" name="AutoShape 4" descr="Delegation of Authority and Span of Management in Agribusiness Sectors -  Agribusiness Education and Research International"/>
          <p:cNvSpPr>
            <a:spLocks noChangeAspect="1" noChangeArrowheads="1"/>
          </p:cNvSpPr>
          <p:nvPr/>
        </p:nvSpPr>
        <p:spPr bwMode="auto">
          <a:xfrm>
            <a:off x="637355" y="838763"/>
            <a:ext cx="3905147" cy="3905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Delegation of Authority and Span of Management in Agribusiness Sectors -  Agribusiness Education and Research Internatio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4"/>
          <a:stretch>
            <a:fillRect/>
          </a:stretch>
        </p:blipFill>
        <p:spPr>
          <a:xfrm>
            <a:off x="0" y="7937"/>
            <a:ext cx="12192000" cy="46389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5E9E1-88F2-4240-8359-3D6461D1B48A}"/>
              </a:ext>
            </a:extLst>
          </p:cNvPr>
          <p:cNvPicPr>
            <a:picLocks noChangeAspect="1"/>
          </p:cNvPicPr>
          <p:nvPr/>
        </p:nvPicPr>
        <p:blipFill>
          <a:blip r:embed="rId2"/>
          <a:stretch>
            <a:fillRect/>
          </a:stretch>
        </p:blipFill>
        <p:spPr>
          <a:xfrm>
            <a:off x="11028933" y="102986"/>
            <a:ext cx="1163067" cy="822637"/>
          </a:xfrm>
          <a:prstGeom prst="rect">
            <a:avLst/>
          </a:prstGeom>
        </p:spPr>
      </p:pic>
      <p:cxnSp>
        <p:nvCxnSpPr>
          <p:cNvPr id="6" name="Straight Connector 5">
            <a:extLst>
              <a:ext uri="{FF2B5EF4-FFF2-40B4-BE49-F238E27FC236}">
                <a16:creationId xmlns:a16="http://schemas.microsoft.com/office/drawing/2014/main" id="{40151364-5C85-497F-805B-4D8C7DB599CB}"/>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7" name="Google Shape;151;p29">
            <a:extLst>
              <a:ext uri="{FF2B5EF4-FFF2-40B4-BE49-F238E27FC236}">
                <a16:creationId xmlns:a16="http://schemas.microsoft.com/office/drawing/2014/main" id="{294F07AF-4A15-4ED3-838E-677250999A3A}"/>
              </a:ext>
            </a:extLst>
          </p:cNvPr>
          <p:cNvSpPr txBox="1">
            <a:spLocks/>
          </p:cNvSpPr>
          <p:nvPr/>
        </p:nvSpPr>
        <p:spPr>
          <a:xfrm>
            <a:off x="719999" y="368824"/>
            <a:ext cx="8901077" cy="92585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Delegation of Authority– Process Flow</a:t>
            </a:r>
          </a:p>
        </p:txBody>
      </p:sp>
      <p:cxnSp>
        <p:nvCxnSpPr>
          <p:cNvPr id="8" name="Google Shape;153;p29">
            <a:extLst>
              <a:ext uri="{FF2B5EF4-FFF2-40B4-BE49-F238E27FC236}">
                <a16:creationId xmlns:a16="http://schemas.microsoft.com/office/drawing/2014/main" id="{415F3927-E7F2-4C32-AD0A-1AE3E7954157}"/>
              </a:ext>
            </a:extLst>
          </p:cNvPr>
          <p:cNvCxnSpPr>
            <a:cxnSpLocks/>
          </p:cNvCxnSpPr>
          <p:nvPr/>
        </p:nvCxnSpPr>
        <p:spPr>
          <a:xfrm flipV="1">
            <a:off x="861892" y="1191017"/>
            <a:ext cx="5443800" cy="0"/>
          </a:xfrm>
          <a:prstGeom prst="straightConnector1">
            <a:avLst/>
          </a:prstGeom>
          <a:noFill/>
          <a:ln w="38100" cap="flat" cmpd="thickThin">
            <a:solidFill>
              <a:schemeClr val="bg2">
                <a:lumMod val="75000"/>
              </a:schemeClr>
            </a:solidFill>
            <a:prstDash val="solid"/>
            <a:round/>
            <a:headEnd type="none" w="med" len="med"/>
            <a:tailEnd type="none" w="med" len="med"/>
          </a:ln>
        </p:spPr>
      </p:cxnSp>
      <p:grpSp>
        <p:nvGrpSpPr>
          <p:cNvPr id="2" name="Group 1">
            <a:extLst>
              <a:ext uri="{FF2B5EF4-FFF2-40B4-BE49-F238E27FC236}">
                <a16:creationId xmlns:a16="http://schemas.microsoft.com/office/drawing/2014/main" id="{D956325A-BAFE-4F76-AFF8-72A6DEE0B6B6}"/>
              </a:ext>
            </a:extLst>
          </p:cNvPr>
          <p:cNvGrpSpPr/>
          <p:nvPr/>
        </p:nvGrpSpPr>
        <p:grpSpPr>
          <a:xfrm>
            <a:off x="4254003" y="1997837"/>
            <a:ext cx="2871195" cy="2585040"/>
            <a:chOff x="4254003" y="1997837"/>
            <a:chExt cx="2871195" cy="2585040"/>
          </a:xfrm>
        </p:grpSpPr>
        <p:sp>
          <p:nvSpPr>
            <p:cNvPr id="9" name="Google Shape;638;p60">
              <a:extLst>
                <a:ext uri="{FF2B5EF4-FFF2-40B4-BE49-F238E27FC236}">
                  <a16:creationId xmlns:a16="http://schemas.microsoft.com/office/drawing/2014/main" id="{55A8F4A5-6D0C-4A4A-824C-4172EAA6FE89}"/>
                </a:ext>
              </a:extLst>
            </p:cNvPr>
            <p:cNvSpPr/>
            <p:nvPr/>
          </p:nvSpPr>
          <p:spPr>
            <a:xfrm>
              <a:off x="6203995" y="2543541"/>
              <a:ext cx="921203" cy="1140718"/>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293A42"/>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4</a:t>
              </a:r>
              <a:endParaRPr dirty="0">
                <a:solidFill>
                  <a:schemeClr val="bg1"/>
                </a:solidFill>
                <a:latin typeface="Roboto Medium" panose="02000000000000000000" pitchFamily="2" charset="0"/>
                <a:ea typeface="Roboto Medium" panose="02000000000000000000" pitchFamily="2" charset="0"/>
              </a:endParaRPr>
            </a:p>
          </p:txBody>
        </p:sp>
        <p:sp>
          <p:nvSpPr>
            <p:cNvPr id="10" name="Google Shape;640;p60">
              <a:extLst>
                <a:ext uri="{FF2B5EF4-FFF2-40B4-BE49-F238E27FC236}">
                  <a16:creationId xmlns:a16="http://schemas.microsoft.com/office/drawing/2014/main" id="{DC8610BB-11CB-4B79-8DF9-AB8B97C53409}"/>
                </a:ext>
              </a:extLst>
            </p:cNvPr>
            <p:cNvSpPr/>
            <p:nvPr/>
          </p:nvSpPr>
          <p:spPr>
            <a:xfrm>
              <a:off x="5762327" y="1999509"/>
              <a:ext cx="1001601" cy="931816"/>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2C9F98"/>
            </a:solidFill>
            <a:ln w="19050" cap="flat" cmpd="sng">
              <a:solidFill>
                <a:schemeClr val="bg1"/>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3</a:t>
              </a:r>
              <a:endParaRPr dirty="0">
                <a:solidFill>
                  <a:schemeClr val="bg1"/>
                </a:solidFill>
                <a:latin typeface="Roboto Medium" panose="02000000000000000000" pitchFamily="2" charset="0"/>
                <a:ea typeface="Roboto Medium" panose="02000000000000000000" pitchFamily="2" charset="0"/>
              </a:endParaRPr>
            </a:p>
          </p:txBody>
        </p:sp>
        <p:sp>
          <p:nvSpPr>
            <p:cNvPr id="11" name="Google Shape;641;p60">
              <a:extLst>
                <a:ext uri="{FF2B5EF4-FFF2-40B4-BE49-F238E27FC236}">
                  <a16:creationId xmlns:a16="http://schemas.microsoft.com/office/drawing/2014/main" id="{BE4F8D76-029E-4EC7-8EC5-A6CA43FBD636}"/>
                </a:ext>
              </a:extLst>
            </p:cNvPr>
            <p:cNvSpPr/>
            <p:nvPr/>
          </p:nvSpPr>
          <p:spPr>
            <a:xfrm>
              <a:off x="5065592" y="3802151"/>
              <a:ext cx="1145390" cy="780726"/>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293A42"/>
            </a:solidFill>
            <a:ln w="19050" cap="flat" cmpd="sng">
              <a:solidFill>
                <a:srgbClr val="F8FAFB"/>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6</a:t>
              </a:r>
              <a:endParaRPr dirty="0">
                <a:solidFill>
                  <a:schemeClr val="bg1"/>
                </a:solidFill>
              </a:endParaRPr>
            </a:p>
          </p:txBody>
        </p:sp>
        <p:sp>
          <p:nvSpPr>
            <p:cNvPr id="12" name="Google Shape;642;p60">
              <a:extLst>
                <a:ext uri="{FF2B5EF4-FFF2-40B4-BE49-F238E27FC236}">
                  <a16:creationId xmlns:a16="http://schemas.microsoft.com/office/drawing/2014/main" id="{83B8DD23-1607-4AC4-B7FF-421397C12CF4}"/>
                </a:ext>
              </a:extLst>
            </p:cNvPr>
            <p:cNvSpPr/>
            <p:nvPr/>
          </p:nvSpPr>
          <p:spPr>
            <a:xfrm>
              <a:off x="5933564" y="3486356"/>
              <a:ext cx="1085433" cy="965175"/>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2C9F98"/>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5</a:t>
              </a:r>
              <a:endParaRPr dirty="0">
                <a:solidFill>
                  <a:schemeClr val="bg1"/>
                </a:solidFill>
                <a:latin typeface="Roboto Medium" panose="02000000000000000000" pitchFamily="2" charset="0"/>
                <a:ea typeface="Roboto Medium" panose="02000000000000000000" pitchFamily="2" charset="0"/>
              </a:endParaRPr>
            </a:p>
          </p:txBody>
        </p:sp>
        <p:sp>
          <p:nvSpPr>
            <p:cNvPr id="13" name="Google Shape;643;p60">
              <a:extLst>
                <a:ext uri="{FF2B5EF4-FFF2-40B4-BE49-F238E27FC236}">
                  <a16:creationId xmlns:a16="http://schemas.microsoft.com/office/drawing/2014/main" id="{AF27F9FB-F96C-4B6A-960E-99F8C5EAD05D}"/>
                </a:ext>
              </a:extLst>
            </p:cNvPr>
            <p:cNvSpPr/>
            <p:nvPr/>
          </p:nvSpPr>
          <p:spPr>
            <a:xfrm>
              <a:off x="4254003" y="2490860"/>
              <a:ext cx="952083" cy="1013125"/>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2C9F98"/>
            </a:solidFill>
            <a:ln w="19050" cap="flat" cmpd="sng">
              <a:solidFill>
                <a:srgbClr val="CFD9E0"/>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1</a:t>
              </a:r>
              <a:endParaRPr dirty="0">
                <a:solidFill>
                  <a:schemeClr val="bg1"/>
                </a:solidFill>
                <a:latin typeface="Roboto Medium" panose="02000000000000000000" pitchFamily="2" charset="0"/>
                <a:ea typeface="Roboto Medium" panose="02000000000000000000" pitchFamily="2" charset="0"/>
              </a:endParaRPr>
            </a:p>
          </p:txBody>
        </p:sp>
        <p:sp>
          <p:nvSpPr>
            <p:cNvPr id="14" name="Google Shape;644;p60">
              <a:extLst>
                <a:ext uri="{FF2B5EF4-FFF2-40B4-BE49-F238E27FC236}">
                  <a16:creationId xmlns:a16="http://schemas.microsoft.com/office/drawing/2014/main" id="{04CF0691-67C3-4DFA-A622-5508CBC5F4A3}"/>
                </a:ext>
              </a:extLst>
            </p:cNvPr>
            <p:cNvSpPr/>
            <p:nvPr/>
          </p:nvSpPr>
          <p:spPr>
            <a:xfrm>
              <a:off x="4653009" y="1997837"/>
              <a:ext cx="1236077" cy="888724"/>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293A42"/>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2</a:t>
              </a:r>
              <a:endParaRPr dirty="0">
                <a:solidFill>
                  <a:schemeClr val="bg1"/>
                </a:solidFill>
                <a:latin typeface="Roboto Medium" panose="02000000000000000000" pitchFamily="2" charset="0"/>
                <a:ea typeface="Roboto Medium" panose="02000000000000000000" pitchFamily="2" charset="0"/>
              </a:endParaRPr>
            </a:p>
          </p:txBody>
        </p:sp>
      </p:grpSp>
      <p:cxnSp>
        <p:nvCxnSpPr>
          <p:cNvPr id="15" name="Straight Arrow Connector 14">
            <a:extLst>
              <a:ext uri="{FF2B5EF4-FFF2-40B4-BE49-F238E27FC236}">
                <a16:creationId xmlns:a16="http://schemas.microsoft.com/office/drawing/2014/main" id="{43709B65-9591-4290-8BD3-738E65E96E05}"/>
              </a:ext>
            </a:extLst>
          </p:cNvPr>
          <p:cNvCxnSpPr>
            <a:cxnSpLocks/>
          </p:cNvCxnSpPr>
          <p:nvPr/>
        </p:nvCxnSpPr>
        <p:spPr>
          <a:xfrm flipH="1">
            <a:off x="3583793" y="3267574"/>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769DD6-252D-4DF8-8263-7FC185B0FC97}"/>
              </a:ext>
            </a:extLst>
          </p:cNvPr>
          <p:cNvCxnSpPr>
            <a:cxnSpLocks/>
          </p:cNvCxnSpPr>
          <p:nvPr/>
        </p:nvCxnSpPr>
        <p:spPr>
          <a:xfrm flipH="1">
            <a:off x="5638287" y="4822456"/>
            <a:ext cx="2200" cy="427073"/>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DA497E-4294-46C1-8061-C5A4961D8D24}"/>
              </a:ext>
            </a:extLst>
          </p:cNvPr>
          <p:cNvCxnSpPr>
            <a:cxnSpLocks/>
          </p:cNvCxnSpPr>
          <p:nvPr/>
        </p:nvCxnSpPr>
        <p:spPr>
          <a:xfrm>
            <a:off x="7230406" y="3208844"/>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AD8EFD-4634-416E-AB77-9D7CE9B2DB1E}"/>
              </a:ext>
            </a:extLst>
          </p:cNvPr>
          <p:cNvCxnSpPr>
            <a:cxnSpLocks/>
          </p:cNvCxnSpPr>
          <p:nvPr/>
        </p:nvCxnSpPr>
        <p:spPr>
          <a:xfrm>
            <a:off x="6906406" y="4266097"/>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8E3245-DB94-4BB2-8429-DB922C1B93A9}"/>
              </a:ext>
            </a:extLst>
          </p:cNvPr>
          <p:cNvCxnSpPr>
            <a:cxnSpLocks/>
          </p:cNvCxnSpPr>
          <p:nvPr/>
        </p:nvCxnSpPr>
        <p:spPr>
          <a:xfrm>
            <a:off x="6704138" y="2246620"/>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55FA0B-C1E7-4525-A497-3C5C2E37537C}"/>
              </a:ext>
            </a:extLst>
          </p:cNvPr>
          <p:cNvCxnSpPr>
            <a:cxnSpLocks/>
          </p:cNvCxnSpPr>
          <p:nvPr/>
        </p:nvCxnSpPr>
        <p:spPr>
          <a:xfrm flipH="1">
            <a:off x="4103909" y="2246620"/>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788730-16D9-4AF7-8CA4-2F97204C8175}"/>
              </a:ext>
            </a:extLst>
          </p:cNvPr>
          <p:cNvSpPr txBox="1"/>
          <p:nvPr/>
        </p:nvSpPr>
        <p:spPr>
          <a:xfrm>
            <a:off x="958504" y="3083968"/>
            <a:ext cx="2814227" cy="646331"/>
          </a:xfrm>
          <a:prstGeom prst="rect">
            <a:avLst/>
          </a:prstGeom>
          <a:noFill/>
        </p:spPr>
        <p:txBody>
          <a:bodyPr wrap="square">
            <a:spAutoFit/>
          </a:bodyPr>
          <a:lstStyle/>
          <a:p>
            <a:r>
              <a:rPr lang="en-IN" dirty="0">
                <a:latin typeface="Nunito" pitchFamily="2" charset="0"/>
              </a:rPr>
              <a:t>Step 1: Defining Objectives and scope</a:t>
            </a:r>
          </a:p>
        </p:txBody>
      </p:sp>
      <p:sp>
        <p:nvSpPr>
          <p:cNvPr id="22" name="TextBox 21">
            <a:extLst>
              <a:ext uri="{FF2B5EF4-FFF2-40B4-BE49-F238E27FC236}">
                <a16:creationId xmlns:a16="http://schemas.microsoft.com/office/drawing/2014/main" id="{F957FFCC-7129-4AEA-B57F-53AFF9E8B177}"/>
              </a:ext>
            </a:extLst>
          </p:cNvPr>
          <p:cNvSpPr txBox="1"/>
          <p:nvPr/>
        </p:nvSpPr>
        <p:spPr>
          <a:xfrm>
            <a:off x="964525" y="2061954"/>
            <a:ext cx="2814228" cy="646331"/>
          </a:xfrm>
          <a:prstGeom prst="rect">
            <a:avLst/>
          </a:prstGeom>
          <a:noFill/>
        </p:spPr>
        <p:txBody>
          <a:bodyPr wrap="square">
            <a:spAutoFit/>
          </a:bodyPr>
          <a:lstStyle/>
          <a:p>
            <a:r>
              <a:rPr lang="en-US" dirty="0">
                <a:latin typeface="Nunito" pitchFamily="2" charset="0"/>
              </a:rPr>
              <a:t>Step 2: Understanding existing process</a:t>
            </a:r>
            <a:endParaRPr lang="en-IN" dirty="0">
              <a:latin typeface="Nunito" pitchFamily="2" charset="0"/>
            </a:endParaRPr>
          </a:p>
        </p:txBody>
      </p:sp>
      <p:sp>
        <p:nvSpPr>
          <p:cNvPr id="23" name="TextBox 22">
            <a:extLst>
              <a:ext uri="{FF2B5EF4-FFF2-40B4-BE49-F238E27FC236}">
                <a16:creationId xmlns:a16="http://schemas.microsoft.com/office/drawing/2014/main" id="{93876556-2261-4358-B341-4A998105DACA}"/>
              </a:ext>
            </a:extLst>
          </p:cNvPr>
          <p:cNvSpPr txBox="1"/>
          <p:nvPr/>
        </p:nvSpPr>
        <p:spPr>
          <a:xfrm>
            <a:off x="7692996" y="2061954"/>
            <a:ext cx="3682787" cy="369332"/>
          </a:xfrm>
          <a:prstGeom prst="rect">
            <a:avLst/>
          </a:prstGeom>
          <a:noFill/>
        </p:spPr>
        <p:txBody>
          <a:bodyPr wrap="square">
            <a:spAutoFit/>
          </a:bodyPr>
          <a:lstStyle/>
          <a:p>
            <a:r>
              <a:rPr lang="en-US" dirty="0">
                <a:latin typeface="Nunito" pitchFamily="2" charset="0"/>
              </a:rPr>
              <a:t>Step 3: Document Process Steps</a:t>
            </a:r>
            <a:endParaRPr lang="en-IN" dirty="0">
              <a:latin typeface="Nunito" pitchFamily="2" charset="0"/>
            </a:endParaRPr>
          </a:p>
        </p:txBody>
      </p:sp>
      <p:sp>
        <p:nvSpPr>
          <p:cNvPr id="24" name="TextBox 23">
            <a:extLst>
              <a:ext uri="{FF2B5EF4-FFF2-40B4-BE49-F238E27FC236}">
                <a16:creationId xmlns:a16="http://schemas.microsoft.com/office/drawing/2014/main" id="{BFB69107-CF18-4823-A2C6-8A7B96F406CD}"/>
              </a:ext>
            </a:extLst>
          </p:cNvPr>
          <p:cNvSpPr txBox="1"/>
          <p:nvPr/>
        </p:nvSpPr>
        <p:spPr>
          <a:xfrm>
            <a:off x="7921316" y="3042589"/>
            <a:ext cx="4296391" cy="369332"/>
          </a:xfrm>
          <a:prstGeom prst="rect">
            <a:avLst/>
          </a:prstGeom>
          <a:noFill/>
        </p:spPr>
        <p:txBody>
          <a:bodyPr wrap="square">
            <a:spAutoFit/>
          </a:bodyPr>
          <a:lstStyle/>
          <a:p>
            <a:r>
              <a:rPr lang="en-US" dirty="0">
                <a:latin typeface="Nunito" pitchFamily="2" charset="0"/>
              </a:rPr>
              <a:t>Step 4: Review and approval process</a:t>
            </a:r>
            <a:endParaRPr lang="en-IN" dirty="0">
              <a:latin typeface="Nunito" pitchFamily="2" charset="0"/>
            </a:endParaRPr>
          </a:p>
        </p:txBody>
      </p:sp>
      <p:sp>
        <p:nvSpPr>
          <p:cNvPr id="25" name="TextBox 24">
            <a:extLst>
              <a:ext uri="{FF2B5EF4-FFF2-40B4-BE49-F238E27FC236}">
                <a16:creationId xmlns:a16="http://schemas.microsoft.com/office/drawing/2014/main" id="{EE78988E-85A2-4845-B427-41C7CCAA1AD7}"/>
              </a:ext>
            </a:extLst>
          </p:cNvPr>
          <p:cNvSpPr txBox="1"/>
          <p:nvPr/>
        </p:nvSpPr>
        <p:spPr>
          <a:xfrm>
            <a:off x="7692996" y="4146329"/>
            <a:ext cx="3392370" cy="646331"/>
          </a:xfrm>
          <a:prstGeom prst="rect">
            <a:avLst/>
          </a:prstGeom>
          <a:noFill/>
        </p:spPr>
        <p:txBody>
          <a:bodyPr wrap="square">
            <a:spAutoFit/>
          </a:bodyPr>
          <a:lstStyle/>
          <a:p>
            <a:r>
              <a:rPr lang="en-US" dirty="0">
                <a:latin typeface="Nunito" pitchFamily="2" charset="0"/>
              </a:rPr>
              <a:t>Step 5: Training and Implementation </a:t>
            </a:r>
            <a:endParaRPr lang="en-IN" dirty="0">
              <a:latin typeface="Nunito" pitchFamily="2" charset="0"/>
            </a:endParaRPr>
          </a:p>
        </p:txBody>
      </p:sp>
      <p:sp>
        <p:nvSpPr>
          <p:cNvPr id="26" name="TextBox 25">
            <a:extLst>
              <a:ext uri="{FF2B5EF4-FFF2-40B4-BE49-F238E27FC236}">
                <a16:creationId xmlns:a16="http://schemas.microsoft.com/office/drawing/2014/main" id="{7160AF04-E783-44D8-82AA-8430EB3E6DEB}"/>
              </a:ext>
            </a:extLst>
          </p:cNvPr>
          <p:cNvSpPr txBox="1"/>
          <p:nvPr/>
        </p:nvSpPr>
        <p:spPr>
          <a:xfrm>
            <a:off x="4677540" y="5470882"/>
            <a:ext cx="2087995" cy="646331"/>
          </a:xfrm>
          <a:prstGeom prst="rect">
            <a:avLst/>
          </a:prstGeom>
          <a:noFill/>
        </p:spPr>
        <p:txBody>
          <a:bodyPr wrap="square">
            <a:spAutoFit/>
          </a:bodyPr>
          <a:lstStyle/>
          <a:p>
            <a:r>
              <a:rPr lang="en-US" dirty="0">
                <a:latin typeface="Nunito" pitchFamily="2" charset="0"/>
              </a:rPr>
              <a:t>Step 6: Monitoring and Reporting </a:t>
            </a:r>
            <a:endParaRPr lang="en-IN" dirty="0">
              <a:latin typeface="Nunito" pitchFamily="2" charset="0"/>
            </a:endParaRPr>
          </a:p>
        </p:txBody>
      </p:sp>
    </p:spTree>
    <p:extLst>
      <p:ext uri="{BB962C8B-B14F-4D97-AF65-F5344CB8AC3E}">
        <p14:creationId xmlns:p14="http://schemas.microsoft.com/office/powerpoint/2010/main" val="349828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530206"/>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1: Defining objectives and Scopes  </a:t>
            </a: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209765"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9" y="1579496"/>
            <a:ext cx="10759462" cy="2538452"/>
          </a:xfrm>
          <a:prstGeom prst="rect">
            <a:avLst/>
          </a:prstGeom>
          <a:noFill/>
        </p:spPr>
        <p:txBody>
          <a:bodyPr wrap="square">
            <a:spAutoFit/>
          </a:bodyPr>
          <a:lstStyle/>
          <a:p>
            <a:pPr>
              <a:lnSpc>
                <a:spcPct val="150000"/>
              </a:lnSpc>
            </a:pPr>
            <a:r>
              <a:rPr lang="en-US" dirty="0">
                <a:latin typeface="Tenorite" panose="00000500000000000000" pitchFamily="2" charset="0"/>
              </a:rPr>
              <a:t>Defining clear objectives and scope in a DOA policy is essential for </a:t>
            </a:r>
            <a:r>
              <a:rPr lang="en-US" dirty="0" err="1">
                <a:latin typeface="Tenorite" panose="00000500000000000000" pitchFamily="2" charset="0"/>
              </a:rPr>
              <a:t>for</a:t>
            </a:r>
            <a:r>
              <a:rPr lang="en-US" dirty="0">
                <a:latin typeface="Tenorite" panose="00000500000000000000" pitchFamily="2" charset="0"/>
              </a:rPr>
              <a:t> maintaining financial control, ensuring compliance, and establishing a transparent process within an organization. Following are the steps for it:</a:t>
            </a:r>
          </a:p>
          <a:p>
            <a:pPr marL="285750" indent="-285750">
              <a:lnSpc>
                <a:spcPct val="150000"/>
              </a:lnSpc>
              <a:buFont typeface="Courier New" panose="02070309020205020404" pitchFamily="49" charset="0"/>
              <a:buChar char="o"/>
            </a:pPr>
            <a:endParaRPr lang="en-US" dirty="0">
              <a:latin typeface="Tenorite" panose="00000500000000000000" pitchFamily="2" charset="0"/>
            </a:endParaRPr>
          </a:p>
          <a:p>
            <a:pPr marL="285750" indent="-285750">
              <a:lnSpc>
                <a:spcPct val="150000"/>
              </a:lnSpc>
              <a:buFont typeface="Courier New" panose="02070309020205020404" pitchFamily="49" charset="0"/>
              <a:buChar char="o"/>
            </a:pPr>
            <a:r>
              <a:rPr lang="en-US" dirty="0">
                <a:latin typeface="Tenorite" panose="00000500000000000000" pitchFamily="2" charset="0"/>
              </a:rPr>
              <a:t>Clearly outline the objectives of the SOP for the delegation of financial authority.</a:t>
            </a:r>
          </a:p>
          <a:p>
            <a:pPr marL="285750" indent="-285750">
              <a:lnSpc>
                <a:spcPct val="150000"/>
              </a:lnSpc>
              <a:buFont typeface="Courier New" panose="02070309020205020404" pitchFamily="49" charset="0"/>
              <a:buChar char="o"/>
            </a:pPr>
            <a:r>
              <a:rPr lang="en-US" dirty="0">
                <a:latin typeface="Tenorite" panose="00000500000000000000" pitchFamily="2" charset="0"/>
              </a:rPr>
              <a:t>Specify the scope, indicating the financial areas and levels of authority it covers.</a:t>
            </a:r>
            <a:endParaRPr lang="en-IN" dirty="0">
              <a:latin typeface="Tenorite" panose="00000500000000000000" pitchFamily="2" charset="0"/>
            </a:endParaRPr>
          </a:p>
        </p:txBody>
      </p:sp>
    </p:spTree>
    <p:extLst>
      <p:ext uri="{BB962C8B-B14F-4D97-AF65-F5344CB8AC3E}">
        <p14:creationId xmlns:p14="http://schemas.microsoft.com/office/powerpoint/2010/main" val="143333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3"/>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8" y="496562"/>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2: Understanding existing process </a:t>
            </a:r>
          </a:p>
          <a:p>
            <a:pPr algn="l">
              <a:spcBef>
                <a:spcPts val="0"/>
              </a:spcBef>
            </a:pPr>
            <a:endParaRPr lang="en-IN" sz="40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17439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8" y="1423830"/>
            <a:ext cx="10696267" cy="3416320"/>
          </a:xfrm>
          <a:prstGeom prst="rect">
            <a:avLst/>
          </a:prstGeom>
          <a:noFill/>
        </p:spPr>
        <p:txBody>
          <a:bodyPr wrap="square">
            <a:spAutoFit/>
          </a:bodyPr>
          <a:lstStyle/>
          <a:p>
            <a:pPr>
              <a:lnSpc>
                <a:spcPct val="150000"/>
              </a:lnSpc>
            </a:pPr>
            <a:r>
              <a:rPr lang="en-US" dirty="0">
                <a:latin typeface="Tenorite" panose="00000500000000000000" pitchFamily="2" charset="0"/>
              </a:rPr>
              <a:t>By thoroughly understanding the existing DOA process, we can identify areas for improvement, streamline workflows, and establish a solid foundation for developing effective Standard Operating Procedures. Here's a detailed explanation of this step:</a:t>
            </a:r>
          </a:p>
          <a:p>
            <a:pPr marL="285750" indent="-285750">
              <a:lnSpc>
                <a:spcPct val="150000"/>
              </a:lnSpc>
              <a:buFont typeface="Courier New" panose="02070309020205020404" pitchFamily="49" charset="0"/>
              <a:buChar char="o"/>
            </a:pPr>
            <a:r>
              <a:rPr lang="en-US" dirty="0">
                <a:latin typeface="Tenorite" panose="00000500000000000000" pitchFamily="2" charset="0"/>
              </a:rPr>
              <a:t>Identify key stakeholders involved in financial decision-making, including finance department heads, managers, and employees</a:t>
            </a:r>
          </a:p>
          <a:p>
            <a:pPr marL="285750" indent="-285750">
              <a:lnSpc>
                <a:spcPct val="150000"/>
              </a:lnSpc>
              <a:buFont typeface="Courier New" panose="02070309020205020404" pitchFamily="49" charset="0"/>
              <a:buChar char="o"/>
            </a:pPr>
            <a:r>
              <a:rPr lang="en-IN" dirty="0">
                <a:latin typeface="Tenorite" panose="00000500000000000000" pitchFamily="2" charset="0"/>
              </a:rPr>
              <a:t>Conduct stakeholder interviews</a:t>
            </a:r>
          </a:p>
          <a:p>
            <a:pPr marL="285750" indent="-285750">
              <a:lnSpc>
                <a:spcPct val="150000"/>
              </a:lnSpc>
              <a:buFont typeface="Courier New" panose="02070309020205020404" pitchFamily="49" charset="0"/>
              <a:buChar char="o"/>
            </a:pPr>
            <a:r>
              <a:rPr lang="en-US" dirty="0">
                <a:latin typeface="Tenorite" panose="00000500000000000000" pitchFamily="2" charset="0"/>
              </a:rPr>
              <a:t>Document the current state of financial delegation processes within the organization</a:t>
            </a:r>
            <a:endParaRPr lang="en-IN" dirty="0">
              <a:latin typeface="Tenorite" panose="00000500000000000000" pitchFamily="2" charset="0"/>
            </a:endParaRPr>
          </a:p>
          <a:p>
            <a:pPr marL="285750" indent="-285750">
              <a:lnSpc>
                <a:spcPct val="150000"/>
              </a:lnSpc>
              <a:buFont typeface="Courier New" panose="02070309020205020404" pitchFamily="49" charset="0"/>
              <a:buChar char="o"/>
            </a:pPr>
            <a:r>
              <a:rPr lang="en-US" dirty="0">
                <a:latin typeface="Tenorite" panose="00000500000000000000" pitchFamily="2" charset="0"/>
              </a:rPr>
              <a:t>Identify any challenges or gaps in the current delegation framework.</a:t>
            </a:r>
            <a:endParaRPr lang="en-IN" dirty="0">
              <a:latin typeface="Tenorite" panose="00000500000000000000" pitchFamily="2" charset="0"/>
            </a:endParaRPr>
          </a:p>
        </p:txBody>
      </p:sp>
    </p:spTree>
    <p:extLst>
      <p:ext uri="{BB962C8B-B14F-4D97-AF65-F5344CB8AC3E}">
        <p14:creationId xmlns:p14="http://schemas.microsoft.com/office/powerpoint/2010/main" val="7489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3"/>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8" y="530206"/>
            <a:ext cx="10887282"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3: Document Process Steps </a:t>
            </a:r>
          </a:p>
          <a:p>
            <a:pPr algn="l">
              <a:spcBef>
                <a:spcPts val="0"/>
              </a:spcBef>
            </a:pPr>
            <a:endParaRPr lang="en-IN" sz="40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290770"/>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7" y="1274684"/>
            <a:ext cx="11196719" cy="7524432"/>
          </a:xfrm>
          <a:prstGeom prst="rect">
            <a:avLst/>
          </a:prstGeom>
          <a:noFill/>
        </p:spPr>
        <p:txBody>
          <a:bodyPr wrap="square">
            <a:spAutoFit/>
          </a:bodyPr>
          <a:lstStyle/>
          <a:p>
            <a:pPr>
              <a:lnSpc>
                <a:spcPct val="150000"/>
              </a:lnSpc>
            </a:pPr>
            <a:r>
              <a:rPr lang="en-US" dirty="0">
                <a:latin typeface="Tenorite" panose="00000500000000000000" pitchFamily="2" charset="0"/>
              </a:rPr>
              <a:t>Documenting the process steps of the Delegation of Authority (DOA) process involves breaking down the entire workflow into detailed and sequential tasks. Below is the steps for documenting the process steps of the DOA process.</a:t>
            </a:r>
          </a:p>
          <a:p>
            <a:pPr marL="285750" indent="-285750">
              <a:lnSpc>
                <a:spcPct val="150000"/>
              </a:lnSpc>
              <a:buFont typeface="Courier New" panose="02070309020205020404" pitchFamily="49" charset="0"/>
              <a:buChar char="o"/>
            </a:pPr>
            <a:r>
              <a:rPr lang="en-US" dirty="0">
                <a:latin typeface="Tenorite" panose="00000500000000000000" pitchFamily="2" charset="0"/>
              </a:rPr>
              <a:t>Specify different levels of financial authority within the organization.</a:t>
            </a:r>
          </a:p>
          <a:p>
            <a:pPr marL="285750" indent="-285750">
              <a:lnSpc>
                <a:spcPct val="150000"/>
              </a:lnSpc>
              <a:buFont typeface="Courier New" panose="02070309020205020404" pitchFamily="49" charset="0"/>
              <a:buChar char="o"/>
            </a:pPr>
            <a:r>
              <a:rPr lang="en-US" dirty="0">
                <a:latin typeface="Tenorite" panose="00000500000000000000" pitchFamily="2" charset="0"/>
              </a:rPr>
              <a:t>Clearly outline the decision-making powers associated with each level, including spending limits and approval thresholds.</a:t>
            </a:r>
          </a:p>
          <a:p>
            <a:pPr marL="285750" indent="-285750">
              <a:lnSpc>
                <a:spcPct val="150000"/>
              </a:lnSpc>
              <a:buFont typeface="Courier New" panose="02070309020205020404" pitchFamily="49" charset="0"/>
              <a:buChar char="o"/>
            </a:pPr>
            <a:r>
              <a:rPr lang="en-US" dirty="0">
                <a:latin typeface="Tenorite" panose="00000500000000000000" pitchFamily="2" charset="0"/>
              </a:rPr>
              <a:t>Define how financial delegations are communicated to all relevant parties.</a:t>
            </a:r>
          </a:p>
          <a:p>
            <a:pPr marL="285750" indent="-285750">
              <a:lnSpc>
                <a:spcPct val="150000"/>
              </a:lnSpc>
              <a:buFont typeface="Courier New" panose="02070309020205020404" pitchFamily="49" charset="0"/>
              <a:buChar char="o"/>
            </a:pPr>
            <a:r>
              <a:rPr lang="en-US" dirty="0">
                <a:latin typeface="Tenorite" panose="00000500000000000000" pitchFamily="2" charset="0"/>
              </a:rPr>
              <a:t>Specify the documentation requirements for all financial delegation activities.</a:t>
            </a:r>
          </a:p>
          <a:p>
            <a:pPr marL="285750" indent="-285750">
              <a:lnSpc>
                <a:spcPct val="150000"/>
              </a:lnSpc>
              <a:buFont typeface="Courier New" panose="02070309020205020404" pitchFamily="49" charset="0"/>
              <a:buChar char="o"/>
            </a:pPr>
            <a:r>
              <a:rPr lang="en-US" dirty="0">
                <a:latin typeface="Tenorite" panose="00000500000000000000" pitchFamily="2" charset="0"/>
              </a:rPr>
              <a:t>Clearly outline the roles and responsibilities of individuals involved in the financial delegation process.</a:t>
            </a:r>
          </a:p>
          <a:p>
            <a:pPr marL="285750" indent="-285750">
              <a:lnSpc>
                <a:spcPct val="150000"/>
              </a:lnSpc>
              <a:buFont typeface="Courier New" panose="02070309020205020404" pitchFamily="49" charset="0"/>
              <a:buChar char="o"/>
            </a:pPr>
            <a:r>
              <a:rPr lang="en-US" dirty="0">
                <a:latin typeface="Tenorite" panose="00000500000000000000" pitchFamily="2" charset="0"/>
              </a:rPr>
              <a:t>Anticipate and document procedures for handling exceptions or deviations from the standard financial delegation process.</a:t>
            </a:r>
          </a:p>
          <a:p>
            <a:pPr marL="285750" indent="-285750">
              <a:lnSpc>
                <a:spcPct val="150000"/>
              </a:lnSpc>
              <a:buFont typeface="Courier New" panose="02070309020205020404" pitchFamily="49" charset="0"/>
              <a:buChar char="o"/>
            </a:pPr>
            <a:r>
              <a:rPr lang="en-US" dirty="0">
                <a:latin typeface="Tenorite" panose="00000500000000000000" pitchFamily="2" charset="0"/>
              </a:rPr>
              <a:t>Ensure that the SOP complies with relevant financial regulations, internal policies, and industry standards.</a:t>
            </a:r>
          </a:p>
          <a:p>
            <a:pPr>
              <a:lnSpc>
                <a:spcPct val="150000"/>
              </a:lnSpc>
            </a:pPr>
            <a:endParaRPr lang="en-US" dirty="0">
              <a:latin typeface="Tenorite" panose="00000500000000000000" pitchFamily="2" charset="0"/>
            </a:endParaRPr>
          </a:p>
          <a:p>
            <a:pPr>
              <a:lnSpc>
                <a:spcPct val="150000"/>
              </a:lnSpc>
            </a:pPr>
            <a:endParaRPr lang="en-US" dirty="0">
              <a:latin typeface="Tenorite" panose="00000500000000000000" pitchFamily="2" charset="0"/>
            </a:endParaRPr>
          </a:p>
          <a:p>
            <a:pPr>
              <a:lnSpc>
                <a:spcPct val="150000"/>
              </a:lnSpc>
            </a:pPr>
            <a:endParaRPr lang="en-US" dirty="0">
              <a:latin typeface="Tenorite" panose="00000500000000000000" pitchFamily="2" charset="0"/>
            </a:endParaRPr>
          </a:p>
          <a:p>
            <a:pPr marL="342900" indent="-342900">
              <a:lnSpc>
                <a:spcPct val="150000"/>
              </a:lnSpc>
              <a:buFont typeface="Courier New" panose="02070309020205020404" pitchFamily="49" charset="0"/>
              <a:buChar char="o"/>
            </a:pPr>
            <a:endParaRPr lang="en-US" dirty="0">
              <a:latin typeface="Tenorite" panose="00000500000000000000" pitchFamily="2" charset="0"/>
            </a:endParaRPr>
          </a:p>
          <a:p>
            <a:pPr marL="342900" indent="-342900">
              <a:lnSpc>
                <a:spcPct val="150000"/>
              </a:lnSpc>
              <a:buFont typeface="Courier New" panose="02070309020205020404" pitchFamily="49" charset="0"/>
              <a:buChar char="o"/>
            </a:pPr>
            <a:endParaRPr lang="en-US" dirty="0">
              <a:latin typeface="Tenorite" panose="00000500000000000000" pitchFamily="2" charset="0"/>
            </a:endParaRPr>
          </a:p>
          <a:p>
            <a:pPr indent="-285750">
              <a:lnSpc>
                <a:spcPct val="150000"/>
              </a:lnSpc>
              <a:buFont typeface="Courier New" panose="02070309020205020404" pitchFamily="49" charset="0"/>
              <a:buChar char="o"/>
            </a:pPr>
            <a:endParaRPr lang="en-IN" b="1" i="1" dirty="0">
              <a:solidFill>
                <a:srgbClr val="2C9F98"/>
              </a:solidFill>
              <a:latin typeface="Tenorite" panose="00000500000000000000" pitchFamily="2" charset="0"/>
            </a:endParaRPr>
          </a:p>
        </p:txBody>
      </p:sp>
    </p:spTree>
    <p:extLst>
      <p:ext uri="{BB962C8B-B14F-4D97-AF65-F5344CB8AC3E}">
        <p14:creationId xmlns:p14="http://schemas.microsoft.com/office/powerpoint/2010/main" val="301887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77324"/>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577127" y="655175"/>
            <a:ext cx="11732856"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4: Review and Approval Process </a:t>
            </a:r>
            <a:endParaRPr lang="en-IN" sz="3600" dirty="0">
              <a:latin typeface="Tenorite" panose="00000500000000000000" pitchFamily="2" charset="0"/>
            </a:endParaRPr>
          </a:p>
          <a:p>
            <a:pPr algn="l">
              <a:spcBef>
                <a:spcPts val="0"/>
              </a:spcBef>
            </a:pPr>
            <a:endParaRPr lang="en-IN" sz="36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2" name="TextBox 11">
            <a:extLst>
              <a:ext uri="{FF2B5EF4-FFF2-40B4-BE49-F238E27FC236}">
                <a16:creationId xmlns:a16="http://schemas.microsoft.com/office/drawing/2014/main" id="{A139E016-9838-46D4-B28D-BF875C53BFED}"/>
              </a:ext>
            </a:extLst>
          </p:cNvPr>
          <p:cNvSpPr txBox="1"/>
          <p:nvPr/>
        </p:nvSpPr>
        <p:spPr>
          <a:xfrm>
            <a:off x="783607" y="1579496"/>
            <a:ext cx="11142921" cy="4247317"/>
          </a:xfrm>
          <a:prstGeom prst="rect">
            <a:avLst/>
          </a:prstGeom>
          <a:noFill/>
        </p:spPr>
        <p:txBody>
          <a:bodyPr wrap="square">
            <a:spAutoFit/>
          </a:bodyPr>
          <a:lstStyle/>
          <a:p>
            <a:pPr>
              <a:lnSpc>
                <a:spcPct val="150000"/>
              </a:lnSpc>
            </a:pPr>
            <a:r>
              <a:rPr lang="en-US" dirty="0">
                <a:latin typeface="Tenorite" panose="00000500000000000000" pitchFamily="2" charset="0"/>
              </a:rPr>
              <a:t>The "Review and Approval Process" is a critical step in creating and implementing a Standard Operating Procedure (SOP) for the Delegation of Authority (DOA) process. This step ensures that the SOP is thoroughly examined, validated, and endorsed by relevant stakeholders and management before being put into practice. Here's an elaborate guide on establishing a robust review and approval process:</a:t>
            </a:r>
          </a:p>
          <a:p>
            <a:pPr marL="285750" indent="-285750">
              <a:lnSpc>
                <a:spcPct val="150000"/>
              </a:lnSpc>
              <a:buFont typeface="Courier New" panose="02070309020205020404" pitchFamily="49" charset="0"/>
              <a:buChar char="o"/>
            </a:pPr>
            <a:r>
              <a:rPr lang="en-IN" dirty="0">
                <a:latin typeface="Tenorite" panose="00000500000000000000" pitchFamily="2" charset="0"/>
              </a:rPr>
              <a:t>Identify Reviewers and Approvers and establishing review timelines </a:t>
            </a:r>
          </a:p>
          <a:p>
            <a:pPr marL="285750" indent="-285750">
              <a:lnSpc>
                <a:spcPct val="150000"/>
              </a:lnSpc>
              <a:buFont typeface="Courier New" panose="02070309020205020404" pitchFamily="49" charset="0"/>
              <a:buChar char="o"/>
            </a:pPr>
            <a:r>
              <a:rPr lang="en-US" dirty="0">
                <a:latin typeface="Tenorite" panose="00000500000000000000" pitchFamily="2" charset="0"/>
              </a:rPr>
              <a:t>Distribute the SOP for Review and collect feedback</a:t>
            </a:r>
          </a:p>
          <a:p>
            <a:pPr marL="285750" indent="-285750">
              <a:lnSpc>
                <a:spcPct val="150000"/>
              </a:lnSpc>
              <a:buFont typeface="Courier New" panose="02070309020205020404" pitchFamily="49" charset="0"/>
              <a:buChar char="o"/>
            </a:pPr>
            <a:r>
              <a:rPr lang="en-US" dirty="0">
                <a:latin typeface="Tenorite" panose="00000500000000000000" pitchFamily="2" charset="0"/>
              </a:rPr>
              <a:t>Compile and analyze feedback and do revision and clarification</a:t>
            </a:r>
            <a:endParaRPr lang="en-IN" dirty="0">
              <a:latin typeface="Tenorite" panose="00000500000000000000" pitchFamily="2" charset="0"/>
            </a:endParaRPr>
          </a:p>
          <a:p>
            <a:pPr marL="285750" indent="-285750">
              <a:lnSpc>
                <a:spcPct val="150000"/>
              </a:lnSpc>
              <a:buFont typeface="Courier New" panose="02070309020205020404" pitchFamily="49" charset="0"/>
              <a:buChar char="o"/>
            </a:pPr>
            <a:r>
              <a:rPr lang="en-IN" dirty="0">
                <a:latin typeface="Tenorite" panose="00000500000000000000" pitchFamily="2" charset="0"/>
              </a:rPr>
              <a:t>Second Review (if necessary)</a:t>
            </a:r>
          </a:p>
          <a:p>
            <a:pPr marL="285750" indent="-285750">
              <a:lnSpc>
                <a:spcPct val="150000"/>
              </a:lnSpc>
              <a:buFont typeface="Courier New" panose="02070309020205020404" pitchFamily="49" charset="0"/>
              <a:buChar char="o"/>
            </a:pPr>
            <a:r>
              <a:rPr lang="en-IN" dirty="0">
                <a:latin typeface="Tenorite" panose="00000500000000000000" pitchFamily="2" charset="0"/>
              </a:rPr>
              <a:t>Authorization and implementation </a:t>
            </a:r>
          </a:p>
          <a:p>
            <a:pPr>
              <a:lnSpc>
                <a:spcPct val="150000"/>
              </a:lnSpc>
            </a:pPr>
            <a:endParaRPr lang="en-IN" dirty="0">
              <a:latin typeface="Tenorite" panose="00000500000000000000" pitchFamily="2" charset="0"/>
            </a:endParaRPr>
          </a:p>
        </p:txBody>
      </p:sp>
    </p:spTree>
    <p:extLst>
      <p:ext uri="{BB962C8B-B14F-4D97-AF65-F5344CB8AC3E}">
        <p14:creationId xmlns:p14="http://schemas.microsoft.com/office/powerpoint/2010/main" val="301488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655175"/>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Tenorite" panose="00000500000000000000" pitchFamily="2" charset="0"/>
              </a:rPr>
              <a:t>Step 5: </a:t>
            </a:r>
            <a:r>
              <a:rPr lang="en-US" sz="3200" dirty="0">
                <a:latin typeface="Tenorite" panose="00000500000000000000" pitchFamily="2" charset="0"/>
              </a:rPr>
              <a:t>Training and Development </a:t>
            </a:r>
            <a:endParaRPr lang="en-IN" sz="3200" dirty="0">
              <a:latin typeface="Tenorite" panose="00000500000000000000" pitchFamily="2" charset="0"/>
            </a:endParaRPr>
          </a:p>
          <a:p>
            <a:pPr algn="l">
              <a:spcBef>
                <a:spcPts val="0"/>
              </a:spcBef>
            </a:pPr>
            <a:endParaRPr lang="en-IN" sz="32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0" name="TextBox 9">
            <a:extLst>
              <a:ext uri="{FF2B5EF4-FFF2-40B4-BE49-F238E27FC236}">
                <a16:creationId xmlns:a16="http://schemas.microsoft.com/office/drawing/2014/main" id="{105FC60A-4379-4631-87D0-64E5FD900806}"/>
              </a:ext>
            </a:extLst>
          </p:cNvPr>
          <p:cNvSpPr txBox="1"/>
          <p:nvPr/>
        </p:nvSpPr>
        <p:spPr>
          <a:xfrm>
            <a:off x="783609" y="1764162"/>
            <a:ext cx="9648864" cy="1754326"/>
          </a:xfrm>
          <a:prstGeom prst="rect">
            <a:avLst/>
          </a:prstGeom>
          <a:noFill/>
        </p:spPr>
        <p:txBody>
          <a:bodyPr wrap="square">
            <a:spAutoFit/>
          </a:bodyPr>
          <a:lstStyle/>
          <a:p>
            <a:pPr>
              <a:lnSpc>
                <a:spcPct val="150000"/>
              </a:lnSpc>
            </a:pPr>
            <a:r>
              <a:rPr lang="en-US" dirty="0">
                <a:latin typeface="Tenorite" panose="00000500000000000000" pitchFamily="2" charset="0"/>
              </a:rPr>
              <a:t>Plan for the training and development of employees involved to ensure they have the skills and knowledge needed to fulfill their roles effectively.</a:t>
            </a:r>
            <a:r>
              <a:rPr lang="en-IN" dirty="0">
                <a:latin typeface="Tenorite" panose="00000500000000000000" pitchFamily="2" charset="0"/>
              </a:rPr>
              <a:t> Training should include:</a:t>
            </a:r>
          </a:p>
          <a:p>
            <a:pPr marL="285750" indent="-285750">
              <a:lnSpc>
                <a:spcPct val="150000"/>
              </a:lnSpc>
              <a:buFont typeface="Courier New" panose="02070309020205020404" pitchFamily="49" charset="0"/>
              <a:buChar char="o"/>
            </a:pPr>
            <a:r>
              <a:rPr lang="en-IN" dirty="0">
                <a:latin typeface="Tenorite" panose="00000500000000000000" pitchFamily="2" charset="0"/>
              </a:rPr>
              <a:t>Making people know the importance of DOA and how this would help them</a:t>
            </a:r>
          </a:p>
          <a:p>
            <a:pPr marL="285750" indent="-285750">
              <a:lnSpc>
                <a:spcPct val="150000"/>
              </a:lnSpc>
              <a:buFont typeface="Courier New" panose="02070309020205020404" pitchFamily="49" charset="0"/>
              <a:buChar char="o"/>
            </a:pPr>
            <a:r>
              <a:rPr lang="en-US" dirty="0">
                <a:latin typeface="Tenorite" panose="00000500000000000000" pitchFamily="2" charset="0"/>
              </a:rPr>
              <a:t>Implement the SOP and monitor its effectiveness over time</a:t>
            </a:r>
          </a:p>
        </p:txBody>
      </p:sp>
    </p:spTree>
    <p:extLst>
      <p:ext uri="{BB962C8B-B14F-4D97-AF65-F5344CB8AC3E}">
        <p14:creationId xmlns:p14="http://schemas.microsoft.com/office/powerpoint/2010/main" val="59345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655175"/>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Tenorite" panose="00000500000000000000" pitchFamily="2" charset="0"/>
              </a:rPr>
              <a:t>Step 6: Monitoring and Reporting </a:t>
            </a:r>
          </a:p>
          <a:p>
            <a:pPr algn="l">
              <a:spcBef>
                <a:spcPts val="0"/>
              </a:spcBef>
            </a:pPr>
            <a:endParaRPr lang="en-IN" sz="32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0" name="TextBox 9">
            <a:extLst>
              <a:ext uri="{FF2B5EF4-FFF2-40B4-BE49-F238E27FC236}">
                <a16:creationId xmlns:a16="http://schemas.microsoft.com/office/drawing/2014/main" id="{105FC60A-4379-4631-87D0-64E5FD900806}"/>
              </a:ext>
            </a:extLst>
          </p:cNvPr>
          <p:cNvSpPr txBox="1"/>
          <p:nvPr/>
        </p:nvSpPr>
        <p:spPr>
          <a:xfrm>
            <a:off x="783609" y="2102931"/>
            <a:ext cx="9648864" cy="1291957"/>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dirty="0">
                <a:latin typeface="Tenorite" panose="00000500000000000000" pitchFamily="2" charset="0"/>
              </a:rPr>
              <a:t>Implement a system for monitoring the performance of the delegation process based on the defined KPIs.</a:t>
            </a:r>
          </a:p>
          <a:p>
            <a:pPr marL="285750" indent="-285750">
              <a:lnSpc>
                <a:spcPct val="150000"/>
              </a:lnSpc>
              <a:buFont typeface="Courier New" panose="02070309020205020404" pitchFamily="49" charset="0"/>
              <a:buChar char="o"/>
            </a:pPr>
            <a:r>
              <a:rPr lang="en-US" dirty="0">
                <a:latin typeface="Tenorite" panose="00000500000000000000" pitchFamily="2" charset="0"/>
              </a:rPr>
              <a:t>Generate regular reports to assess efficiency and identify areas for improvement.</a:t>
            </a:r>
          </a:p>
        </p:txBody>
      </p:sp>
    </p:spTree>
    <p:extLst>
      <p:ext uri="{BB962C8B-B14F-4D97-AF65-F5344CB8AC3E}">
        <p14:creationId xmlns:p14="http://schemas.microsoft.com/office/powerpoint/2010/main" val="309628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570</Words>
  <Application>Microsoft Office PowerPoint</Application>
  <PresentationFormat>Widescreen</PresentationFormat>
  <Paragraphs>55</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Nunito</vt:lpstr>
      <vt:lpstr>Roboto Medium</vt:lpstr>
      <vt:lpstr>Tenorite</vt:lpstr>
      <vt:lpstr>Office Theme</vt:lpstr>
      <vt:lpstr> SOP – Delegation of Authority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Balasubramanyan</dc:creator>
  <cp:lastModifiedBy>Balasubramanian P.G</cp:lastModifiedBy>
  <cp:revision>84</cp:revision>
  <dcterms:created xsi:type="dcterms:W3CDTF">2023-10-31T09:15:15Z</dcterms:created>
  <dcterms:modified xsi:type="dcterms:W3CDTF">2024-03-24T14:51:11Z</dcterms:modified>
</cp:coreProperties>
</file>