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6" r:id="rId3"/>
    <p:sldId id="1085" r:id="rId4"/>
    <p:sldId id="257" r:id="rId5"/>
    <p:sldId id="258" r:id="rId6"/>
    <p:sldId id="261" r:id="rId7"/>
    <p:sldId id="268" r:id="rId8"/>
    <p:sldId id="269" r:id="rId9"/>
    <p:sldId id="1086" r:id="rId10"/>
    <p:sldId id="1087" r:id="rId11"/>
    <p:sldId id="108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F98"/>
    <a:srgbClr val="293A42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8E94-E7A8-4FA7-B5B8-17F62981B3DD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DED0-AC2A-4253-9FFE-46ECD3FB5CC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6756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58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Nunito" pitchFamily="2" charset="0"/>
              </a:rPr>
              <a:t>8. Documentation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4457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where we gather tam, </a:t>
            </a:r>
            <a:r>
              <a:rPr lang="en-US" dirty="0" err="1"/>
              <a:t>sam</a:t>
            </a:r>
            <a:r>
              <a:rPr lang="en-US" dirty="0"/>
              <a:t> and </a:t>
            </a:r>
            <a:r>
              <a:rPr lang="en-US" dirty="0" err="1"/>
              <a:t>som</a:t>
            </a:r>
            <a:r>
              <a:rPr lang="en-US" dirty="0"/>
              <a:t> from. 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DED0-AC2A-4253-9FFE-46ECD3FB5CC5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895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F546-CA16-4FB4-9D61-05F028B92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4AFFF-3FEE-44E3-A7FF-4DDFE10F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6D20-FC66-4F9C-8B2E-1360C591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02FB-D96B-4E7A-943D-2435CE4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627A-BF88-47C2-B209-B477A9C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1AE7-72B9-44DB-8EFE-3DB00A6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02AC-662D-4983-A843-99E4DFC2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AC80-BEFF-4EB6-B41A-51EAFB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842C-0185-4A1B-96DF-95E410C7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E763-8767-4F06-9D57-FFDA2337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16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02A2-CEE6-4AF4-9AA6-B1113267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6CD0-CF1E-494C-B702-F560C555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64FA-7721-4250-82D1-82E6A725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6E66-00D0-45AC-95AE-9728BFFD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49B9-F06D-4898-876C-7D066D6F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29270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69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DA7-5FB2-4154-8AAC-788A49E7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C56-8451-4A9A-88F5-E568AA3A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4960-50D0-4926-8D82-03AB428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D983-7990-4748-B9FF-0A06572F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592-E498-4635-B4A1-1A8D552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7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43EB-7B25-44AA-93E6-0BF5D571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92E0-9BF8-464B-94D6-900CDCE5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2C86-5576-4B4B-86D8-06CA91A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2210-A44D-464F-BEE0-192D7B0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FE7-7463-48BB-900D-A5E9C01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8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58DD-02BA-41F9-A433-78825D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4387-D10A-4762-AC63-3AD877F4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778D-B19D-43ED-809D-3B4C5C705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562C-5317-4F41-AD94-E9575A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DAB-F41A-4C01-B5EB-F226CA3E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A95C-D37D-4269-B3A4-5E9FA6CC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94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E062-0AEB-4895-B9E8-6358C0B1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2CE5-1A8E-446B-AB94-2613641D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F215-35D0-4B30-88C0-CFD032D9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A5EB-B0F6-43F6-B8E6-0C39D291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A6C57-3C38-4EB2-8C96-93190CE2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A5533-95B8-4F18-B7A3-7EA8FD28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03AB1-FB93-4B0D-93BF-8B85B61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5873E-8C8A-456E-98E3-736CDF2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310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45D-596F-4554-A88B-6A325CE4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9D887-B498-4337-8E99-8997693A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7CC15-4297-4A88-BCA3-CE4064ED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3A76-0F5B-4CFD-A75E-4C6DABEB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14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519F4-3B90-41A6-94DB-E464E57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39056-D7E6-4F98-B8AA-10FE1C05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03224-1898-4CD6-8C87-B745959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268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376-5E70-4CD3-9878-4E494D61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6317-79CD-49F6-BEC5-C39EEF82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DEBA-A688-42B9-9B93-607CF6F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24E8F-ECD9-43D3-AEAA-2EE241AD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6EC6-62D8-4376-ACE4-4953A27E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151D8-3EF3-4F20-85C9-4FC8210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896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248-6307-489E-9EA8-41EC5EE2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619F2-D7C8-4B41-AAA8-262BBAD1D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787D-B5B5-4675-A055-8DD87943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C79C-BD67-4B77-AF53-6E0A34D9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1951-4B20-4530-A5D3-775A530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D4C-F7AF-433D-A3B3-9D15688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89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E3B6-3AEA-4908-B970-F7FD8057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9F6C-BBE5-489C-B556-92223D62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719D-E70D-4CD5-8D7A-C891B535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5D13-C92C-4C4F-9B08-1C5E6B007BC4}" type="datetimeFigureOut">
              <a:rPr lang="en-AE" smtClean="0"/>
              <a:t>25/11/2023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BDE7-5C49-4420-BA33-21EB7E7E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AC-8952-4C3D-86BA-66CCAD9B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4CC0-ABB5-4CD6-9119-AC23EC9D3B1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1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-66502"/>
            <a:ext cx="12192000" cy="4989305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1454" b="-31454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8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0" y="4739923"/>
            <a:ext cx="12192000" cy="2144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900"/>
              <a:buFont typeface="Arial"/>
              <a:buNone/>
            </a:pPr>
            <a:r>
              <a:rPr lang="en-US" sz="4400" b="1" dirty="0">
                <a:latin typeface="Tenorite" panose="00000500000000000000" pitchFamily="2" charset="0"/>
              </a:rPr>
              <a:t>SOP – Virtual CFO Services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4400" b="1" dirty="0">
                <a:latin typeface="Tenorite" panose="00000500000000000000" pitchFamily="2" charset="0"/>
              </a:rPr>
              <a:t>Pillar II – Financial Model</a:t>
            </a:r>
            <a:br>
              <a:rPr lang="en-US" sz="4400" b="1" dirty="0">
                <a:latin typeface="Tenorite" panose="00000500000000000000" pitchFamily="2" charset="0"/>
              </a:rPr>
            </a:br>
            <a:r>
              <a:rPr lang="en-US" sz="1400" b="1" dirty="0">
                <a:latin typeface="Tenorite" panose="00000500000000000000" pitchFamily="2" charset="0"/>
              </a:rPr>
              <a:t>Date of Publication : 25/11/23</a:t>
            </a:r>
            <a:endParaRPr sz="5200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7E5BA-D0D4-4356-8599-A738E82A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849" y="4989305"/>
            <a:ext cx="1696278" cy="119977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7: Finalization and Evaluation</a:t>
            </a: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1764162"/>
            <a:ext cx="964886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>
                <a:latin typeface="Nunito" pitchFamily="2" charset="0"/>
              </a:rPr>
              <a:t>Deliver the Final Financial Model: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Nunito" pitchFamily="2" charset="0"/>
              </a:rPr>
              <a:t>Compile all the analyses, assumptions, and financial statements into a comprehensive financial model that serves as a tool for decision-making and strategic planning.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latin typeface="Nunito" pitchFamily="2" charset="0"/>
              </a:rPr>
              <a:t>Open for Any Changes in Assumptions and Numbers: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Nunito" pitchFamily="2" charset="0"/>
              </a:rPr>
              <a:t>Maintain flexibility and openness to updates and changes in assumptions and numbers. Regularly review and adjust the financial model based on actual performance and changing business conditions.</a:t>
            </a:r>
          </a:p>
        </p:txBody>
      </p:sp>
    </p:spTree>
    <p:extLst>
      <p:ext uri="{BB962C8B-B14F-4D97-AF65-F5344CB8AC3E}">
        <p14:creationId xmlns:p14="http://schemas.microsoft.com/office/powerpoint/2010/main" val="106538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Step 8: Documentation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1764162"/>
            <a:ext cx="9648864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8.1 Record Assumptions: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Document any assumptions made during the preparation of the cash flow statement.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Maintain a record of any significant estimates.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Documentation is essential for transparency and for future reference during audits or reviews.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Nunito" pitchFamily="2" charset="0"/>
              </a:rPr>
              <a:t>8.2 Supporting Details: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Keep supporting details and schedules used in the preparation of the cash flow statement for reference and audit purposes.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Detailed supporting documentation enhances the credibility and reliability of the cash flow statement.</a:t>
            </a:r>
          </a:p>
        </p:txBody>
      </p:sp>
    </p:spTree>
    <p:extLst>
      <p:ext uri="{BB962C8B-B14F-4D97-AF65-F5344CB8AC3E}">
        <p14:creationId xmlns:p14="http://schemas.microsoft.com/office/powerpoint/2010/main" val="55092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latin typeface="Tenorite" panose="00000500000000000000" pitchFamily="2" charset="0"/>
              </a:rPr>
              <a:t>General Challenges</a:t>
            </a: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10712893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I am not sure about what challenges are being faced in this process so you be the best judge </a:t>
            </a:r>
            <a:r>
              <a:rPr lang="en-US">
                <a:latin typeface="Nunito" pitchFamily="2" charset="0"/>
              </a:rPr>
              <a:t>of it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5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5E9E1-88F2-4240-8359-3D6461D1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02986"/>
            <a:ext cx="1163067" cy="82263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51364-5C85-497F-805B-4D8C7DB599CB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51;p29">
            <a:extLst>
              <a:ext uri="{FF2B5EF4-FFF2-40B4-BE49-F238E27FC236}">
                <a16:creationId xmlns:a16="http://schemas.microsoft.com/office/drawing/2014/main" id="{294F07AF-4A15-4ED3-838E-677250999A3A}"/>
              </a:ext>
            </a:extLst>
          </p:cNvPr>
          <p:cNvSpPr txBox="1">
            <a:spLocks/>
          </p:cNvSpPr>
          <p:nvPr/>
        </p:nvSpPr>
        <p:spPr>
          <a:xfrm>
            <a:off x="719999" y="368825"/>
            <a:ext cx="1056290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Standard Format of Financial Model</a:t>
            </a:r>
          </a:p>
        </p:txBody>
      </p:sp>
      <p:cxnSp>
        <p:nvCxnSpPr>
          <p:cNvPr id="8" name="Google Shape;153;p29">
            <a:extLst>
              <a:ext uri="{FF2B5EF4-FFF2-40B4-BE49-F238E27FC236}">
                <a16:creationId xmlns:a16="http://schemas.microsoft.com/office/drawing/2014/main" id="{415F3927-E7F2-4C32-AD0A-1AE3E7954157}"/>
              </a:ext>
            </a:extLst>
          </p:cNvPr>
          <p:cNvCxnSpPr>
            <a:cxnSpLocks/>
          </p:cNvCxnSpPr>
          <p:nvPr/>
        </p:nvCxnSpPr>
        <p:spPr>
          <a:xfrm flipV="1">
            <a:off x="861891" y="1124516"/>
            <a:ext cx="5443800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B69107-CF18-4823-A2C6-8A7B96F406CD}"/>
              </a:ext>
            </a:extLst>
          </p:cNvPr>
          <p:cNvSpPr txBox="1"/>
          <p:nvPr/>
        </p:nvSpPr>
        <p:spPr>
          <a:xfrm>
            <a:off x="861891" y="1370535"/>
            <a:ext cx="51149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Understanding the business model &amp; Strategy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Asking for the existing numbers &amp; </a:t>
            </a:r>
            <a:r>
              <a:rPr lang="en-US" sz="1600" dirty="0" err="1">
                <a:latin typeface="Nunito" pitchFamily="2" charset="0"/>
              </a:rPr>
              <a:t>Analysing</a:t>
            </a:r>
            <a:r>
              <a:rPr lang="en-US" sz="1600" dirty="0">
                <a:latin typeface="Nunito" pitchFamily="2" charset="0"/>
              </a:rPr>
              <a:t> it.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Create go to market strategy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Understanding expansion plan (location wise, region wise etc.) and how sales, production and volume will be expanded.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Do a market research &amp; </a:t>
            </a:r>
            <a:r>
              <a:rPr lang="en-US" sz="1600" dirty="0" err="1">
                <a:latin typeface="Nunito" pitchFamily="2" charset="0"/>
              </a:rPr>
              <a:t>analyse</a:t>
            </a:r>
            <a:r>
              <a:rPr lang="en-US" sz="1600" dirty="0">
                <a:latin typeface="Nunito" pitchFamily="2" charset="0"/>
              </a:rPr>
              <a:t> that whether growth in sales &amp; GM are justified.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>
                <a:latin typeface="Nunito" pitchFamily="2" charset="0"/>
              </a:rPr>
              <a:t>Analysing</a:t>
            </a:r>
            <a:r>
              <a:rPr lang="en-US" sz="1600" dirty="0">
                <a:latin typeface="Nunito" pitchFamily="2" charset="0"/>
              </a:rPr>
              <a:t> gross operating margin and optimization of future margins and aligning with the client's aspiration &amp; Linking GM with unit sales &amp; purchase price of product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F105AD-E47F-4C03-B0D9-243ADE31859D}"/>
              </a:ext>
            </a:extLst>
          </p:cNvPr>
          <p:cNvSpPr txBox="1"/>
          <p:nvPr/>
        </p:nvSpPr>
        <p:spPr>
          <a:xfrm>
            <a:off x="861891" y="6338813"/>
            <a:ext cx="5234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Nunito" pitchFamily="2" charset="0"/>
              </a:rPr>
              <a:t>This is the </a:t>
            </a:r>
            <a:r>
              <a:rPr lang="en-US" sz="1200" i="1" dirty="0">
                <a:solidFill>
                  <a:srgbClr val="2C9F98"/>
                </a:solidFill>
                <a:latin typeface="Nunito" pitchFamily="2" charset="0"/>
              </a:rPr>
              <a:t>initial framework</a:t>
            </a:r>
            <a:r>
              <a:rPr lang="en-US" sz="1200" i="1" dirty="0">
                <a:latin typeface="Nunito" pitchFamily="2" charset="0"/>
              </a:rPr>
              <a:t>, which can be modified by adding or removing slides according to the narration that the client wants.</a:t>
            </a:r>
            <a:endParaRPr lang="en-IN" sz="1200" i="1" dirty="0"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BCAE5-9C28-451D-B1F1-71FD8E64C49C}"/>
              </a:ext>
            </a:extLst>
          </p:cNvPr>
          <p:cNvSpPr txBox="1"/>
          <p:nvPr/>
        </p:nvSpPr>
        <p:spPr>
          <a:xfrm>
            <a:off x="5976850" y="1363928"/>
            <a:ext cx="511495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Nunito" pitchFamily="2" charset="0"/>
              </a:rPr>
              <a:t>Build the people (HR) structure for the forecasted period &amp; determine the HR cost.</a:t>
            </a:r>
          </a:p>
        </p:txBody>
      </p:sp>
    </p:spTree>
    <p:extLst>
      <p:ext uri="{BB962C8B-B14F-4D97-AF65-F5344CB8AC3E}">
        <p14:creationId xmlns:p14="http://schemas.microsoft.com/office/powerpoint/2010/main" val="15968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>
            <a:extLst>
              <a:ext uri="{FF2B5EF4-FFF2-40B4-BE49-F238E27FC236}">
                <a16:creationId xmlns:a16="http://schemas.microsoft.com/office/drawing/2014/main" id="{6E224C36-F3F5-4914-956F-9224DDCD9261}"/>
              </a:ext>
            </a:extLst>
          </p:cNvPr>
          <p:cNvGrpSpPr>
            <a:grpSpLocks/>
          </p:cNvGrpSpPr>
          <p:nvPr/>
        </p:nvGrpSpPr>
        <p:grpSpPr bwMode="auto">
          <a:xfrm>
            <a:off x="7121350" y="2027669"/>
            <a:ext cx="327779" cy="317500"/>
            <a:chOff x="8791575" y="2206625"/>
            <a:chExt cx="456350" cy="44163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CC61A40F-44EA-4F07-A48A-7FCF645BB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2206625"/>
              <a:ext cx="423863" cy="423863"/>
            </a:xfrm>
            <a:custGeom>
              <a:avLst/>
              <a:gdLst>
                <a:gd name="T0" fmla="*/ 0 w 1177"/>
                <a:gd name="T1" fmla="*/ 0 h 1178"/>
                <a:gd name="T2" fmla="*/ 0 w 1177"/>
                <a:gd name="T3" fmla="*/ 0 h 1178"/>
                <a:gd name="T4" fmla="*/ 2147483646 w 1177"/>
                <a:gd name="T5" fmla="*/ 2147483646 h 1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7" h="1178">
                  <a:moveTo>
                    <a:pt x="0" y="0"/>
                  </a:moveTo>
                  <a:lnTo>
                    <a:pt x="0" y="0"/>
                  </a:lnTo>
                  <a:cubicBezTo>
                    <a:pt x="446" y="323"/>
                    <a:pt x="844" y="721"/>
                    <a:pt x="1176" y="1177"/>
                  </a:cubicBez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B65DCDF-20EF-4416-BB0E-13A95CA0C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3138" y="2456175"/>
              <a:ext cx="204787" cy="192088"/>
            </a:xfrm>
            <a:custGeom>
              <a:avLst/>
              <a:gdLst>
                <a:gd name="T0" fmla="*/ 2147483646 w 570"/>
                <a:gd name="T1" fmla="*/ 0 h 533"/>
                <a:gd name="T2" fmla="*/ 2147483646 w 570"/>
                <a:gd name="T3" fmla="*/ 2147483646 h 533"/>
                <a:gd name="T4" fmla="*/ 0 w 570"/>
                <a:gd name="T5" fmla="*/ 2147483646 h 5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0" h="533">
                  <a:moveTo>
                    <a:pt x="569" y="0"/>
                  </a:moveTo>
                  <a:lnTo>
                    <a:pt x="531" y="532"/>
                  </a:lnTo>
                  <a:lnTo>
                    <a:pt x="0" y="494"/>
                  </a:ln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BB694E24-4C65-4E18-B099-57E8BC9F7B19}"/>
              </a:ext>
            </a:extLst>
          </p:cNvPr>
          <p:cNvGrpSpPr>
            <a:grpSpLocks/>
          </p:cNvGrpSpPr>
          <p:nvPr/>
        </p:nvGrpSpPr>
        <p:grpSpPr bwMode="auto">
          <a:xfrm>
            <a:off x="7685540" y="3175466"/>
            <a:ext cx="194155" cy="447698"/>
            <a:chOff x="9576225" y="3802063"/>
            <a:chExt cx="269875" cy="622187"/>
          </a:xfrm>
        </p:grpSpPr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D206AE78-12AE-4790-97CB-B0898E35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625" y="3802063"/>
              <a:ext cx="31750" cy="596900"/>
            </a:xfrm>
            <a:custGeom>
              <a:avLst/>
              <a:gdLst>
                <a:gd name="T0" fmla="*/ 0 w 86"/>
                <a:gd name="T1" fmla="*/ 0 h 1660"/>
                <a:gd name="T2" fmla="*/ 0 w 86"/>
                <a:gd name="T3" fmla="*/ 0 h 1660"/>
                <a:gd name="T4" fmla="*/ 0 w 86"/>
                <a:gd name="T5" fmla="*/ 2147483646 h 1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" h="1660">
                  <a:moveTo>
                    <a:pt x="0" y="0"/>
                  </a:moveTo>
                  <a:lnTo>
                    <a:pt x="0" y="0"/>
                  </a:lnTo>
                  <a:cubicBezTo>
                    <a:pt x="85" y="541"/>
                    <a:pt x="85" y="1099"/>
                    <a:pt x="0" y="1659"/>
                  </a:cubicBez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A3729EE1-13F6-4EE7-ACC2-348CE62F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6225" y="4279788"/>
              <a:ext cx="269875" cy="144462"/>
            </a:xfrm>
            <a:custGeom>
              <a:avLst/>
              <a:gdLst>
                <a:gd name="T0" fmla="*/ 2147483646 w 750"/>
                <a:gd name="T1" fmla="*/ 2147483646 h 400"/>
                <a:gd name="T2" fmla="*/ 2147483646 w 750"/>
                <a:gd name="T3" fmla="*/ 2147483646 h 400"/>
                <a:gd name="T4" fmla="*/ 0 w 750"/>
                <a:gd name="T5" fmla="*/ 0 h 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0" h="400">
                  <a:moveTo>
                    <a:pt x="749" y="48"/>
                  </a:moveTo>
                  <a:lnTo>
                    <a:pt x="351" y="399"/>
                  </a:lnTo>
                  <a:lnTo>
                    <a:pt x="0" y="0"/>
                  </a:ln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B17AFFEE-426C-4A01-915A-735707C6382E}"/>
              </a:ext>
            </a:extLst>
          </p:cNvPr>
          <p:cNvGrpSpPr>
            <a:grpSpLocks/>
          </p:cNvGrpSpPr>
          <p:nvPr/>
        </p:nvGrpSpPr>
        <p:grpSpPr bwMode="auto">
          <a:xfrm>
            <a:off x="7113355" y="4446608"/>
            <a:ext cx="312932" cy="323210"/>
            <a:chOff x="8781000" y="5568950"/>
            <a:chExt cx="434438" cy="449150"/>
          </a:xfrm>
        </p:grpSpPr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D0F8366A-A4AD-470B-AB49-5729549F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5568950"/>
              <a:ext cx="423863" cy="423863"/>
            </a:xfrm>
            <a:custGeom>
              <a:avLst/>
              <a:gdLst>
                <a:gd name="T0" fmla="*/ 2147483646 w 1177"/>
                <a:gd name="T1" fmla="*/ 0 h 1177"/>
                <a:gd name="T2" fmla="*/ 2147483646 w 1177"/>
                <a:gd name="T3" fmla="*/ 0 h 1177"/>
                <a:gd name="T4" fmla="*/ 0 w 1177"/>
                <a:gd name="T5" fmla="*/ 2147483646 h 11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7" h="1177">
                  <a:moveTo>
                    <a:pt x="1176" y="0"/>
                  </a:moveTo>
                  <a:lnTo>
                    <a:pt x="1176" y="0"/>
                  </a:lnTo>
                  <a:cubicBezTo>
                    <a:pt x="854" y="446"/>
                    <a:pt x="465" y="844"/>
                    <a:pt x="0" y="1176"/>
                  </a:cubicBez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C2CC3680-DE55-47C7-80AC-F1C7E127B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00" y="5813313"/>
              <a:ext cx="192088" cy="204787"/>
            </a:xfrm>
            <a:custGeom>
              <a:avLst/>
              <a:gdLst>
                <a:gd name="T0" fmla="*/ 2147483646 w 532"/>
                <a:gd name="T1" fmla="*/ 2147483646 h 570"/>
                <a:gd name="T2" fmla="*/ 0 w 532"/>
                <a:gd name="T3" fmla="*/ 2147483646 h 570"/>
                <a:gd name="T4" fmla="*/ 1788804696 w 532"/>
                <a:gd name="T5" fmla="*/ 0 h 5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2" h="570">
                  <a:moveTo>
                    <a:pt x="531" y="569"/>
                  </a:moveTo>
                  <a:lnTo>
                    <a:pt x="0" y="531"/>
                  </a:lnTo>
                  <a:lnTo>
                    <a:pt x="38" y="0"/>
                  </a:ln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4C3A8E0E-45DB-4F9A-A5D2-3D0A5067A8B7}"/>
              </a:ext>
            </a:extLst>
          </p:cNvPr>
          <p:cNvGrpSpPr>
            <a:grpSpLocks/>
          </p:cNvGrpSpPr>
          <p:nvPr/>
        </p:nvGrpSpPr>
        <p:grpSpPr bwMode="auto">
          <a:xfrm>
            <a:off x="5833077" y="5006230"/>
            <a:ext cx="446556" cy="196439"/>
            <a:chOff x="7001413" y="6346400"/>
            <a:chExt cx="620175" cy="273050"/>
          </a:xfrm>
        </p:grpSpPr>
        <p:sp>
          <p:nvSpPr>
            <p:cNvPr id="19" name="Freeform 33">
              <a:extLst>
                <a:ext uri="{FF2B5EF4-FFF2-40B4-BE49-F238E27FC236}">
                  <a16:creationId xmlns:a16="http://schemas.microsoft.com/office/drawing/2014/main" id="{644619B1-E0CE-478E-A487-759CD3AE2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6477000"/>
              <a:ext cx="596900" cy="31750"/>
            </a:xfrm>
            <a:custGeom>
              <a:avLst/>
              <a:gdLst>
                <a:gd name="T0" fmla="*/ 2147483646 w 1660"/>
                <a:gd name="T1" fmla="*/ 0 h 86"/>
                <a:gd name="T2" fmla="*/ 2147483646 w 1660"/>
                <a:gd name="T3" fmla="*/ 0 h 86"/>
                <a:gd name="T4" fmla="*/ 0 w 1660"/>
                <a:gd name="T5" fmla="*/ 0 h 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60" h="86">
                  <a:moveTo>
                    <a:pt x="1659" y="0"/>
                  </a:moveTo>
                  <a:lnTo>
                    <a:pt x="1659" y="0"/>
                  </a:lnTo>
                  <a:cubicBezTo>
                    <a:pt x="1118" y="85"/>
                    <a:pt x="559" y="85"/>
                    <a:pt x="0" y="0"/>
                  </a:cubicBez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26D38D39-3C68-465A-A07B-BDD8930B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413" y="6346400"/>
              <a:ext cx="147637" cy="273050"/>
            </a:xfrm>
            <a:custGeom>
              <a:avLst/>
              <a:gdLst>
                <a:gd name="T0" fmla="*/ 2147483646 w 409"/>
                <a:gd name="T1" fmla="*/ 2147483646 h 760"/>
                <a:gd name="T2" fmla="*/ 0 w 409"/>
                <a:gd name="T3" fmla="*/ 2147483646 h 760"/>
                <a:gd name="T4" fmla="*/ 2147483646 w 409"/>
                <a:gd name="T5" fmla="*/ 0 h 7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9" h="760">
                  <a:moveTo>
                    <a:pt x="351" y="759"/>
                  </a:moveTo>
                  <a:lnTo>
                    <a:pt x="0" y="351"/>
                  </a:lnTo>
                  <a:lnTo>
                    <a:pt x="408" y="0"/>
                  </a:ln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15C9F07E-AAD4-475F-9786-E29548399167}"/>
              </a:ext>
            </a:extLst>
          </p:cNvPr>
          <p:cNvGrpSpPr>
            <a:grpSpLocks/>
          </p:cNvGrpSpPr>
          <p:nvPr/>
        </p:nvGrpSpPr>
        <p:grpSpPr bwMode="auto">
          <a:xfrm>
            <a:off x="4680711" y="4434046"/>
            <a:ext cx="326637" cy="317500"/>
            <a:chOff x="5398775" y="5551175"/>
            <a:chExt cx="454338" cy="441638"/>
          </a:xfrm>
        </p:grpSpPr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6F114527-65C2-438A-B7A6-16C24FE92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0" y="5568950"/>
              <a:ext cx="423863" cy="423863"/>
            </a:xfrm>
            <a:custGeom>
              <a:avLst/>
              <a:gdLst>
                <a:gd name="T0" fmla="*/ 2147483646 w 1178"/>
                <a:gd name="T1" fmla="*/ 2147483646 h 1177"/>
                <a:gd name="T2" fmla="*/ 2147483646 w 1178"/>
                <a:gd name="T3" fmla="*/ 2147483646 h 1177"/>
                <a:gd name="T4" fmla="*/ 0 w 1178"/>
                <a:gd name="T5" fmla="*/ 0 h 11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8" h="1177">
                  <a:moveTo>
                    <a:pt x="1177" y="1176"/>
                  </a:moveTo>
                  <a:lnTo>
                    <a:pt x="1177" y="1176"/>
                  </a:lnTo>
                  <a:cubicBezTo>
                    <a:pt x="731" y="854"/>
                    <a:pt x="333" y="465"/>
                    <a:pt x="0" y="0"/>
                  </a:cubicBez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18" name="Freeform 36">
              <a:extLst>
                <a:ext uri="{FF2B5EF4-FFF2-40B4-BE49-F238E27FC236}">
                  <a16:creationId xmlns:a16="http://schemas.microsoft.com/office/drawing/2014/main" id="{59B1109F-7EDB-4B1E-AB34-A577EA68D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775" y="5551175"/>
              <a:ext cx="204788" cy="192088"/>
            </a:xfrm>
            <a:custGeom>
              <a:avLst/>
              <a:gdLst>
                <a:gd name="T0" fmla="*/ 0 w 571"/>
                <a:gd name="T1" fmla="*/ 2147483646 h 532"/>
                <a:gd name="T2" fmla="*/ 1753076018 w 571"/>
                <a:gd name="T3" fmla="*/ 0 h 532"/>
                <a:gd name="T4" fmla="*/ 2147483646 w 571"/>
                <a:gd name="T5" fmla="*/ 1788804696 h 5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1" h="532">
                  <a:moveTo>
                    <a:pt x="0" y="531"/>
                  </a:moveTo>
                  <a:lnTo>
                    <a:pt x="38" y="0"/>
                  </a:lnTo>
                  <a:lnTo>
                    <a:pt x="570" y="38"/>
                  </a:ln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8" name="Group 15">
            <a:extLst>
              <a:ext uri="{FF2B5EF4-FFF2-40B4-BE49-F238E27FC236}">
                <a16:creationId xmlns:a16="http://schemas.microsoft.com/office/drawing/2014/main" id="{4A56ED3A-63F3-4C2B-82A8-22788114565D}"/>
              </a:ext>
            </a:extLst>
          </p:cNvPr>
          <p:cNvGrpSpPr>
            <a:grpSpLocks/>
          </p:cNvGrpSpPr>
          <p:nvPr/>
        </p:nvGrpSpPr>
        <p:grpSpPr bwMode="auto">
          <a:xfrm>
            <a:off x="4247860" y="3159478"/>
            <a:ext cx="194155" cy="445413"/>
            <a:chOff x="4797000" y="3780375"/>
            <a:chExt cx="269875" cy="618588"/>
          </a:xfrm>
        </p:grpSpPr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3F3623C-1FA7-4F11-B105-56F1C6C4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3802063"/>
              <a:ext cx="31750" cy="596900"/>
            </a:xfrm>
            <a:custGeom>
              <a:avLst/>
              <a:gdLst>
                <a:gd name="T0" fmla="*/ 2147483646 w 87"/>
                <a:gd name="T1" fmla="*/ 2147483646 h 1660"/>
                <a:gd name="T2" fmla="*/ 2147483646 w 87"/>
                <a:gd name="T3" fmla="*/ 2147483646 h 1660"/>
                <a:gd name="T4" fmla="*/ 2147483646 w 87"/>
                <a:gd name="T5" fmla="*/ 0 h 16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1660">
                  <a:moveTo>
                    <a:pt x="86" y="1659"/>
                  </a:moveTo>
                  <a:lnTo>
                    <a:pt x="86" y="1659"/>
                  </a:lnTo>
                  <a:cubicBezTo>
                    <a:pt x="0" y="1118"/>
                    <a:pt x="0" y="559"/>
                    <a:pt x="86" y="0"/>
                  </a:cubicBez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8A0BDAB2-1A1C-4BB4-9A7E-74EF7EDF6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000" y="3780375"/>
              <a:ext cx="269875" cy="147638"/>
            </a:xfrm>
            <a:custGeom>
              <a:avLst/>
              <a:gdLst>
                <a:gd name="T0" fmla="*/ 0 w 751"/>
                <a:gd name="T1" fmla="*/ 2147483646 h 409"/>
                <a:gd name="T2" fmla="*/ 2147483646 w 751"/>
                <a:gd name="T3" fmla="*/ 0 h 409"/>
                <a:gd name="T4" fmla="*/ 2147483646 w 751"/>
                <a:gd name="T5" fmla="*/ 2147483646 h 4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1" h="409">
                  <a:moveTo>
                    <a:pt x="0" y="351"/>
                  </a:moveTo>
                  <a:lnTo>
                    <a:pt x="399" y="0"/>
                  </a:lnTo>
                  <a:lnTo>
                    <a:pt x="750" y="408"/>
                  </a:ln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82C724F4-38A0-4293-87A5-8F432DC1CA7A}"/>
              </a:ext>
            </a:extLst>
          </p:cNvPr>
          <p:cNvGrpSpPr/>
          <p:nvPr/>
        </p:nvGrpSpPr>
        <p:grpSpPr>
          <a:xfrm>
            <a:off x="4702410" y="2010539"/>
            <a:ext cx="319784" cy="323210"/>
            <a:chOff x="5429250" y="2182813"/>
            <a:chExt cx="444500" cy="449262"/>
          </a:xfrm>
        </p:grpSpPr>
        <p:sp>
          <p:nvSpPr>
            <p:cNvPr id="13" name="Freeform 39">
              <a:extLst>
                <a:ext uri="{FF2B5EF4-FFF2-40B4-BE49-F238E27FC236}">
                  <a16:creationId xmlns:a16="http://schemas.microsoft.com/office/drawing/2014/main" id="{E6ACBF67-78BD-49EF-BA02-561E1A211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0" y="2211388"/>
              <a:ext cx="423863" cy="420687"/>
            </a:xfrm>
            <a:custGeom>
              <a:avLst/>
              <a:gdLst>
                <a:gd name="T0" fmla="*/ 0 w 1178"/>
                <a:gd name="T1" fmla="*/ 2147483646 h 1168"/>
                <a:gd name="T2" fmla="*/ 0 w 1178"/>
                <a:gd name="T3" fmla="*/ 2147483646 h 1168"/>
                <a:gd name="T4" fmla="*/ 2147483646 w 1178"/>
                <a:gd name="T5" fmla="*/ 0 h 1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8" h="1168">
                  <a:moveTo>
                    <a:pt x="0" y="1167"/>
                  </a:moveTo>
                  <a:lnTo>
                    <a:pt x="0" y="1167"/>
                  </a:lnTo>
                  <a:cubicBezTo>
                    <a:pt x="323" y="721"/>
                    <a:pt x="722" y="332"/>
                    <a:pt x="1177" y="0"/>
                  </a:cubicBez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AD1EA84B-F64C-4921-8FED-ABE0C9060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3" y="2182813"/>
              <a:ext cx="192087" cy="204787"/>
            </a:xfrm>
            <a:custGeom>
              <a:avLst/>
              <a:gdLst>
                <a:gd name="T0" fmla="*/ 0 w 532"/>
                <a:gd name="T1" fmla="*/ 0 h 571"/>
                <a:gd name="T2" fmla="*/ 2147483646 w 532"/>
                <a:gd name="T3" fmla="*/ 1753067457 h 571"/>
                <a:gd name="T4" fmla="*/ 2147483646 w 532"/>
                <a:gd name="T5" fmla="*/ 2147483646 h 5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2" h="571">
                  <a:moveTo>
                    <a:pt x="0" y="0"/>
                  </a:moveTo>
                  <a:lnTo>
                    <a:pt x="531" y="38"/>
                  </a:lnTo>
                  <a:lnTo>
                    <a:pt x="493" y="570"/>
                  </a:lnTo>
                </a:path>
              </a:pathLst>
            </a:custGeom>
            <a:noFill/>
            <a:ln w="37440" cap="flat">
              <a:solidFill>
                <a:srgbClr val="2C9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98F0E0-AB39-41FB-87A2-D4DA78277B85}"/>
              </a:ext>
            </a:extLst>
          </p:cNvPr>
          <p:cNvGrpSpPr>
            <a:grpSpLocks/>
          </p:cNvGrpSpPr>
          <p:nvPr/>
        </p:nvGrpSpPr>
        <p:grpSpPr bwMode="auto">
          <a:xfrm>
            <a:off x="5847924" y="1577688"/>
            <a:ext cx="452266" cy="194155"/>
            <a:chOff x="7021513" y="1581575"/>
            <a:chExt cx="628962" cy="269875"/>
          </a:xfrm>
        </p:grpSpPr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630D12E6-8373-4F05-8DEF-A9178537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513" y="1690688"/>
              <a:ext cx="601662" cy="34925"/>
            </a:xfrm>
            <a:custGeom>
              <a:avLst/>
              <a:gdLst>
                <a:gd name="T0" fmla="*/ 0 w 1670"/>
                <a:gd name="T1" fmla="*/ 2147483646 h 96"/>
                <a:gd name="T2" fmla="*/ 0 w 1670"/>
                <a:gd name="T3" fmla="*/ 2147483646 h 96"/>
                <a:gd name="T4" fmla="*/ 2147483646 w 1670"/>
                <a:gd name="T5" fmla="*/ 214748364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70" h="96">
                  <a:moveTo>
                    <a:pt x="0" y="95"/>
                  </a:moveTo>
                  <a:lnTo>
                    <a:pt x="0" y="95"/>
                  </a:lnTo>
                  <a:cubicBezTo>
                    <a:pt x="551" y="10"/>
                    <a:pt x="1110" y="0"/>
                    <a:pt x="1669" y="95"/>
                  </a:cubicBez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  <p:sp>
          <p:nvSpPr>
            <p:cNvPr id="12" name="Freeform 42">
              <a:extLst>
                <a:ext uri="{FF2B5EF4-FFF2-40B4-BE49-F238E27FC236}">
                  <a16:creationId xmlns:a16="http://schemas.microsoft.com/office/drawing/2014/main" id="{1B096334-0FAA-45C6-9231-D91E1930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6013" y="1581575"/>
              <a:ext cx="144462" cy="269875"/>
            </a:xfrm>
            <a:custGeom>
              <a:avLst/>
              <a:gdLst>
                <a:gd name="T0" fmla="*/ 2147483646 w 400"/>
                <a:gd name="T1" fmla="*/ 0 h 751"/>
                <a:gd name="T2" fmla="*/ 2147483646 w 400"/>
                <a:gd name="T3" fmla="*/ 2147483646 h 751"/>
                <a:gd name="T4" fmla="*/ 0 w 400"/>
                <a:gd name="T5" fmla="*/ 2147483646 h 7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751">
                  <a:moveTo>
                    <a:pt x="48" y="0"/>
                  </a:moveTo>
                  <a:lnTo>
                    <a:pt x="399" y="399"/>
                  </a:lnTo>
                  <a:lnTo>
                    <a:pt x="0" y="750"/>
                  </a:lnTo>
                </a:path>
              </a:pathLst>
            </a:custGeom>
            <a:noFill/>
            <a:ln w="37440" cap="flat">
              <a:solidFill>
                <a:srgbClr val="293A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A"/>
            </a:p>
          </p:txBody>
        </p:sp>
      </p:grpSp>
      <p:sp>
        <p:nvSpPr>
          <p:cNvPr id="68" name="Freeform 14">
            <a:extLst>
              <a:ext uri="{FF2B5EF4-FFF2-40B4-BE49-F238E27FC236}">
                <a16:creationId xmlns:a16="http://schemas.microsoft.com/office/drawing/2014/main" id="{6E314689-98AE-4B7C-B905-FF8389584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402" y="2287730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93A42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EAF628-AAE1-4B2C-B7EA-5FD0EF3EC133}"/>
              </a:ext>
            </a:extLst>
          </p:cNvPr>
          <p:cNvSpPr txBox="1"/>
          <p:nvPr/>
        </p:nvSpPr>
        <p:spPr>
          <a:xfrm>
            <a:off x="2511242" y="1199094"/>
            <a:ext cx="247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Nunito" pitchFamily="2" charset="0"/>
              </a:rPr>
              <a:t>8.Documentation</a:t>
            </a:r>
          </a:p>
          <a:p>
            <a:endParaRPr lang="en-A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28909-DE73-45EA-B0DF-535F116BF75B}"/>
              </a:ext>
            </a:extLst>
          </p:cNvPr>
          <p:cNvSpPr txBox="1"/>
          <p:nvPr/>
        </p:nvSpPr>
        <p:spPr>
          <a:xfrm>
            <a:off x="2019865" y="2359879"/>
            <a:ext cx="200513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7. Finalization and Evaluation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D9E43A-AE87-44CA-9263-9A31251CA6FE}"/>
              </a:ext>
            </a:extLst>
          </p:cNvPr>
          <p:cNvSpPr txBox="1"/>
          <p:nvPr/>
        </p:nvSpPr>
        <p:spPr>
          <a:xfrm>
            <a:off x="1596907" y="3894155"/>
            <a:ext cx="265095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6. Funding and Key Metrics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A23113-0C17-48EB-ADF7-A3B3B8943EA9}"/>
              </a:ext>
            </a:extLst>
          </p:cNvPr>
          <p:cNvSpPr txBox="1"/>
          <p:nvPr/>
        </p:nvSpPr>
        <p:spPr>
          <a:xfrm>
            <a:off x="2419004" y="5192147"/>
            <a:ext cx="2332985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5. Working Capital Management and Optimization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5657C2-705B-4547-AFEB-FC52C3810CD0}"/>
              </a:ext>
            </a:extLst>
          </p:cNvPr>
          <p:cNvSpPr txBox="1"/>
          <p:nvPr/>
        </p:nvSpPr>
        <p:spPr>
          <a:xfrm>
            <a:off x="6540767" y="5285983"/>
            <a:ext cx="267785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4. Financial Projections and Modeling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ADA4CC-BAE3-4955-A1EA-3B4D69AA5DF5}"/>
              </a:ext>
            </a:extLst>
          </p:cNvPr>
          <p:cNvSpPr txBox="1"/>
          <p:nvPr/>
        </p:nvSpPr>
        <p:spPr>
          <a:xfrm>
            <a:off x="8233062" y="3881137"/>
            <a:ext cx="244047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3. Operational and Financial Analysis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F825DA-C8C6-4D73-8EB1-C5173C50DBF7}"/>
              </a:ext>
            </a:extLst>
          </p:cNvPr>
          <p:cNvSpPr txBox="1"/>
          <p:nvPr/>
        </p:nvSpPr>
        <p:spPr>
          <a:xfrm>
            <a:off x="8250826" y="2444397"/>
            <a:ext cx="23562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2. Strategy and Expansion Planning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BF8236-9110-4E2A-8C44-A1760DFC9EEC}"/>
              </a:ext>
            </a:extLst>
          </p:cNvPr>
          <p:cNvSpPr txBox="1"/>
          <p:nvPr/>
        </p:nvSpPr>
        <p:spPr>
          <a:xfrm>
            <a:off x="7207645" y="1007657"/>
            <a:ext cx="295050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dirty="0">
                <a:latin typeface="Nunito" pitchFamily="2" charset="0"/>
              </a:rPr>
              <a:t>1. Initial Assessment and Data Gathering</a:t>
            </a:r>
          </a:p>
        </p:txBody>
      </p:sp>
      <p:sp>
        <p:nvSpPr>
          <p:cNvPr id="139" name="Freeform 14">
            <a:extLst>
              <a:ext uri="{FF2B5EF4-FFF2-40B4-BE49-F238E27FC236}">
                <a16:creationId xmlns:a16="http://schemas.microsoft.com/office/drawing/2014/main" id="{FC3CDB03-DCDF-445F-B022-DB6B102E0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692" y="1388095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C9F98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0" name="Freeform 14">
            <a:extLst>
              <a:ext uri="{FF2B5EF4-FFF2-40B4-BE49-F238E27FC236}">
                <a16:creationId xmlns:a16="http://schemas.microsoft.com/office/drawing/2014/main" id="{E0419432-AD1D-43D3-9A2F-B8DA340D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545" y="1388095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93A42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1" name="Freeform 14">
            <a:extLst>
              <a:ext uri="{FF2B5EF4-FFF2-40B4-BE49-F238E27FC236}">
                <a16:creationId xmlns:a16="http://schemas.microsoft.com/office/drawing/2014/main" id="{E9445494-0C33-430A-8FA0-8986546B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515" y="2315153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C9F98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2" name="Freeform 14">
            <a:extLst>
              <a:ext uri="{FF2B5EF4-FFF2-40B4-BE49-F238E27FC236}">
                <a16:creationId xmlns:a16="http://schemas.microsoft.com/office/drawing/2014/main" id="{5BA494A7-D907-4FA3-9534-FE2706C6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525" y="3650872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93A42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3" name="Freeform 14">
            <a:extLst>
              <a:ext uri="{FF2B5EF4-FFF2-40B4-BE49-F238E27FC236}">
                <a16:creationId xmlns:a16="http://schemas.microsoft.com/office/drawing/2014/main" id="{4FA9E9C9-A91D-40AD-B3B8-83186383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565" y="4513311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C9F98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4" name="Freeform 14">
            <a:extLst>
              <a:ext uri="{FF2B5EF4-FFF2-40B4-BE49-F238E27FC236}">
                <a16:creationId xmlns:a16="http://schemas.microsoft.com/office/drawing/2014/main" id="{4286613D-05A8-4E40-8A84-F89160B6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366" y="4513311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93A42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sp>
        <p:nvSpPr>
          <p:cNvPr id="145" name="Freeform 14">
            <a:extLst>
              <a:ext uri="{FF2B5EF4-FFF2-40B4-BE49-F238E27FC236}">
                <a16:creationId xmlns:a16="http://schemas.microsoft.com/office/drawing/2014/main" id="{A81E1169-BEF9-4B0D-9808-668F6989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272" y="3625483"/>
            <a:ext cx="877122" cy="878264"/>
          </a:xfrm>
          <a:custGeom>
            <a:avLst/>
            <a:gdLst>
              <a:gd name="T0" fmla="*/ 2147483646 w 3388"/>
              <a:gd name="T1" fmla="*/ 2147483646 h 3389"/>
              <a:gd name="T2" fmla="*/ 2147483646 w 3388"/>
              <a:gd name="T3" fmla="*/ 2147483646 h 3389"/>
              <a:gd name="T4" fmla="*/ 2147483646 w 3388"/>
              <a:gd name="T5" fmla="*/ 2147483646 h 3389"/>
              <a:gd name="T6" fmla="*/ 2147483646 w 3388"/>
              <a:gd name="T7" fmla="*/ 2147483646 h 3389"/>
              <a:gd name="T8" fmla="*/ 2147483646 w 3388"/>
              <a:gd name="T9" fmla="*/ 2147483646 h 3389"/>
              <a:gd name="T10" fmla="*/ 2147483646 w 3388"/>
              <a:gd name="T11" fmla="*/ 2147483646 h 33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8" h="3389">
                <a:moveTo>
                  <a:pt x="1119" y="313"/>
                </a:moveTo>
                <a:lnTo>
                  <a:pt x="1119" y="313"/>
                </a:lnTo>
                <a:cubicBezTo>
                  <a:pt x="1888" y="0"/>
                  <a:pt x="2761" y="361"/>
                  <a:pt x="3074" y="1120"/>
                </a:cubicBezTo>
                <a:cubicBezTo>
                  <a:pt x="3387" y="1879"/>
                  <a:pt x="3026" y="2752"/>
                  <a:pt x="2267" y="3065"/>
                </a:cubicBezTo>
                <a:cubicBezTo>
                  <a:pt x="1499" y="3388"/>
                  <a:pt x="626" y="3027"/>
                  <a:pt x="313" y="2258"/>
                </a:cubicBezTo>
                <a:cubicBezTo>
                  <a:pt x="0" y="1499"/>
                  <a:pt x="360" y="626"/>
                  <a:pt x="1119" y="313"/>
                </a:cubicBezTo>
              </a:path>
            </a:pathLst>
          </a:custGeom>
          <a:solidFill>
            <a:srgbClr val="2C9F98"/>
          </a:solidFill>
          <a:ln>
            <a:noFill/>
          </a:ln>
          <a:effectLst/>
        </p:spPr>
        <p:txBody>
          <a:bodyPr wrap="none" anchor="ctr"/>
          <a:lstStyle/>
          <a:p>
            <a:endParaRPr lang="en-UA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254305F-BDB0-4F1D-9D26-510CF4D44D80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Google Shape;151;p29">
            <a:extLst>
              <a:ext uri="{FF2B5EF4-FFF2-40B4-BE49-F238E27FC236}">
                <a16:creationId xmlns:a16="http://schemas.microsoft.com/office/drawing/2014/main" id="{F0B10892-988D-4F8C-81CA-D962CCCD04DC}"/>
              </a:ext>
            </a:extLst>
          </p:cNvPr>
          <p:cNvSpPr txBox="1">
            <a:spLocks/>
          </p:cNvSpPr>
          <p:nvPr/>
        </p:nvSpPr>
        <p:spPr>
          <a:xfrm>
            <a:off x="719999" y="285697"/>
            <a:ext cx="8901077" cy="925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4400" dirty="0">
                <a:latin typeface="Tenorite" panose="00000500000000000000" pitchFamily="2" charset="0"/>
              </a:rPr>
              <a:t>Financial Model – Process Flow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B9B417A-069F-4508-8112-9615B260C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06" y="1577688"/>
            <a:ext cx="540000" cy="540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98CBF54-D2F9-4974-B524-2E8DD4EE9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90" y="1557975"/>
            <a:ext cx="540000" cy="54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EAF3617-8770-40DF-98F3-75B616237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32" y="2475483"/>
            <a:ext cx="540000" cy="540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8BD1E4F-827D-416D-A0C4-97E38283C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11" y="3810619"/>
            <a:ext cx="540000" cy="54000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7710372-E413-45D3-B2CC-959AD020A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89" y="2429989"/>
            <a:ext cx="540000" cy="5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D1A4D103-1C43-4607-9226-8014BAE13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22" y="3817126"/>
            <a:ext cx="540000" cy="5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586BE8F-7E17-4A26-A87D-B1D367448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331" y="4682777"/>
            <a:ext cx="540000" cy="5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3B520AE0-31B0-4EC6-BD12-FEE6DCCA4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06" y="467773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Tenorite" panose="00000500000000000000" pitchFamily="2" charset="0"/>
              </a:rPr>
              <a:t>Step 1: Initial Assessment and Data Gathering</a:t>
            </a: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209765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579496"/>
            <a:ext cx="9648863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Understanding the Business Model &amp; Strategy: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Gain a comprehensive understanding of the client's business model and overall strategy. This includes how the company creates, delivers, and captures value.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Asking for Existing Numbers &amp; Analyzing It</a:t>
            </a:r>
            <a:r>
              <a:rPr lang="en-US" dirty="0">
                <a:latin typeface="Nunito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Request and analyze historical financial data and performance metrics to establish a baseline for the financial model. This step involves understanding past revenues, costs, and other key financial indicators</a:t>
            </a:r>
          </a:p>
          <a:p>
            <a:pPr>
              <a:lnSpc>
                <a:spcPct val="150000"/>
              </a:lnSpc>
            </a:pPr>
            <a:endParaRPr lang="en-US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3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496562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Tenorite" panose="00000500000000000000" pitchFamily="2" charset="0"/>
              </a:rPr>
              <a:t>Step 2: Strategy and Expansion Planning</a:t>
            </a: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17439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423830"/>
            <a:ext cx="11244908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Create Go-To-Market Strategy: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Develop a strategy outlining how the company will bring its products or services to the market. This includes identifying target markets, pricing strategies, and distribution channels.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Understanding Expansion Plan: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Explore the company's plans for growth, considering factors such as geographical expansion, increased production capacity, and volume scaling. Understand how sales and production will be expanded regionally and location-wise.</a:t>
            </a:r>
          </a:p>
          <a:p>
            <a:pPr>
              <a:lnSpc>
                <a:spcPct val="150000"/>
              </a:lnSpc>
            </a:pPr>
            <a:endParaRPr lang="en-US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53020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dirty="0">
                <a:latin typeface="Tenorite" panose="00000500000000000000" pitchFamily="2" charset="0"/>
              </a:rPr>
              <a:t>Step 3: Operational and Financial Analysis</a:t>
            </a:r>
            <a:endParaRPr lang="en-IN" sz="40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290770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39E016-9838-46D4-B28D-BF875C53BFED}"/>
              </a:ext>
            </a:extLst>
          </p:cNvPr>
          <p:cNvSpPr txBox="1"/>
          <p:nvPr/>
        </p:nvSpPr>
        <p:spPr>
          <a:xfrm>
            <a:off x="783608" y="1398813"/>
            <a:ext cx="11408389" cy="46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Market Research &amp; Analysis: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Conduct thorough market research to validate growth assumptions. Analyze market trends, competition, and customer demands to ensure that projected growth in sales and gross margin is justified.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Analyzing Gross Operating Margin: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Examine the gross operating margin and optimize future margins. Align the margin analysis with the client's goals and link gross margin with unit sales and product purchase prices.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Build HR Structure &amp; Determine HR Cost: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Develop the human resources (HR) structure required for the forecasted period. Determine the associated HR costs, including salaries, benefits, and any other related expenses.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77324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330976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4: Financial Projections and Modeling</a:t>
            </a: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999822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3CC41-A048-469B-BE03-A32E1363C3B1}"/>
              </a:ext>
            </a:extLst>
          </p:cNvPr>
          <p:cNvSpPr txBox="1"/>
          <p:nvPr/>
        </p:nvSpPr>
        <p:spPr>
          <a:xfrm>
            <a:off x="783609" y="999822"/>
            <a:ext cx="11278159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Analyzing Sales and Marketing Cost: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Analyze the costs associated with sales and marketing activities. Ensure that these costs align with the projected growth in topline revenue.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Analyzing CAPEX Requirement: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Assess the capital expenditure (CAPEX) requirements for the business. Evaluate the sources of funding for CAPEX projects.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Define Balance Sheet &amp; P&amp;L Assumptions: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Establish assumptions for the balance sheet and profit and loss (P&amp;L) statement based on the analysis conducted. This includes assumptions related to assets, liabilities, revenues, and expenses.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8" y="655175"/>
            <a:ext cx="108043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5: Working Capital Management &amp; Optimization</a:t>
            </a: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861898" y="1547843"/>
            <a:ext cx="10167035" cy="46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Link Assumptions to Create BS &amp; P&amp;L Sheet: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Create the balance sheet and P&amp;L statement by linking the defined assumptions. Ensure that the financial model accurately reflects the business's expected financial position and performance.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Optimize DSO, DPO, and Inventory Days: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Analyze and optimize Days Sales Outstanding (DSO), Days Payable Outstanding (DPO), and inventory days. This optimization improves working capital and performance ratios.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Nunito" pitchFamily="2" charset="0"/>
              </a:rPr>
              <a:t>Define Optimum Capital Structure: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Nunito" pitchFamily="2" charset="0"/>
              </a:rPr>
              <a:t>Analyze and define the optimal mix of debt and equity in the capital structure. Consider the cost of capital and risk tolerance.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E98C4-D1E6-43B5-8D3E-22AFB905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33" y="118888"/>
            <a:ext cx="1163067" cy="82263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820C8B-03DD-4FF3-A899-A22AD63D5885}"/>
              </a:ext>
            </a:extLst>
          </p:cNvPr>
          <p:cNvCxnSpPr/>
          <p:nvPr/>
        </p:nvCxnSpPr>
        <p:spPr>
          <a:xfrm>
            <a:off x="516835" y="389614"/>
            <a:ext cx="0" cy="6035040"/>
          </a:xfrm>
          <a:prstGeom prst="line">
            <a:avLst/>
          </a:prstGeom>
          <a:ln w="41275" cmpd="thickThin">
            <a:solidFill>
              <a:srgbClr val="2C9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51;p29">
            <a:extLst>
              <a:ext uri="{FF2B5EF4-FFF2-40B4-BE49-F238E27FC236}">
                <a16:creationId xmlns:a16="http://schemas.microsoft.com/office/drawing/2014/main" id="{81896879-C7D5-4C71-BCFB-9DB91532C34E}"/>
              </a:ext>
            </a:extLst>
          </p:cNvPr>
          <p:cNvSpPr txBox="1">
            <a:spLocks/>
          </p:cNvSpPr>
          <p:nvPr/>
        </p:nvSpPr>
        <p:spPr>
          <a:xfrm>
            <a:off x="783609" y="655175"/>
            <a:ext cx="10403874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latin typeface="Tenorite" panose="00000500000000000000" pitchFamily="2" charset="0"/>
              </a:rPr>
              <a:t>Step 6: Funding and Key Metrics Analysis</a:t>
            </a:r>
            <a:endParaRPr lang="en-IN" sz="3600" dirty="0">
              <a:latin typeface="Tenorite" panose="00000500000000000000" pitchFamily="2" charset="0"/>
            </a:endParaRPr>
          </a:p>
        </p:txBody>
      </p:sp>
      <p:cxnSp>
        <p:nvCxnSpPr>
          <p:cNvPr id="7" name="Google Shape;153;p29">
            <a:extLst>
              <a:ext uri="{FF2B5EF4-FFF2-40B4-BE49-F238E27FC236}">
                <a16:creationId xmlns:a16="http://schemas.microsoft.com/office/drawing/2014/main" id="{ED4E9372-6C02-4B44-A2A0-EF3F131D1B0E}"/>
              </a:ext>
            </a:extLst>
          </p:cNvPr>
          <p:cNvCxnSpPr>
            <a:cxnSpLocks/>
          </p:cNvCxnSpPr>
          <p:nvPr/>
        </p:nvCxnSpPr>
        <p:spPr>
          <a:xfrm>
            <a:off x="861893" y="1324021"/>
            <a:ext cx="7391561" cy="0"/>
          </a:xfrm>
          <a:prstGeom prst="straightConnector1">
            <a:avLst/>
          </a:prstGeom>
          <a:noFill/>
          <a:ln w="38100" cap="flat" cmpd="thickThin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5FC60A-4379-4631-87D0-64E5FD900806}"/>
              </a:ext>
            </a:extLst>
          </p:cNvPr>
          <p:cNvSpPr txBox="1"/>
          <p:nvPr/>
        </p:nvSpPr>
        <p:spPr>
          <a:xfrm>
            <a:off x="783609" y="1764162"/>
            <a:ext cx="9648864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>
                <a:latin typeface="Nunito" pitchFamily="2" charset="0"/>
              </a:rPr>
              <a:t>Calculate Unit Economics: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Nunito" pitchFamily="2" charset="0"/>
              </a:rPr>
              <a:t>Determine the unit economics of the business, including the cost to produce or deliver a single unit of product or service and associated revenues.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>
                <a:latin typeface="Nunito" pitchFamily="2" charset="0"/>
              </a:rPr>
              <a:t>Analyzing Funding Key Numbers:</a:t>
            </a:r>
          </a:p>
          <a:p>
            <a:pPr marL="742950" marR="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dirty="0">
                <a:latin typeface="Nunito" pitchFamily="2" charset="0"/>
              </a:rPr>
              <a:t>Assess key funding metrics such as burn rate, runway period, and funding utilization. Understand how efficiently the company is using available funds.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9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963</Words>
  <Application>Microsoft Office PowerPoint</Application>
  <PresentationFormat>Widescreen</PresentationFormat>
  <Paragraphs>75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Nunito</vt:lpstr>
      <vt:lpstr>Tenorite</vt:lpstr>
      <vt:lpstr>Office Theme</vt:lpstr>
      <vt:lpstr>SOP – Virtual CFO Services Pillar II – Financial Model Date of Publication : 25/11/23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Balasubramanyan</dc:creator>
  <cp:lastModifiedBy>Balasubramanian PG</cp:lastModifiedBy>
  <cp:revision>85</cp:revision>
  <dcterms:created xsi:type="dcterms:W3CDTF">2023-10-31T09:15:15Z</dcterms:created>
  <dcterms:modified xsi:type="dcterms:W3CDTF">2023-11-25T05:49:49Z</dcterms:modified>
</cp:coreProperties>
</file>