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6" r:id="rId3"/>
    <p:sldId id="260" r:id="rId4"/>
    <p:sldId id="257" r:id="rId5"/>
    <p:sldId id="258" r:id="rId6"/>
    <p:sldId id="272" r:id="rId7"/>
    <p:sldId id="261" r:id="rId8"/>
    <p:sldId id="273" r:id="rId9"/>
    <p:sldId id="268" r:id="rId10"/>
    <p:sldId id="274" r:id="rId11"/>
    <p:sldId id="26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56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2250873" cy="498930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3" t="-52280" r="483" b="-10628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13910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 VCFO Services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4400" b="1" dirty="0">
                <a:latin typeface="Tenorite" panose="00000500000000000000" pitchFamily="2" charset="0"/>
              </a:rPr>
              <a:t>Pillar VII – SOPs-P2P Process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25/11/23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4: Drafting the SOP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718265-262B-44AF-8B0B-2FAD8C3D9FE9}"/>
              </a:ext>
            </a:extLst>
          </p:cNvPr>
          <p:cNvSpPr txBox="1"/>
          <p:nvPr/>
        </p:nvSpPr>
        <p:spPr>
          <a:xfrm>
            <a:off x="783608" y="1579496"/>
            <a:ext cx="9648864" cy="406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Record Keeping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Requirements:</a:t>
            </a:r>
            <a:r>
              <a:rPr lang="en-IN" dirty="0">
                <a:latin typeface="Nunito" pitchFamily="2" charset="0"/>
              </a:rPr>
              <a:t> Clearly state the requirements for maintaining records related to P2P transactions.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Duration of Record Retention: </a:t>
            </a:r>
            <a:r>
              <a:rPr lang="en-IN" dirty="0">
                <a:latin typeface="Nunito" pitchFamily="2" charset="0"/>
              </a:rPr>
              <a:t>Specify how long records should be retained and the procedures for secure storage and disposal.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Accessibility: </a:t>
            </a:r>
            <a:r>
              <a:rPr lang="en-IN" dirty="0">
                <a:latin typeface="Nunito" pitchFamily="2" charset="0"/>
              </a:rPr>
              <a:t>Define who has access to these records and under what circumstances.</a:t>
            </a:r>
            <a:endParaRPr lang="en-AE" dirty="0">
              <a:latin typeface="Nunito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Supplier Relationship Management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Communication Guidelines:</a:t>
            </a:r>
            <a:r>
              <a:rPr lang="en-IN" dirty="0">
                <a:latin typeface="Nunito" pitchFamily="2" charset="0"/>
              </a:rPr>
              <a:t> Provide guidelines for ongoing communication with suppliers to foster positive relationships.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Issue Resolution: </a:t>
            </a:r>
            <a:r>
              <a:rPr lang="en-IN" dirty="0">
                <a:latin typeface="Nunito" pitchFamily="2" charset="0"/>
              </a:rPr>
              <a:t>Detail processes for addressing supplier issues and disputes.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Continuous Improvement: </a:t>
            </a:r>
            <a:r>
              <a:rPr lang="en-IN" dirty="0">
                <a:latin typeface="Nunito" pitchFamily="2" charset="0"/>
              </a:rPr>
              <a:t>Encourage ongoing evaluation and improvement of supplier 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2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5: Review and Feedback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2102931"/>
            <a:ext cx="9648864" cy="3564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Training and Communication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Training Programs</a:t>
            </a:r>
            <a:r>
              <a:rPr lang="en-IN" dirty="0">
                <a:latin typeface="Nunito" pitchFamily="2" charset="0"/>
              </a:rPr>
              <a:t>: Outline any training programs for individuals involved in the P2P process.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Communication Channels</a:t>
            </a:r>
            <a:r>
              <a:rPr lang="en-IN" dirty="0">
                <a:latin typeface="Nunito" pitchFamily="2" charset="0"/>
              </a:rPr>
              <a:t>: Specify the channels for communicating updates and changes to the P2P SOP.</a:t>
            </a:r>
            <a:r>
              <a:rPr lang="en-AE" dirty="0">
                <a:latin typeface="Nunito" pitchFamily="2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u="sng" dirty="0">
                <a:latin typeface="Nunito" pitchFamily="2" charset="0"/>
              </a:rPr>
              <a:t>Compliance and Auditing</a:t>
            </a:r>
            <a:endParaRPr lang="en-AE" b="1" u="sng" dirty="0">
              <a:latin typeface="Nunito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Compliance Measures</a:t>
            </a:r>
            <a:r>
              <a:rPr lang="en-IN" dirty="0">
                <a:latin typeface="Nunito" pitchFamily="2" charset="0"/>
              </a:rPr>
              <a:t>: Detail measures in place to ensure compliance with relevant policies, regulations, and legal requirements.</a:t>
            </a:r>
            <a:endParaRPr lang="en-AE" dirty="0">
              <a:latin typeface="Nunito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Audit Procedures</a:t>
            </a:r>
            <a:r>
              <a:rPr lang="en-IN" dirty="0">
                <a:latin typeface="Nunito" pitchFamily="2" charset="0"/>
              </a:rPr>
              <a:t>: Outline procedures for internal and external audits of the P2P process, including frequency and reporting.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6: Finalization and Implementation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2102931"/>
            <a:ext cx="9648864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Nunito" pitchFamily="2" charset="0"/>
              </a:rPr>
              <a:t>16. Revision History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2C9F98"/>
                </a:solidFill>
                <a:latin typeface="Nunito" pitchFamily="2" charset="0"/>
              </a:rPr>
              <a:t>Record of Changes: </a:t>
            </a:r>
            <a:r>
              <a:rPr lang="en-US" dirty="0">
                <a:latin typeface="Nunito" pitchFamily="2" charset="0"/>
              </a:rPr>
              <a:t>Maintain a clear record of changes made to the SOP, including dates and reasons for revisions.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Nunito" pitchFamily="2" charset="0"/>
              </a:rPr>
              <a:t>17. References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2C9F98"/>
                </a:solidFill>
                <a:latin typeface="Nunito" pitchFamily="2" charset="0"/>
              </a:rPr>
              <a:t>Citations: </a:t>
            </a:r>
            <a:r>
              <a:rPr lang="en-US" dirty="0">
                <a:latin typeface="Nunito" pitchFamily="2" charset="0"/>
              </a:rPr>
              <a:t>Include references to relevant policies, regulations, or external guidelines that the SOP is based on.</a:t>
            </a:r>
          </a:p>
        </p:txBody>
      </p:sp>
    </p:spTree>
    <p:extLst>
      <p:ext uri="{BB962C8B-B14F-4D97-AF65-F5344CB8AC3E}">
        <p14:creationId xmlns:p14="http://schemas.microsoft.com/office/powerpoint/2010/main" val="8696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Standard Process in P2P SOP Defining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1" y="1124516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1" y="1370535"/>
            <a:ext cx="429639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Roles and Responsibilities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Requisition process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Purchase order (PO) Creation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Supplier selection and Negotiation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Goods/Services Receipt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Invoice Verification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Three-way Match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Invoice Approval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Payment Authorization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DC519-6473-4532-8BC9-A9A340DE94AC}"/>
              </a:ext>
            </a:extLst>
          </p:cNvPr>
          <p:cNvSpPr txBox="1"/>
          <p:nvPr/>
        </p:nvSpPr>
        <p:spPr>
          <a:xfrm>
            <a:off x="6096000" y="1370535"/>
            <a:ext cx="45609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US" sz="1600" dirty="0">
                <a:latin typeface="Nunito" pitchFamily="2" charset="0"/>
              </a:rPr>
              <a:t>Payment Execution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600" dirty="0">
                <a:latin typeface="Nunito" pitchFamily="2" charset="0"/>
              </a:rPr>
              <a:t>Record Keeping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600" dirty="0">
                <a:latin typeface="Nunito" pitchFamily="2" charset="0"/>
              </a:rPr>
              <a:t>Supplier Relationship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600" dirty="0">
                <a:latin typeface="Nunito" pitchFamily="2" charset="0"/>
              </a:rPr>
              <a:t>Training and 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600" dirty="0">
                <a:latin typeface="Nunito" pitchFamily="2" charset="0"/>
              </a:rPr>
              <a:t>Compliance and Auditing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600" dirty="0">
                <a:latin typeface="Nunito" pitchFamily="2" charset="0"/>
              </a:rPr>
              <a:t>Revision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600" dirty="0">
                <a:latin typeface="Nunito" pitchFamily="2" charset="0"/>
              </a:rPr>
              <a:t>References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105AD-E47F-4C03-B0D9-243ADE31859D}"/>
              </a:ext>
            </a:extLst>
          </p:cNvPr>
          <p:cNvSpPr txBox="1"/>
          <p:nvPr/>
        </p:nvSpPr>
        <p:spPr>
          <a:xfrm>
            <a:off x="861891" y="6338813"/>
            <a:ext cx="5234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This is the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initial framework</a:t>
            </a:r>
            <a:r>
              <a:rPr lang="en-US" sz="1200" i="1" dirty="0">
                <a:latin typeface="Nunito" pitchFamily="2" charset="0"/>
              </a:rPr>
              <a:t>, which can be modified by adding or removing slides according to the narration that the client wants.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4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Pitch Deck – Process Flow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2" y="1191017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6325A-BAFE-4F76-AFF8-72A6DEE0B6B6}"/>
              </a:ext>
            </a:extLst>
          </p:cNvPr>
          <p:cNvGrpSpPr/>
          <p:nvPr/>
        </p:nvGrpSpPr>
        <p:grpSpPr>
          <a:xfrm>
            <a:off x="4254003" y="1997837"/>
            <a:ext cx="2871195" cy="2585040"/>
            <a:chOff x="4254003" y="1997837"/>
            <a:chExt cx="2871195" cy="2585040"/>
          </a:xfrm>
        </p:grpSpPr>
        <p:sp>
          <p:nvSpPr>
            <p:cNvPr id="9" name="Google Shape;638;p60">
              <a:extLst>
                <a:ext uri="{FF2B5EF4-FFF2-40B4-BE49-F238E27FC236}">
                  <a16:creationId xmlns:a16="http://schemas.microsoft.com/office/drawing/2014/main" id="{55A8F4A5-6D0C-4A4A-824C-4172EAA6FE89}"/>
                </a:ext>
              </a:extLst>
            </p:cNvPr>
            <p:cNvSpPr/>
            <p:nvPr/>
          </p:nvSpPr>
          <p:spPr>
            <a:xfrm>
              <a:off x="6203995" y="2543541"/>
              <a:ext cx="921203" cy="1140718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" name="Google Shape;640;p60">
              <a:extLst>
                <a:ext uri="{FF2B5EF4-FFF2-40B4-BE49-F238E27FC236}">
                  <a16:creationId xmlns:a16="http://schemas.microsoft.com/office/drawing/2014/main" id="{DC8610BB-11CB-4B79-8DF9-AB8B97C53409}"/>
                </a:ext>
              </a:extLst>
            </p:cNvPr>
            <p:cNvSpPr/>
            <p:nvPr/>
          </p:nvSpPr>
          <p:spPr>
            <a:xfrm>
              <a:off x="5762327" y="1999509"/>
              <a:ext cx="1001601" cy="931816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" name="Google Shape;641;p60">
              <a:extLst>
                <a:ext uri="{FF2B5EF4-FFF2-40B4-BE49-F238E27FC236}">
                  <a16:creationId xmlns:a16="http://schemas.microsoft.com/office/drawing/2014/main" id="{BE4F8D76-029E-4EC7-8EC5-A6CA43FBD636}"/>
                </a:ext>
              </a:extLst>
            </p:cNvPr>
            <p:cNvSpPr/>
            <p:nvPr/>
          </p:nvSpPr>
          <p:spPr>
            <a:xfrm>
              <a:off x="5065592" y="3802151"/>
              <a:ext cx="1145390" cy="780726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642;p60">
              <a:extLst>
                <a:ext uri="{FF2B5EF4-FFF2-40B4-BE49-F238E27FC236}">
                  <a16:creationId xmlns:a16="http://schemas.microsoft.com/office/drawing/2014/main" id="{83B8DD23-1607-4AC4-B7FF-421397C12CF4}"/>
                </a:ext>
              </a:extLst>
            </p:cNvPr>
            <p:cNvSpPr/>
            <p:nvPr/>
          </p:nvSpPr>
          <p:spPr>
            <a:xfrm>
              <a:off x="5933564" y="3486356"/>
              <a:ext cx="1085433" cy="965175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643;p60">
              <a:extLst>
                <a:ext uri="{FF2B5EF4-FFF2-40B4-BE49-F238E27FC236}">
                  <a16:creationId xmlns:a16="http://schemas.microsoft.com/office/drawing/2014/main" id="{AF27F9FB-F96C-4B6A-960E-99F8C5EAD05D}"/>
                </a:ext>
              </a:extLst>
            </p:cNvPr>
            <p:cNvSpPr/>
            <p:nvPr/>
          </p:nvSpPr>
          <p:spPr>
            <a:xfrm>
              <a:off x="4254003" y="2490860"/>
              <a:ext cx="952083" cy="1013125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Google Shape;644;p60">
              <a:extLst>
                <a:ext uri="{FF2B5EF4-FFF2-40B4-BE49-F238E27FC236}">
                  <a16:creationId xmlns:a16="http://schemas.microsoft.com/office/drawing/2014/main" id="{04CF0691-67C3-4DFA-A622-5508CBC5F4A3}"/>
                </a:ext>
              </a:extLst>
            </p:cNvPr>
            <p:cNvSpPr/>
            <p:nvPr/>
          </p:nvSpPr>
          <p:spPr>
            <a:xfrm>
              <a:off x="4653009" y="1997837"/>
              <a:ext cx="1236077" cy="888724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09B65-9591-4290-8BD3-738E65E96E05}"/>
              </a:ext>
            </a:extLst>
          </p:cNvPr>
          <p:cNvCxnSpPr>
            <a:cxnSpLocks/>
          </p:cNvCxnSpPr>
          <p:nvPr/>
        </p:nvCxnSpPr>
        <p:spPr>
          <a:xfrm flipH="1">
            <a:off x="3583793" y="326757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69DD6-252D-4DF8-8263-7FC185B0FC97}"/>
              </a:ext>
            </a:extLst>
          </p:cNvPr>
          <p:cNvCxnSpPr>
            <a:cxnSpLocks/>
          </p:cNvCxnSpPr>
          <p:nvPr/>
        </p:nvCxnSpPr>
        <p:spPr>
          <a:xfrm flipH="1">
            <a:off x="5638287" y="4822456"/>
            <a:ext cx="2200" cy="42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A497E-4294-46C1-8061-C5A4961D8D24}"/>
              </a:ext>
            </a:extLst>
          </p:cNvPr>
          <p:cNvCxnSpPr>
            <a:cxnSpLocks/>
          </p:cNvCxnSpPr>
          <p:nvPr/>
        </p:nvCxnSpPr>
        <p:spPr>
          <a:xfrm>
            <a:off x="7230406" y="320884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8EFD-4634-416E-AB77-9D7CE9B2DB1E}"/>
              </a:ext>
            </a:extLst>
          </p:cNvPr>
          <p:cNvCxnSpPr>
            <a:cxnSpLocks/>
          </p:cNvCxnSpPr>
          <p:nvPr/>
        </p:nvCxnSpPr>
        <p:spPr>
          <a:xfrm>
            <a:off x="6906406" y="426609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E3245-DB94-4BB2-8429-DB922C1B93A9}"/>
              </a:ext>
            </a:extLst>
          </p:cNvPr>
          <p:cNvCxnSpPr>
            <a:cxnSpLocks/>
          </p:cNvCxnSpPr>
          <p:nvPr/>
        </p:nvCxnSpPr>
        <p:spPr>
          <a:xfrm>
            <a:off x="6704138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5FA0B-C1E7-4525-A497-3C5C2E37537C}"/>
              </a:ext>
            </a:extLst>
          </p:cNvPr>
          <p:cNvCxnSpPr>
            <a:cxnSpLocks/>
          </p:cNvCxnSpPr>
          <p:nvPr/>
        </p:nvCxnSpPr>
        <p:spPr>
          <a:xfrm flipH="1">
            <a:off x="4103909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788730-16D9-4AF7-8CA4-2F97204C8175}"/>
              </a:ext>
            </a:extLst>
          </p:cNvPr>
          <p:cNvSpPr txBox="1"/>
          <p:nvPr/>
        </p:nvSpPr>
        <p:spPr>
          <a:xfrm>
            <a:off x="958504" y="3083968"/>
            <a:ext cx="281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unito" pitchFamily="2" charset="0"/>
              </a:rPr>
              <a:t>Step 1: Information | Input Gathering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7FFCC-7129-4AEA-B57F-53AFF9E8B177}"/>
              </a:ext>
            </a:extLst>
          </p:cNvPr>
          <p:cNvSpPr txBox="1"/>
          <p:nvPr/>
        </p:nvSpPr>
        <p:spPr>
          <a:xfrm>
            <a:off x="964525" y="2061954"/>
            <a:ext cx="281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Process Analysis and Mapping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76556-2261-4358-B341-4A998105DACA}"/>
              </a:ext>
            </a:extLst>
          </p:cNvPr>
          <p:cNvSpPr txBox="1"/>
          <p:nvPr/>
        </p:nvSpPr>
        <p:spPr>
          <a:xfrm>
            <a:off x="7692996" y="2061954"/>
            <a:ext cx="3682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Gap Analysis and Best Practices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7921316" y="3042589"/>
            <a:ext cx="4296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Drafting the SOP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988E-85A2-4845-B427-41C7CCAA1AD7}"/>
              </a:ext>
            </a:extLst>
          </p:cNvPr>
          <p:cNvSpPr txBox="1"/>
          <p:nvPr/>
        </p:nvSpPr>
        <p:spPr>
          <a:xfrm>
            <a:off x="7692996" y="4146329"/>
            <a:ext cx="3392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5: Review and Feedback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0AF04-E783-44D8-82AA-8430EB3E6DEB}"/>
              </a:ext>
            </a:extLst>
          </p:cNvPr>
          <p:cNvSpPr txBox="1"/>
          <p:nvPr/>
        </p:nvSpPr>
        <p:spPr>
          <a:xfrm>
            <a:off x="4677540" y="5470882"/>
            <a:ext cx="267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Finalization and Implementation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1CCA0-9B32-4622-8834-31EC10E74ABD}"/>
              </a:ext>
            </a:extLst>
          </p:cNvPr>
          <p:cNvSpPr txBox="1"/>
          <p:nvPr/>
        </p:nvSpPr>
        <p:spPr>
          <a:xfrm>
            <a:off x="861892" y="5792376"/>
            <a:ext cx="3560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Ideally, all these process except step 6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happen parallelly</a:t>
            </a:r>
            <a:r>
              <a:rPr lang="en-US" sz="1200" i="1" dirty="0">
                <a:latin typeface="Nunito" pitchFamily="2" charset="0"/>
              </a:rPr>
              <a:t> for financial model assumptions as well.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1: Information | Input Gathering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962276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2C9F98"/>
                </a:solidFill>
                <a:latin typeface="Nunito" pitchFamily="2" charset="0"/>
              </a:rPr>
              <a:t>Purpose of the SOP</a:t>
            </a:r>
            <a:r>
              <a:rPr lang="en-US" dirty="0">
                <a:latin typeface="Nunito" pitchFamily="2" charset="0"/>
              </a:rPr>
              <a:t>: Clearly state the purpose of the SOP. This could be to ensure consistency, efficiency, and compliance in the P2P process.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2C9F98"/>
                </a:solidFill>
                <a:latin typeface="Nunito" pitchFamily="2" charset="0"/>
              </a:rPr>
              <a:t>Scope and Applicability</a:t>
            </a:r>
            <a:r>
              <a:rPr lang="en-US" dirty="0">
                <a:latin typeface="Nunito" pitchFamily="2" charset="0"/>
              </a:rPr>
              <a:t>: Define the scope of the SOP, specifying which departments or individuals it applies to. This helps avoid confusion about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2: Process Analysis and Mapping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319199"/>
            <a:ext cx="10696267" cy="455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Roles and Responsibilities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Define Roles</a:t>
            </a:r>
            <a:r>
              <a:rPr lang="en-IN" dirty="0">
                <a:latin typeface="Nunito" pitchFamily="2" charset="0"/>
              </a:rPr>
              <a:t>: Clearly outline the roles involved in the P2P process, such as requisitioners, approvers, buyers, receivers, and accounts payable staff.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Responsibilities</a:t>
            </a:r>
            <a:r>
              <a:rPr lang="en-IN" dirty="0">
                <a:latin typeface="Nunito" pitchFamily="2" charset="0"/>
              </a:rPr>
              <a:t>: Specify the responsibilities associated with each role. For example, requisitioners are responsible for accurate and complete requisitions, while approvers ensure that requests comply with policies.</a:t>
            </a:r>
            <a:endParaRPr lang="en-AE" dirty="0">
              <a:latin typeface="Nunito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Requisition Process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Initiation</a:t>
            </a:r>
            <a:r>
              <a:rPr lang="en-IN" dirty="0">
                <a:latin typeface="Nunito" pitchFamily="2" charset="0"/>
              </a:rPr>
              <a:t>: Detail how requisitions are initiated. This might involve a user filling out a requisition form or using a procurement software.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Approval Workflow</a:t>
            </a:r>
            <a:r>
              <a:rPr lang="en-IN" dirty="0">
                <a:latin typeface="Nunito" pitchFamily="2" charset="0"/>
              </a:rPr>
              <a:t>: Describe the workflow for obtaining approvals, including who is responsible for approvals at each level.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</a:t>
            </a:r>
            <a:r>
              <a:rPr lang="en-IN" dirty="0">
                <a:latin typeface="Nunito" pitchFamily="2" charset="0"/>
              </a:rPr>
              <a:t>: Specify the required documentation for creating a purchase requisition. This could include item descriptions, quantities, and any relevant specifications.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2: Process Analysis and Mapping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319199"/>
            <a:ext cx="10696267" cy="436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Purchase Order (PO) Creation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Generating POs</a:t>
            </a:r>
            <a:r>
              <a:rPr lang="en-IN" dirty="0">
                <a:latin typeface="Nunito" pitchFamily="2" charset="0"/>
              </a:rPr>
              <a:t>: Explain the process for creating purchase orders based on approved requisitions.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Information in POs</a:t>
            </a:r>
            <a:r>
              <a:rPr lang="en-IN" dirty="0">
                <a:latin typeface="Nunito" pitchFamily="2" charset="0"/>
              </a:rPr>
              <a:t>: List the essential information that must be included in a PO, such as item details, quantities, prices, and terms.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Approval Process</a:t>
            </a:r>
            <a:r>
              <a:rPr lang="en-IN" dirty="0">
                <a:latin typeface="Nunito" pitchFamily="2" charset="0"/>
              </a:rPr>
              <a:t>: Define the approval process for purchase orders, including any thresholds for different levels of approval.</a:t>
            </a:r>
            <a:endParaRPr lang="en-AE" dirty="0">
              <a:latin typeface="Nunito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ct val="80000"/>
              <a:tabLst>
                <a:tab pos="457200" algn="l"/>
              </a:tabLst>
            </a:pPr>
            <a:r>
              <a:rPr lang="en-IN" b="1" u="sng" dirty="0">
                <a:latin typeface="Nunito" pitchFamily="2" charset="0"/>
              </a:rPr>
              <a:t>Supplier Selection and Negotiation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Criteria for Selection</a:t>
            </a:r>
            <a:r>
              <a:rPr lang="en-IN" dirty="0">
                <a:latin typeface="Nunito" pitchFamily="2" charset="0"/>
              </a:rPr>
              <a:t>: Outline the criteria used to select suppliers, such as cost, quality, and reliability.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Negotiation Procedures</a:t>
            </a:r>
            <a:r>
              <a:rPr lang="en-IN" dirty="0">
                <a:latin typeface="Nunito" pitchFamily="2" charset="0"/>
              </a:rPr>
              <a:t>: Describe how negotiations with suppliers are conducted, covering aspects like pricing, delivery schedules, and payment terms.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</a:t>
            </a:r>
            <a:r>
              <a:rPr lang="en-IN" dirty="0">
                <a:latin typeface="Nunito" pitchFamily="2" charset="0"/>
              </a:rPr>
              <a:t>: Specify the documentation required to record negotiated terms and agreements.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3: Gap Analysis and Best Practices</a:t>
            </a: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29077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9648864" cy="465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Goods/Services Receipt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Acknowledging Receipt</a:t>
            </a:r>
            <a:r>
              <a:rPr lang="en-IN" dirty="0">
                <a:latin typeface="Nunito" pitchFamily="2" charset="0"/>
              </a:rPr>
              <a:t>: Explain how the receiving department acknowledges the receipt of goods or services.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Inspection Procedures</a:t>
            </a:r>
            <a:r>
              <a:rPr lang="en-IN" dirty="0">
                <a:latin typeface="Nunito" pitchFamily="2" charset="0"/>
              </a:rPr>
              <a:t>: If applicable, detail the procedures for physically inspecting goods to ensure they meet specifications.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Documentation:</a:t>
            </a:r>
            <a:r>
              <a:rPr lang="en-IN" dirty="0">
                <a:latin typeface="Nunito" pitchFamily="2" charset="0"/>
              </a:rPr>
              <a:t> Clarify the documentation requirements for confirming the receipt of goods or services.</a:t>
            </a:r>
            <a:endParaRPr lang="en-AE" dirty="0">
              <a:latin typeface="Nunito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Invoice Verification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Verifying Invoices</a:t>
            </a:r>
            <a:r>
              <a:rPr lang="en-IN" dirty="0">
                <a:latin typeface="Nunito" pitchFamily="2" charset="0"/>
              </a:rPr>
              <a:t>: Describe the process for verifying supplier invoices against corresponding purchase orders.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Handling Discrepancies</a:t>
            </a:r>
            <a:r>
              <a:rPr lang="en-IN" dirty="0">
                <a:latin typeface="Nunito" pitchFamily="2" charset="0"/>
              </a:rPr>
              <a:t>: Provide procedures for handling discrepancies and resolving issues between the PO, goods receipt, and invoice.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</a:t>
            </a:r>
            <a:r>
              <a:rPr lang="en-IN" dirty="0">
                <a:latin typeface="Nunito" pitchFamily="2" charset="0"/>
              </a:rPr>
              <a:t>: Specify the documentation requirements for the verification process.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3: Gap Analysis and Best Practices</a:t>
            </a: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29077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9648864" cy="435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Three-Way Match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Explanation:</a:t>
            </a:r>
            <a:r>
              <a:rPr lang="en-IN" dirty="0">
                <a:latin typeface="Nunito" pitchFamily="2" charset="0"/>
              </a:rPr>
              <a:t> Provide a more detailed explanation of the three-way match process, emphasizing the importance of reconciling the PO, goods receipt, and invoice.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Discrepancy Resolution: </a:t>
            </a:r>
            <a:r>
              <a:rPr lang="en-IN" dirty="0">
                <a:latin typeface="Nunito" pitchFamily="2" charset="0"/>
              </a:rPr>
              <a:t>Detail the steps for resolving discrepancies found during the three-way match.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Documentation: </a:t>
            </a:r>
            <a:r>
              <a:rPr lang="en-IN" dirty="0">
                <a:latin typeface="Nunito" pitchFamily="2" charset="0"/>
              </a:rPr>
              <a:t>Highlight the documentation needed to support the three-way match.</a:t>
            </a:r>
            <a:endParaRPr lang="en-AE" dirty="0">
              <a:latin typeface="Nunito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Invoice Approval</a:t>
            </a:r>
            <a:endParaRPr lang="en-AE" b="1" u="sng" dirty="0">
              <a:latin typeface="Nunito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Approval Workflow: </a:t>
            </a:r>
            <a:r>
              <a:rPr lang="en-IN" dirty="0">
                <a:latin typeface="Nunito" pitchFamily="2" charset="0"/>
              </a:rPr>
              <a:t>Define the workflow for approving supplier invoices, specifying who is responsible for approvals.</a:t>
            </a:r>
            <a:endParaRPr lang="en-AE" dirty="0">
              <a:latin typeface="Nunito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Criteria for Approval: </a:t>
            </a:r>
            <a:r>
              <a:rPr lang="en-IN" dirty="0">
                <a:latin typeface="Nunito" pitchFamily="2" charset="0"/>
              </a:rPr>
              <a:t>Outline the criteria for approving invoices, ensuring compliance with established policies.</a:t>
            </a:r>
            <a:endParaRPr lang="en-AE" dirty="0">
              <a:latin typeface="Nunito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Documentation:</a:t>
            </a:r>
            <a:r>
              <a:rPr lang="en-IN" dirty="0">
                <a:latin typeface="Nunito" pitchFamily="2" charset="0"/>
              </a:rPr>
              <a:t> Clarify the documentation requirements for invoice approval.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4: Drafting the SOP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718265-262B-44AF-8B0B-2FAD8C3D9FE9}"/>
              </a:ext>
            </a:extLst>
          </p:cNvPr>
          <p:cNvSpPr txBox="1"/>
          <p:nvPr/>
        </p:nvSpPr>
        <p:spPr>
          <a:xfrm>
            <a:off x="783609" y="1604434"/>
            <a:ext cx="9648864" cy="435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Payment Authorization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Authorization Process: </a:t>
            </a:r>
            <a:r>
              <a:rPr lang="en-IN" dirty="0">
                <a:latin typeface="Nunito" pitchFamily="2" charset="0"/>
              </a:rPr>
              <a:t>Explain the process for authorizing payments after invoices have been approved.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Adherence to Payment Terms: </a:t>
            </a:r>
            <a:r>
              <a:rPr lang="en-IN" dirty="0">
                <a:latin typeface="Nunito" pitchFamily="2" charset="0"/>
              </a:rPr>
              <a:t>Emphasize the importance of adhering to negotiated payment terms and any legal or contractual obligations.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Documentation:</a:t>
            </a:r>
            <a:r>
              <a:rPr lang="en-IN" dirty="0">
                <a:latin typeface="Nunito" pitchFamily="2" charset="0"/>
              </a:rPr>
              <a:t> Specify the documentation requirements for authorizing payments.</a:t>
            </a:r>
            <a:endParaRPr lang="en-AE" dirty="0">
              <a:latin typeface="Nunito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Nunito" pitchFamily="2" charset="0"/>
              </a:rPr>
              <a:t>Payment Execution</a:t>
            </a:r>
            <a:endParaRPr lang="en-AE" b="1" u="sng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Processing Payments: </a:t>
            </a:r>
            <a:r>
              <a:rPr lang="en-IN" dirty="0">
                <a:latin typeface="Nunito" pitchFamily="2" charset="0"/>
              </a:rPr>
              <a:t>Detail the procedures for processing payments, including the chosen payment methods (e.g., checks, electronic funds transfer).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Record-Keeping: </a:t>
            </a:r>
            <a:r>
              <a:rPr lang="en-IN" dirty="0">
                <a:latin typeface="Nunito" pitchFamily="2" charset="0"/>
              </a:rPr>
              <a:t>Outline how records of completed payments are kept and maintained.</a:t>
            </a:r>
            <a:endParaRPr lang="en-AE" dirty="0">
              <a:latin typeface="Nunito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i="1" dirty="0">
                <a:solidFill>
                  <a:srgbClr val="2C9F98"/>
                </a:solidFill>
                <a:latin typeface="Nunito" pitchFamily="2" charset="0"/>
              </a:rPr>
              <a:t>Communication with Suppliers: </a:t>
            </a:r>
            <a:r>
              <a:rPr lang="en-IN" dirty="0">
                <a:latin typeface="Nunito" pitchFamily="2" charset="0"/>
              </a:rPr>
              <a:t>Describe the communication process with suppliers regarding payment status.</a:t>
            </a:r>
            <a:endParaRPr lang="en-AE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1088</Words>
  <Application>Microsoft Office PowerPoint</Application>
  <PresentationFormat>Widescreen</PresentationFormat>
  <Paragraphs>107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Nunito</vt:lpstr>
      <vt:lpstr>Roboto Medium</vt:lpstr>
      <vt:lpstr>Symbol</vt:lpstr>
      <vt:lpstr>Tenorite</vt:lpstr>
      <vt:lpstr>Office Theme</vt:lpstr>
      <vt:lpstr>SOP – VCFO Services Pillar VII – SOPs-P2P Process Date of Publication : 25/11/23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Balasubramanian PG</cp:lastModifiedBy>
  <cp:revision>79</cp:revision>
  <dcterms:created xsi:type="dcterms:W3CDTF">2023-10-31T09:15:15Z</dcterms:created>
  <dcterms:modified xsi:type="dcterms:W3CDTF">2023-11-25T05:26:46Z</dcterms:modified>
</cp:coreProperties>
</file>