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256" r:id="rId3"/>
    <p:sldId id="260" r:id="rId4"/>
    <p:sldId id="257" r:id="rId5"/>
    <p:sldId id="258" r:id="rId6"/>
    <p:sldId id="261" r:id="rId7"/>
    <p:sldId id="268" r:id="rId8"/>
    <p:sldId id="269" r:id="rId9"/>
    <p:sldId id="265" r:id="rId10"/>
    <p:sldId id="271" r:id="rId11"/>
    <p:sldId id="266" r:id="rId12"/>
    <p:sldId id="262" r:id="rId13"/>
    <p:sldId id="267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F98"/>
    <a:srgbClr val="293A42"/>
    <a:srgbClr val="F7F7F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38E94-E7A8-4FA7-B5B8-17F62981B3DD}" type="datetimeFigureOut">
              <a:rPr lang="en-AE" smtClean="0"/>
              <a:t>09/11/2023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3DED0-AC2A-4253-9FFE-46ECD3FB5CC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67568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3DED0-AC2A-4253-9FFE-46ECD3FB5CC5}" type="slidenum">
              <a:rPr lang="en-AE" smtClean="0"/>
              <a:t>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05882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Establish where we gather tam, </a:t>
            </a:r>
            <a:r>
              <a:rPr lang="en-US" dirty="0" err="1"/>
              <a:t>sam</a:t>
            </a:r>
            <a:r>
              <a:rPr lang="en-US" dirty="0"/>
              <a:t> and </a:t>
            </a:r>
            <a:r>
              <a:rPr lang="en-US" dirty="0" err="1"/>
              <a:t>som</a:t>
            </a:r>
            <a:r>
              <a:rPr lang="en-US" dirty="0"/>
              <a:t> from. 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3DED0-AC2A-4253-9FFE-46ECD3FB5CC5}" type="slidenum">
              <a:rPr lang="en-AE" smtClean="0"/>
              <a:t>5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98952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to go to market strategy – inputs : client and FC team 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3DED0-AC2A-4253-9FFE-46ECD3FB5CC5}" type="slidenum">
              <a:rPr lang="en-AE" smtClean="0"/>
              <a:t>9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2176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3DED0-AC2A-4253-9FFE-46ECD3FB5CC5}" type="slidenum">
              <a:rPr lang="en-AE" smtClean="0"/>
              <a:t>10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01752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Courier New" panose="02070309020205020404" pitchFamily="49" charset="0"/>
              <a:buNone/>
            </a:pPr>
            <a:endParaRPr lang="en-IN" sz="1600" dirty="0">
              <a:latin typeface="Nunito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3DED0-AC2A-4253-9FFE-46ECD3FB5CC5}" type="slidenum">
              <a:rPr lang="en-AE" smtClean="0"/>
              <a:t>11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33291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Rephrase point 3 tone = professional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3DED0-AC2A-4253-9FFE-46ECD3FB5CC5}" type="slidenum">
              <a:rPr lang="en-AE" smtClean="0"/>
              <a:t>12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56945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F546-CA16-4FB4-9D61-05F028B92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4AFFF-3FEE-44E3-A7FF-4DDFE10F3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76D20-FC66-4F9C-8B2E-1360C591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09/11/2023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202FB-D96B-4E7A-943D-2435CE47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6627A-BF88-47C2-B209-B477A9C1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531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F1AE7-72B9-44DB-8EFE-3DB00A60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C02AC-662D-4983-A843-99E4DFC24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3AC80-BEFF-4EB6-B41A-51EAFB19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09/11/2023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C842C-0185-4A1B-96DF-95E410C7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1E763-8767-4F06-9D57-FFDA2337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9164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202A2-CEE6-4AF4-9AA6-B11132671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C6CD0-CF1E-494C-B702-F560C5557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664FA-7721-4250-82D1-82E6A725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09/11/2023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6E66-00D0-45AC-95AE-9728BFFD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49B9-F06D-4898-876C-7D066D6F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2927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4DA7-5FB2-4154-8AAC-788A49E7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29C56-8451-4A9A-88F5-E568AA3A1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74960-50D0-4926-8D82-03AB4289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09/11/2023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7D983-7990-4748-B9FF-0A06572F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38592-E498-4635-B4A1-1A8D5521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8479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43EB-7B25-44AA-93E6-0BF5D5716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492E0-9BF8-464B-94D6-900CDCE50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52C86-5576-4B4B-86D8-06CA91A2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09/11/2023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52210-A44D-464F-BEE0-192D7B08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DEFE7-7463-48BB-900D-A5E9C01F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4849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58DD-02BA-41F9-A433-78825D08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D4387-D10A-4762-AC63-3AD877F47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D778D-B19D-43ED-809D-3B4C5C705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B562C-5317-4F41-AD94-E9575A5B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09/11/2023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30DAB-F41A-4C01-B5EB-F226CA3E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DA95C-D37D-4269-B3A4-5E9FA6CC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3945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E062-0AEB-4895-B9E8-6358C0B1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52CE5-1A8E-446B-AB94-2613641D4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7F215-35D0-4B30-88C0-CFD032D98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8A5EB-B0F6-43F6-B8E6-0C39D291F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A6C57-3C38-4EB2-8C96-93190CE2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A5533-95B8-4F18-B7A3-7EA8FD28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09/11/2023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03AB1-FB93-4B0D-93BF-8B85B61E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5873E-8C8A-456E-98E3-736CDF2F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2310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B45D-596F-4554-A88B-6A325CE4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9D887-B498-4337-8E99-8997693A5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09/11/2023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7CC15-4297-4A88-BCA3-CE4064ED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A3A76-0F5B-4CFD-A75E-4C6DABEB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4145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519F4-3B90-41A6-94DB-E464E57B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09/11/2023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39056-D7E6-4F98-B8AA-10FE1C05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03224-1898-4CD6-8C87-B7459595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2689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4376-5E70-4CD3-9878-4E494D613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86317-79CD-49F6-BEC5-C39EEF824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3DEBA-A688-42B9-9B93-607CF6F30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24E8F-ECD9-43D3-AEAA-2EE241AD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09/11/2023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06EC6-62D8-4376-ACE4-4953A27E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151D8-3EF3-4F20-85C9-4FC82102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2896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3248-6307-489E-9EA8-41EC5EE2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619F2-D7C8-4B41-AAA8-262BBAD1D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4787D-B5B5-4675-A055-8DD879439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1C79C-BD67-4B77-AF53-6E0A34D9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09/11/2023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01951-4B20-4530-A5D3-775A5308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3AD4C-F7AF-433D-A3B3-9D156887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1899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FE3B6-3AEA-4908-B970-F7FD8057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F9F6C-BBE5-489C-B556-92223D627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B719D-E70D-4CD5-8D7A-C891B5357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F5D13-C92C-4C4F-9B08-1C5E6B007BC4}" type="datetimeFigureOut">
              <a:rPr lang="en-AE" smtClean="0"/>
              <a:t>09/11/2023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4BDE7-5C49-4420-BA33-21EB7E7E0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9A6AC-8952-4C3D-86BA-66CCAD9BD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019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/>
          <p:nvPr/>
        </p:nvSpPr>
        <p:spPr>
          <a:xfrm>
            <a:off x="0" y="0"/>
            <a:ext cx="12192000" cy="4989305"/>
          </a:xfrm>
          <a:prstGeom prst="rect">
            <a:avLst/>
          </a:prstGeom>
          <a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7410"/>
            </a:stretch>
          </a:blip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"/>
          <p:cNvSpPr txBox="1">
            <a:spLocks noGrp="1"/>
          </p:cNvSpPr>
          <p:nvPr>
            <p:ph type="ctrTitle"/>
          </p:nvPr>
        </p:nvSpPr>
        <p:spPr>
          <a:xfrm>
            <a:off x="0" y="4739923"/>
            <a:ext cx="12192000" cy="21440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900"/>
              <a:buFont typeface="Arial"/>
              <a:buNone/>
            </a:pPr>
            <a:r>
              <a:rPr lang="en-US" sz="4400" b="1" dirty="0">
                <a:latin typeface="Tenorite" panose="00000500000000000000" pitchFamily="2" charset="0"/>
              </a:rPr>
              <a:t>SOP – Pitch to Close</a:t>
            </a:r>
            <a:br>
              <a:rPr lang="en-US" sz="4400" b="1" dirty="0">
                <a:latin typeface="Tenorite" panose="00000500000000000000" pitchFamily="2" charset="0"/>
              </a:rPr>
            </a:br>
            <a:r>
              <a:rPr lang="en-US" sz="4400" b="1" dirty="0">
                <a:latin typeface="Tenorite" panose="00000500000000000000" pitchFamily="2" charset="0"/>
              </a:rPr>
              <a:t>Pillar III – Pitch Deck</a:t>
            </a:r>
            <a:br>
              <a:rPr lang="en-US" sz="4400" b="1" dirty="0">
                <a:latin typeface="Tenorite" panose="00000500000000000000" pitchFamily="2" charset="0"/>
              </a:rPr>
            </a:br>
            <a:r>
              <a:rPr lang="en-US" sz="1400" b="1" dirty="0">
                <a:latin typeface="Tenorite" panose="00000500000000000000" pitchFamily="2" charset="0"/>
              </a:rPr>
              <a:t>Date of Publication : 24/11/23</a:t>
            </a:r>
            <a:endParaRPr sz="5200" dirty="0">
              <a:latin typeface="Tenorite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87E5BA-D0D4-4356-8599-A738E82AF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849" y="4989305"/>
            <a:ext cx="1696278" cy="119977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297726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latin typeface="Tenorite" panose="00000500000000000000" pitchFamily="2" charset="0"/>
              </a:rPr>
              <a:t>Inputs for Various Slides</a:t>
            </a: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977073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843C2A-AD2C-4BF9-9243-9BF71E371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025305"/>
              </p:ext>
            </p:extLst>
          </p:nvPr>
        </p:nvGraphicFramePr>
        <p:xfrm>
          <a:off x="861893" y="1120362"/>
          <a:ext cx="11033619" cy="4249656"/>
        </p:xfrm>
        <a:graphic>
          <a:graphicData uri="http://schemas.openxmlformats.org/drawingml/2006/table">
            <a:tbl>
              <a:tblPr/>
              <a:tblGrid>
                <a:gridCol w="3086652">
                  <a:extLst>
                    <a:ext uri="{9D8B030D-6E8A-4147-A177-3AD203B41FA5}">
                      <a16:colId xmlns:a16="http://schemas.microsoft.com/office/drawing/2014/main" val="3848233004"/>
                    </a:ext>
                  </a:extLst>
                </a:gridCol>
                <a:gridCol w="4269094">
                  <a:extLst>
                    <a:ext uri="{9D8B030D-6E8A-4147-A177-3AD203B41FA5}">
                      <a16:colId xmlns:a16="http://schemas.microsoft.com/office/drawing/2014/main" val="1151698614"/>
                    </a:ext>
                  </a:extLst>
                </a:gridCol>
                <a:gridCol w="3677873">
                  <a:extLst>
                    <a:ext uri="{9D8B030D-6E8A-4147-A177-3AD203B41FA5}">
                      <a16:colId xmlns:a16="http://schemas.microsoft.com/office/drawing/2014/main" val="3565458796"/>
                    </a:ext>
                  </a:extLst>
                </a:gridCol>
              </a:tblGrid>
              <a:tr h="357987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Mulish SemiBold" pitchFamily="2" charset="0"/>
                        </a:rPr>
                        <a:t>Slide Name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C9F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Mulish SemiBold" pitchFamily="2" charset="0"/>
                        </a:rPr>
                        <a:t>Input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C9F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Mulish SemiBold" pitchFamily="2" charset="0"/>
                        </a:rPr>
                        <a:t>Input Source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C9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963764"/>
                  </a:ext>
                </a:extLst>
              </a:tr>
              <a:tr h="894969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enorite" panose="00000500000000000000" pitchFamily="2" charset="0"/>
                        </a:rPr>
                        <a:t>Target Market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Target geographies, industries, customer segments and target associations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enorite" panose="00000500000000000000" pitchFamily="2" charset="0"/>
                        </a:rPr>
                        <a:t>Client | Guesstimates from Market research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727246"/>
                  </a:ext>
                </a:extLst>
              </a:tr>
              <a:tr h="626478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enorite" panose="00000500000000000000" pitchFamily="2" charset="0"/>
                        </a:rPr>
                        <a:t>Market Size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enorite" panose="00000500000000000000" pitchFamily="2" charset="0"/>
                        </a:rPr>
                        <a:t>TAM, SAM, SOM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enorite" panose="00000500000000000000" pitchFamily="2" charset="0"/>
                        </a:rPr>
                        <a:t>Market research | Financial Model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518425"/>
                  </a:ext>
                </a:extLst>
              </a:tr>
              <a:tr h="871872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enorite" panose="00000500000000000000" pitchFamily="2" charset="0"/>
                        </a:rPr>
                        <a:t>Competitive Landscape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Metrics used to differentiate the client’s company from other companies in the same line of business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Metrics are taken after skimming all of the competitor’s website and other online presence document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964875"/>
                  </a:ext>
                </a:extLst>
              </a:tr>
              <a:tr h="871872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enorite" panose="00000500000000000000" pitchFamily="2" charset="0"/>
                        </a:rPr>
                        <a:t>Go to market strategy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Product positioning, customer segmentation, value proposition, pricing strategy, distribution channels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Client and FC Team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545099"/>
                  </a:ext>
                </a:extLst>
              </a:tr>
              <a:tr h="626478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enorite" panose="00000500000000000000" pitchFamily="2" charset="0"/>
                        </a:rPr>
                        <a:t>Testimonials and Reviews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Product | Service testimonials and reviews from customers, partners, associations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enorite" panose="00000500000000000000" pitchFamily="2" charset="0"/>
                        </a:rPr>
                        <a:t>Client | Company Website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98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956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372540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latin typeface="Tenorite" panose="00000500000000000000" pitchFamily="2" charset="0"/>
              </a:rPr>
              <a:t>Inputs for Various Slides</a:t>
            </a: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041386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843C2A-AD2C-4BF9-9243-9BF71E371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886353"/>
              </p:ext>
            </p:extLst>
          </p:nvPr>
        </p:nvGraphicFramePr>
        <p:xfrm>
          <a:off x="783609" y="1421477"/>
          <a:ext cx="10891551" cy="4054405"/>
        </p:xfrm>
        <a:graphic>
          <a:graphicData uri="http://schemas.openxmlformats.org/drawingml/2006/table">
            <a:tbl>
              <a:tblPr/>
              <a:tblGrid>
                <a:gridCol w="2824115">
                  <a:extLst>
                    <a:ext uri="{9D8B030D-6E8A-4147-A177-3AD203B41FA5}">
                      <a16:colId xmlns:a16="http://schemas.microsoft.com/office/drawing/2014/main" val="3848233004"/>
                    </a:ext>
                  </a:extLst>
                </a:gridCol>
                <a:gridCol w="4538749">
                  <a:extLst>
                    <a:ext uri="{9D8B030D-6E8A-4147-A177-3AD203B41FA5}">
                      <a16:colId xmlns:a16="http://schemas.microsoft.com/office/drawing/2014/main" val="1151698614"/>
                    </a:ext>
                  </a:extLst>
                </a:gridCol>
                <a:gridCol w="3528687">
                  <a:extLst>
                    <a:ext uri="{9D8B030D-6E8A-4147-A177-3AD203B41FA5}">
                      <a16:colId xmlns:a16="http://schemas.microsoft.com/office/drawing/2014/main" val="3565458796"/>
                    </a:ext>
                  </a:extLst>
                </a:gridCol>
              </a:tblGrid>
              <a:tr h="313821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Mulish SemiBold" pitchFamily="2" charset="0"/>
                        </a:rPr>
                        <a:t>Slide Name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C9F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Mulish SemiBold" pitchFamily="2" charset="0"/>
                        </a:rPr>
                        <a:t>Input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C9F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Mulish SemiBold" pitchFamily="2" charset="0"/>
                        </a:rPr>
                        <a:t>Input Source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C9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963764"/>
                  </a:ext>
                </a:extLst>
              </a:tr>
              <a:tr h="547462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enorite" panose="00000500000000000000" pitchFamily="2" charset="0"/>
                        </a:rPr>
                        <a:t>Unique Selling Proportions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Information about the differentiator of client’s company and what gives them the edge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enorite" panose="00000500000000000000" pitchFamily="2" charset="0"/>
                        </a:rPr>
                        <a:t>Client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254479"/>
                  </a:ext>
                </a:extLst>
              </a:tr>
              <a:tr h="781102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enorite" panose="00000500000000000000" pitchFamily="2" charset="0"/>
                        </a:rPr>
                        <a:t>Funding in the industry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Revenue, valuation, latest funding, total funding and key investors of those companies which received funding in this industry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enorite" panose="00000500000000000000" pitchFamily="2" charset="0"/>
                        </a:rPr>
                        <a:t>Crunchbase, </a:t>
                      </a:r>
                      <a:r>
                        <a:rPr lang="en-IN" sz="1600" dirty="0" err="1">
                          <a:latin typeface="Tenorite" panose="00000500000000000000" pitchFamily="2" charset="0"/>
                        </a:rPr>
                        <a:t>Traxcn</a:t>
                      </a:r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727246"/>
                  </a:ext>
                </a:extLst>
              </a:tr>
              <a:tr h="547462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enorite" panose="00000500000000000000" pitchFamily="2" charset="0"/>
                        </a:rPr>
                        <a:t>Roadmap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enorite" panose="00000500000000000000" pitchFamily="2" charset="0"/>
                        </a:rPr>
                        <a:t>The revenue and any other key metrics that will be used to track ROI and progress 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Financial model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518425"/>
                  </a:ext>
                </a:extLst>
              </a:tr>
              <a:tr h="382405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enorite" panose="00000500000000000000" pitchFamily="2" charset="0"/>
                        </a:rPr>
                        <a:t>Financial | KPI Dashboard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Profit &amp; Loss, Unit economics and Balance sheet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enorite" panose="00000500000000000000" pitchFamily="2" charset="0"/>
                        </a:rPr>
                        <a:t>Financial model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414843"/>
                  </a:ext>
                </a:extLst>
              </a:tr>
              <a:tr h="547462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enorite" panose="00000500000000000000" pitchFamily="2" charset="0"/>
                        </a:rPr>
                        <a:t>Ask and Usage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The client’s funding needs and where this fund will be used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enorite" panose="00000500000000000000" pitchFamily="2" charset="0"/>
                        </a:rPr>
                        <a:t>Client, Financial workings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344217"/>
                  </a:ext>
                </a:extLst>
              </a:tr>
              <a:tr h="547462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enorite" panose="00000500000000000000" pitchFamily="2" charset="0"/>
                        </a:rPr>
                        <a:t>Appendix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References, Challenges | trends in industry, Success stories, Awards and recognition, Media coverage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enorite" panose="00000500000000000000" pitchFamily="2" charset="0"/>
                        </a:rPr>
                        <a:t>Market research | Client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542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665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655175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latin typeface="Tenorite" panose="00000500000000000000" pitchFamily="2" charset="0"/>
              </a:rPr>
              <a:t>Review and Refinement</a:t>
            </a:r>
          </a:p>
          <a:p>
            <a:pPr algn="l">
              <a:spcBef>
                <a:spcPts val="0"/>
              </a:spcBef>
            </a:pPr>
            <a:endParaRPr lang="en-IN" sz="3600" dirty="0">
              <a:latin typeface="Tenorite" panose="00000500000000000000" pitchFamily="2" charset="0"/>
            </a:endParaRP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8" y="1579496"/>
            <a:ext cx="10594709" cy="3901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The preliminary draft | MVP [Minimum Viable Product] will take a minimum of 14 days to create.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This MVP will be send to the client engagement manager and Principal consultant for review first.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Following the presentation of this deck to the client, a comprehensive review will be conducted to solicit their feedback. Subsequent to receiving the client's opinions, any necessary adjustments will be made to enhance the effectiveness of the content.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Subsequent to the preparation of the financial model, the deck undergoes a thorough review by both CFO and the client.</a:t>
            </a:r>
          </a:p>
        </p:txBody>
      </p:sp>
    </p:spTree>
    <p:extLst>
      <p:ext uri="{BB962C8B-B14F-4D97-AF65-F5344CB8AC3E}">
        <p14:creationId xmlns:p14="http://schemas.microsoft.com/office/powerpoint/2010/main" val="3553450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497231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latin typeface="Tenorite" panose="00000500000000000000" pitchFamily="2" charset="0"/>
              </a:rPr>
              <a:t>General Instructions</a:t>
            </a: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166077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9" y="1204041"/>
            <a:ext cx="9610069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u="sng" dirty="0">
                <a:latin typeface="Nunito" pitchFamily="2" charset="0"/>
              </a:rPr>
              <a:t>Fonts Used</a:t>
            </a:r>
            <a:r>
              <a:rPr lang="en-US" dirty="0">
                <a:latin typeface="Nunito" pitchFamily="2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Headings – Poppins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Body - Tenorite</a:t>
            </a:r>
            <a:endParaRPr lang="en-IN" dirty="0">
              <a:latin typeface="Nunito" pitchFamily="2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13479B7-8AC5-41B1-9925-277C122E1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190194"/>
              </p:ext>
            </p:extLst>
          </p:nvPr>
        </p:nvGraphicFramePr>
        <p:xfrm>
          <a:off x="1371601" y="2594990"/>
          <a:ext cx="9610068" cy="3597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034">
                  <a:extLst>
                    <a:ext uri="{9D8B030D-6E8A-4147-A177-3AD203B41FA5}">
                      <a16:colId xmlns:a16="http://schemas.microsoft.com/office/drawing/2014/main" val="3013971034"/>
                    </a:ext>
                  </a:extLst>
                </a:gridCol>
                <a:gridCol w="4805034">
                  <a:extLst>
                    <a:ext uri="{9D8B030D-6E8A-4147-A177-3AD203B41FA5}">
                      <a16:colId xmlns:a16="http://schemas.microsoft.com/office/drawing/2014/main" val="2775113863"/>
                    </a:ext>
                  </a:extLst>
                </a:gridCol>
              </a:tblGrid>
              <a:tr h="334426">
                <a:tc>
                  <a:txBody>
                    <a:bodyPr/>
                    <a:lstStyle/>
                    <a:p>
                      <a:r>
                        <a:rPr lang="en-US" dirty="0">
                          <a:latin typeface="Tenorite" panose="00000500000000000000" pitchFamily="2" charset="0"/>
                        </a:rPr>
                        <a:t>Dos</a:t>
                      </a:r>
                      <a:endParaRPr lang="en-AE" dirty="0"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C9F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enorite" panose="00000500000000000000" pitchFamily="2" charset="0"/>
                        </a:rPr>
                        <a:t>Don’ts</a:t>
                      </a:r>
                      <a:endParaRPr lang="en-AE" dirty="0">
                        <a:latin typeface="Tenorite" panose="000005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C9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050694"/>
                  </a:ext>
                </a:extLst>
              </a:tr>
              <a:tr h="52950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Keep it simple and focused, 16 – 20 slides are optimal</a:t>
                      </a:r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Don’t make it too long</a:t>
                      </a:r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521271"/>
                  </a:ext>
                </a:extLst>
              </a:tr>
              <a:tr h="31253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Hook the audience through the narration</a:t>
                      </a:r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Having unstructured schema for the slides</a:t>
                      </a:r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648349"/>
                  </a:ext>
                </a:extLst>
              </a:tr>
              <a:tr h="312532">
                <a:tc>
                  <a:txBody>
                    <a:bodyPr/>
                    <a:lstStyle/>
                    <a:p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166266"/>
                  </a:ext>
                </a:extLst>
              </a:tr>
              <a:tr h="48806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Using visuals, icons and infographics, bullet points</a:t>
                      </a:r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Having too many texts</a:t>
                      </a:r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443798"/>
                  </a:ext>
                </a:extLst>
              </a:tr>
              <a:tr h="31253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The theme of the slides must be in unison of the client logo</a:t>
                      </a:r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Don’t use bright | bold colors, </a:t>
                      </a:r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34552"/>
                  </a:ext>
                </a:extLst>
              </a:tr>
              <a:tr h="312532">
                <a:tc>
                  <a:txBody>
                    <a:bodyPr/>
                    <a:lstStyle/>
                    <a:p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947394"/>
                  </a:ext>
                </a:extLst>
              </a:tr>
              <a:tr h="52950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Referencing our sources of market research</a:t>
                      </a:r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Don't make unsubstantiated claims. Make sure all information is factual</a:t>
                      </a:r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750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60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655175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latin typeface="Tenorite" panose="00000500000000000000" pitchFamily="2" charset="0"/>
              </a:rPr>
              <a:t>General Challenges</a:t>
            </a: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8" y="1579496"/>
            <a:ext cx="10712893" cy="2550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We currently face limitations in our ability to access comprehensive </a:t>
            </a:r>
            <a:r>
              <a:rPr lang="en-US" b="1" i="1" dirty="0">
                <a:latin typeface="Nunito" pitchFamily="2" charset="0"/>
              </a:rPr>
              <a:t>research libraries</a:t>
            </a:r>
            <a:r>
              <a:rPr lang="en-US" dirty="0">
                <a:latin typeface="Nunito" pitchFamily="2" charset="0"/>
              </a:rPr>
              <a:t>, which impacts our ability to obtain </a:t>
            </a:r>
            <a:r>
              <a:rPr lang="en-US" b="1" i="1" dirty="0">
                <a:latin typeface="Nunito" pitchFamily="2" charset="0"/>
              </a:rPr>
              <a:t>in-depth reports </a:t>
            </a:r>
            <a:r>
              <a:rPr lang="en-US" dirty="0">
                <a:latin typeface="Nunito" pitchFamily="2" charset="0"/>
              </a:rPr>
              <a:t>on specific industries. Presently, we are confined to publicly available, unpaid information that is frequently unreliable and lacks specificity.</a:t>
            </a:r>
          </a:p>
          <a:p>
            <a:pPr>
              <a:lnSpc>
                <a:spcPct val="150000"/>
              </a:lnSpc>
            </a:pPr>
            <a:endParaRPr lang="en-US" dirty="0">
              <a:latin typeface="Nunito" pitchFamily="2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Our current challenge lies in the </a:t>
            </a:r>
            <a:r>
              <a:rPr lang="en-US" b="1" i="1" dirty="0">
                <a:latin typeface="Nunito" pitchFamily="2" charset="0"/>
              </a:rPr>
              <a:t>absence of expertise in UI/UX design</a:t>
            </a:r>
            <a:r>
              <a:rPr lang="en-US" dirty="0">
                <a:latin typeface="Nunito" pitchFamily="2" charset="0"/>
              </a:rPr>
              <a:t>. We currently do not have access to UI resources such as </a:t>
            </a:r>
            <a:r>
              <a:rPr lang="en-US" b="1" i="1" dirty="0">
                <a:latin typeface="Nunito" pitchFamily="2" charset="0"/>
              </a:rPr>
              <a:t>Canva Pro or </a:t>
            </a:r>
            <a:r>
              <a:rPr lang="en-US" b="1" i="1" dirty="0" err="1">
                <a:latin typeface="Nunito" pitchFamily="2" charset="0"/>
              </a:rPr>
              <a:t>Envato</a:t>
            </a:r>
            <a:r>
              <a:rPr lang="en-US" b="1" i="1" dirty="0">
                <a:latin typeface="Nunito" pitchFamily="2" charset="0"/>
              </a:rPr>
              <a:t> Elements</a:t>
            </a:r>
            <a:r>
              <a:rPr lang="en-US" dirty="0">
                <a:latin typeface="Nunito" pitchFamily="2" charset="0"/>
              </a:rPr>
              <a:t>.</a:t>
            </a:r>
            <a:endParaRPr lang="en-IN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35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5E9E1-88F2-4240-8359-3D6461D1B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8933" y="102986"/>
            <a:ext cx="1163067" cy="82263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51364-5C85-497F-805B-4D8C7DB599CB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51;p29">
            <a:extLst>
              <a:ext uri="{FF2B5EF4-FFF2-40B4-BE49-F238E27FC236}">
                <a16:creationId xmlns:a16="http://schemas.microsoft.com/office/drawing/2014/main" id="{294F07AF-4A15-4ED3-838E-677250999A3A}"/>
              </a:ext>
            </a:extLst>
          </p:cNvPr>
          <p:cNvSpPr txBox="1">
            <a:spLocks/>
          </p:cNvSpPr>
          <p:nvPr/>
        </p:nvSpPr>
        <p:spPr>
          <a:xfrm>
            <a:off x="719999" y="368825"/>
            <a:ext cx="1056290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4400" dirty="0">
                <a:latin typeface="Tenorite" panose="00000500000000000000" pitchFamily="2" charset="0"/>
              </a:rPr>
              <a:t>Standard Format of Pitch Deck</a:t>
            </a:r>
          </a:p>
        </p:txBody>
      </p:sp>
      <p:cxnSp>
        <p:nvCxnSpPr>
          <p:cNvPr id="8" name="Google Shape;153;p29">
            <a:extLst>
              <a:ext uri="{FF2B5EF4-FFF2-40B4-BE49-F238E27FC236}">
                <a16:creationId xmlns:a16="http://schemas.microsoft.com/office/drawing/2014/main" id="{415F3927-E7F2-4C32-AD0A-1AE3E7954157}"/>
              </a:ext>
            </a:extLst>
          </p:cNvPr>
          <p:cNvCxnSpPr>
            <a:cxnSpLocks/>
          </p:cNvCxnSpPr>
          <p:nvPr/>
        </p:nvCxnSpPr>
        <p:spPr>
          <a:xfrm flipV="1">
            <a:off x="861891" y="1124516"/>
            <a:ext cx="5443800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B69107-CF18-4823-A2C6-8A7B96F406CD}"/>
              </a:ext>
            </a:extLst>
          </p:cNvPr>
          <p:cNvSpPr txBox="1"/>
          <p:nvPr/>
        </p:nvSpPr>
        <p:spPr>
          <a:xfrm>
            <a:off x="861891" y="1370535"/>
            <a:ext cx="4296391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Cover page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Who we are?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Founder’s profile (Meet the team)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Core team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Traction and Milestones (If they have)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Challenges/ Problem statement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Solution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Market overview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Target market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Market size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600" dirty="0">
                <a:latin typeface="Nunito" pitchFamily="2" charset="0"/>
              </a:rPr>
              <a:t>Competitive Landscape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600" dirty="0">
                <a:latin typeface="Nunito" pitchFamily="2" charset="0"/>
              </a:rPr>
              <a:t>Unique selling propositions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sz="1600" dirty="0">
              <a:latin typeface="Nunito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BDC519-6473-4532-8BC9-A9A340DE94AC}"/>
              </a:ext>
            </a:extLst>
          </p:cNvPr>
          <p:cNvSpPr txBox="1"/>
          <p:nvPr/>
        </p:nvSpPr>
        <p:spPr>
          <a:xfrm>
            <a:off x="6096000" y="1370535"/>
            <a:ext cx="4560916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13"/>
            </a:pPr>
            <a:r>
              <a:rPr lang="en-US" sz="1600" dirty="0">
                <a:latin typeface="Nunito" pitchFamily="2" charset="0"/>
              </a:rPr>
              <a:t>Testimonials and Reviews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3"/>
            </a:pPr>
            <a:r>
              <a:rPr lang="en-US" sz="1600" dirty="0">
                <a:latin typeface="Nunito" pitchFamily="2" charset="0"/>
              </a:rPr>
              <a:t>Funding in the industry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3"/>
            </a:pPr>
            <a:r>
              <a:rPr lang="en-US" sz="1600" dirty="0">
                <a:latin typeface="Nunito" pitchFamily="2" charset="0"/>
              </a:rPr>
              <a:t>Go to market strategy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3"/>
            </a:pPr>
            <a:r>
              <a:rPr lang="en-US" sz="1600" dirty="0">
                <a:latin typeface="Nunito" pitchFamily="2" charset="0"/>
              </a:rPr>
              <a:t>Roadmap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3"/>
            </a:pPr>
            <a:r>
              <a:rPr lang="en-US" sz="1600" dirty="0">
                <a:latin typeface="Nunito" pitchFamily="2" charset="0"/>
              </a:rPr>
              <a:t>Financials (if needed) </a:t>
            </a:r>
            <a:r>
              <a:rPr lang="en-US" sz="1600" b="1" dirty="0">
                <a:latin typeface="Nunito" pitchFamily="2" charset="0"/>
              </a:rPr>
              <a:t>|</a:t>
            </a:r>
            <a:r>
              <a:rPr lang="en-US" sz="1600" dirty="0">
                <a:latin typeface="Nunito" pitchFamily="2" charset="0"/>
              </a:rPr>
              <a:t> KPI Dashboards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3"/>
            </a:pPr>
            <a:r>
              <a:rPr lang="en-US" sz="1600" dirty="0">
                <a:latin typeface="Nunito" pitchFamily="2" charset="0"/>
              </a:rPr>
              <a:t>Ask and usage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3"/>
            </a:pPr>
            <a:r>
              <a:rPr lang="en-US" sz="1600" dirty="0">
                <a:latin typeface="Nunito" pitchFamily="2" charset="0"/>
              </a:rPr>
              <a:t>Appendix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Nunito" pitchFamily="2" charset="0"/>
              </a:rPr>
              <a:t>References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Nunito" pitchFamily="2" charset="0"/>
              </a:rPr>
              <a:t>Challenges and trends in the industry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Nunito" pitchFamily="2" charset="0"/>
              </a:rPr>
              <a:t>Industry specific certifications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Nunito" pitchFamily="2" charset="0"/>
              </a:rPr>
              <a:t>Success stories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Nunito" pitchFamily="2" charset="0"/>
              </a:rPr>
              <a:t>Case Study of competitors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Nunito" pitchFamily="2" charset="0"/>
              </a:rPr>
              <a:t>Awards and recognition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Nunito" pitchFamily="2" charset="0"/>
              </a:rPr>
              <a:t>Media Coverage</a:t>
            </a:r>
            <a:endParaRPr lang="en-IN" sz="1600" dirty="0">
              <a:latin typeface="Nunito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F105AD-E47F-4C03-B0D9-243ADE31859D}"/>
              </a:ext>
            </a:extLst>
          </p:cNvPr>
          <p:cNvSpPr txBox="1"/>
          <p:nvPr/>
        </p:nvSpPr>
        <p:spPr>
          <a:xfrm>
            <a:off x="861891" y="6338813"/>
            <a:ext cx="52341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latin typeface="Nunito" pitchFamily="2" charset="0"/>
              </a:rPr>
              <a:t>This is the </a:t>
            </a:r>
            <a:r>
              <a:rPr lang="en-US" sz="1200" i="1" dirty="0">
                <a:solidFill>
                  <a:srgbClr val="2C9F98"/>
                </a:solidFill>
                <a:latin typeface="Nunito" pitchFamily="2" charset="0"/>
              </a:rPr>
              <a:t>initial framework</a:t>
            </a:r>
            <a:r>
              <a:rPr lang="en-US" sz="1200" i="1" dirty="0">
                <a:latin typeface="Nunito" pitchFamily="2" charset="0"/>
              </a:rPr>
              <a:t>, which can be modified by adding or removing slides according to the narration that the client wants.</a:t>
            </a:r>
            <a:endParaRPr lang="en-IN" sz="1200" i="1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89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5E9E1-88F2-4240-8359-3D6461D1B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02986"/>
            <a:ext cx="1163067" cy="82263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51364-5C85-497F-805B-4D8C7DB599CB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51;p29">
            <a:extLst>
              <a:ext uri="{FF2B5EF4-FFF2-40B4-BE49-F238E27FC236}">
                <a16:creationId xmlns:a16="http://schemas.microsoft.com/office/drawing/2014/main" id="{294F07AF-4A15-4ED3-838E-677250999A3A}"/>
              </a:ext>
            </a:extLst>
          </p:cNvPr>
          <p:cNvSpPr txBox="1">
            <a:spLocks/>
          </p:cNvSpPr>
          <p:nvPr/>
        </p:nvSpPr>
        <p:spPr>
          <a:xfrm>
            <a:off x="719999" y="368824"/>
            <a:ext cx="8901077" cy="9258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4400" dirty="0">
                <a:latin typeface="Tenorite" panose="00000500000000000000" pitchFamily="2" charset="0"/>
              </a:rPr>
              <a:t>Pitch Deck – Process Flow</a:t>
            </a:r>
          </a:p>
        </p:txBody>
      </p:sp>
      <p:cxnSp>
        <p:nvCxnSpPr>
          <p:cNvPr id="8" name="Google Shape;153;p29">
            <a:extLst>
              <a:ext uri="{FF2B5EF4-FFF2-40B4-BE49-F238E27FC236}">
                <a16:creationId xmlns:a16="http://schemas.microsoft.com/office/drawing/2014/main" id="{415F3927-E7F2-4C32-AD0A-1AE3E7954157}"/>
              </a:ext>
            </a:extLst>
          </p:cNvPr>
          <p:cNvCxnSpPr>
            <a:cxnSpLocks/>
          </p:cNvCxnSpPr>
          <p:nvPr/>
        </p:nvCxnSpPr>
        <p:spPr>
          <a:xfrm flipV="1">
            <a:off x="861892" y="1191017"/>
            <a:ext cx="5443800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D956325A-BAFE-4F76-AFF8-72A6DEE0B6B6}"/>
              </a:ext>
            </a:extLst>
          </p:cNvPr>
          <p:cNvGrpSpPr/>
          <p:nvPr/>
        </p:nvGrpSpPr>
        <p:grpSpPr>
          <a:xfrm>
            <a:off x="4254003" y="1997837"/>
            <a:ext cx="2871195" cy="2585040"/>
            <a:chOff x="4254003" y="1997837"/>
            <a:chExt cx="2871195" cy="2585040"/>
          </a:xfrm>
        </p:grpSpPr>
        <p:sp>
          <p:nvSpPr>
            <p:cNvPr id="9" name="Google Shape;638;p60">
              <a:extLst>
                <a:ext uri="{FF2B5EF4-FFF2-40B4-BE49-F238E27FC236}">
                  <a16:creationId xmlns:a16="http://schemas.microsoft.com/office/drawing/2014/main" id="{55A8F4A5-6D0C-4A4A-824C-4172EAA6FE89}"/>
                </a:ext>
              </a:extLst>
            </p:cNvPr>
            <p:cNvSpPr/>
            <p:nvPr/>
          </p:nvSpPr>
          <p:spPr>
            <a:xfrm>
              <a:off x="6203995" y="2543541"/>
              <a:ext cx="921203" cy="1140718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rgbClr val="293A42"/>
            </a:solidFill>
            <a:ln w="19050" cap="flat" cmpd="sng">
              <a:solidFill>
                <a:srgbClr val="F7F7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4</a:t>
              </a:r>
              <a:endParaRPr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0" name="Google Shape;640;p60">
              <a:extLst>
                <a:ext uri="{FF2B5EF4-FFF2-40B4-BE49-F238E27FC236}">
                  <a16:creationId xmlns:a16="http://schemas.microsoft.com/office/drawing/2014/main" id="{DC8610BB-11CB-4B79-8DF9-AB8B97C53409}"/>
                </a:ext>
              </a:extLst>
            </p:cNvPr>
            <p:cNvSpPr/>
            <p:nvPr/>
          </p:nvSpPr>
          <p:spPr>
            <a:xfrm>
              <a:off x="5762327" y="1999509"/>
              <a:ext cx="1001601" cy="931816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rgbClr val="2C9F98"/>
            </a:solidFill>
            <a:ln w="1905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3</a:t>
              </a:r>
              <a:endParaRPr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1" name="Google Shape;641;p60">
              <a:extLst>
                <a:ext uri="{FF2B5EF4-FFF2-40B4-BE49-F238E27FC236}">
                  <a16:creationId xmlns:a16="http://schemas.microsoft.com/office/drawing/2014/main" id="{BE4F8D76-029E-4EC7-8EC5-A6CA43FBD636}"/>
                </a:ext>
              </a:extLst>
            </p:cNvPr>
            <p:cNvSpPr/>
            <p:nvPr/>
          </p:nvSpPr>
          <p:spPr>
            <a:xfrm>
              <a:off x="5065592" y="3802151"/>
              <a:ext cx="1145390" cy="780726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solidFill>
              <a:srgbClr val="293A42"/>
            </a:solidFill>
            <a:ln w="19050" cap="flat" cmpd="sng">
              <a:solidFill>
                <a:srgbClr val="F8FAF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</a:rPr>
                <a:t>6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2" name="Google Shape;642;p60">
              <a:extLst>
                <a:ext uri="{FF2B5EF4-FFF2-40B4-BE49-F238E27FC236}">
                  <a16:creationId xmlns:a16="http://schemas.microsoft.com/office/drawing/2014/main" id="{83B8DD23-1607-4AC4-B7FF-421397C12CF4}"/>
                </a:ext>
              </a:extLst>
            </p:cNvPr>
            <p:cNvSpPr/>
            <p:nvPr/>
          </p:nvSpPr>
          <p:spPr>
            <a:xfrm>
              <a:off x="5933564" y="3486356"/>
              <a:ext cx="1085433" cy="965175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rgbClr val="2C9F98"/>
            </a:solidFill>
            <a:ln w="19050" cap="flat" cmpd="sng">
              <a:solidFill>
                <a:srgbClr val="F7F7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5</a:t>
              </a:r>
              <a:endParaRPr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3" name="Google Shape;643;p60">
              <a:extLst>
                <a:ext uri="{FF2B5EF4-FFF2-40B4-BE49-F238E27FC236}">
                  <a16:creationId xmlns:a16="http://schemas.microsoft.com/office/drawing/2014/main" id="{AF27F9FB-F96C-4B6A-960E-99F8C5EAD05D}"/>
                </a:ext>
              </a:extLst>
            </p:cNvPr>
            <p:cNvSpPr/>
            <p:nvPr/>
          </p:nvSpPr>
          <p:spPr>
            <a:xfrm>
              <a:off x="4254003" y="2490860"/>
              <a:ext cx="952083" cy="1013125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rgbClr val="2C9F98"/>
            </a:solidFill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1</a:t>
              </a:r>
              <a:endParaRPr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4" name="Google Shape;644;p60">
              <a:extLst>
                <a:ext uri="{FF2B5EF4-FFF2-40B4-BE49-F238E27FC236}">
                  <a16:creationId xmlns:a16="http://schemas.microsoft.com/office/drawing/2014/main" id="{04CF0691-67C3-4DFA-A622-5508CBC5F4A3}"/>
                </a:ext>
              </a:extLst>
            </p:cNvPr>
            <p:cNvSpPr/>
            <p:nvPr/>
          </p:nvSpPr>
          <p:spPr>
            <a:xfrm>
              <a:off x="4653009" y="1997837"/>
              <a:ext cx="1236077" cy="888724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rgbClr val="293A42"/>
            </a:solidFill>
            <a:ln w="19050" cap="flat" cmpd="sng">
              <a:solidFill>
                <a:srgbClr val="F7F7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2</a:t>
              </a:r>
              <a:endParaRPr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709B65-9591-4290-8BD3-738E65E96E05}"/>
              </a:ext>
            </a:extLst>
          </p:cNvPr>
          <p:cNvCxnSpPr>
            <a:cxnSpLocks/>
          </p:cNvCxnSpPr>
          <p:nvPr/>
        </p:nvCxnSpPr>
        <p:spPr>
          <a:xfrm flipH="1">
            <a:off x="3583793" y="3267574"/>
            <a:ext cx="6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769DD6-252D-4DF8-8263-7FC185B0FC97}"/>
              </a:ext>
            </a:extLst>
          </p:cNvPr>
          <p:cNvCxnSpPr>
            <a:cxnSpLocks/>
          </p:cNvCxnSpPr>
          <p:nvPr/>
        </p:nvCxnSpPr>
        <p:spPr>
          <a:xfrm flipH="1">
            <a:off x="5638287" y="4822456"/>
            <a:ext cx="2200" cy="427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A497E-4294-46C1-8061-C5A4961D8D24}"/>
              </a:ext>
            </a:extLst>
          </p:cNvPr>
          <p:cNvCxnSpPr>
            <a:cxnSpLocks/>
          </p:cNvCxnSpPr>
          <p:nvPr/>
        </p:nvCxnSpPr>
        <p:spPr>
          <a:xfrm>
            <a:off x="7230406" y="3208844"/>
            <a:ext cx="6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AD8EFD-4634-416E-AB77-9D7CE9B2DB1E}"/>
              </a:ext>
            </a:extLst>
          </p:cNvPr>
          <p:cNvCxnSpPr>
            <a:cxnSpLocks/>
          </p:cNvCxnSpPr>
          <p:nvPr/>
        </p:nvCxnSpPr>
        <p:spPr>
          <a:xfrm>
            <a:off x="6906406" y="4266097"/>
            <a:ext cx="6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8E3245-DB94-4BB2-8429-DB922C1B93A9}"/>
              </a:ext>
            </a:extLst>
          </p:cNvPr>
          <p:cNvCxnSpPr>
            <a:cxnSpLocks/>
          </p:cNvCxnSpPr>
          <p:nvPr/>
        </p:nvCxnSpPr>
        <p:spPr>
          <a:xfrm>
            <a:off x="6704138" y="2246620"/>
            <a:ext cx="6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55FA0B-C1E7-4525-A497-3C5C2E37537C}"/>
              </a:ext>
            </a:extLst>
          </p:cNvPr>
          <p:cNvCxnSpPr>
            <a:cxnSpLocks/>
          </p:cNvCxnSpPr>
          <p:nvPr/>
        </p:nvCxnSpPr>
        <p:spPr>
          <a:xfrm flipH="1">
            <a:off x="4103909" y="2246620"/>
            <a:ext cx="6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7788730-16D9-4AF7-8CA4-2F97204C8175}"/>
              </a:ext>
            </a:extLst>
          </p:cNvPr>
          <p:cNvSpPr txBox="1"/>
          <p:nvPr/>
        </p:nvSpPr>
        <p:spPr>
          <a:xfrm>
            <a:off x="958504" y="3083968"/>
            <a:ext cx="28142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Nunito" pitchFamily="2" charset="0"/>
              </a:rPr>
              <a:t>Step 1: Information | Input Gathering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57FFCC-7129-4AEA-B57F-53AFF9E8B177}"/>
              </a:ext>
            </a:extLst>
          </p:cNvPr>
          <p:cNvSpPr txBox="1"/>
          <p:nvPr/>
        </p:nvSpPr>
        <p:spPr>
          <a:xfrm>
            <a:off x="964525" y="2061954"/>
            <a:ext cx="2814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0"/>
              </a:rPr>
              <a:t>Step 2: Market Research and Analysis</a:t>
            </a:r>
            <a:endParaRPr lang="en-IN" dirty="0">
              <a:latin typeface="Nunito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876556-2261-4358-B341-4A998105DACA}"/>
              </a:ext>
            </a:extLst>
          </p:cNvPr>
          <p:cNvSpPr txBox="1"/>
          <p:nvPr/>
        </p:nvSpPr>
        <p:spPr>
          <a:xfrm>
            <a:off x="7692996" y="2061954"/>
            <a:ext cx="3682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0"/>
              </a:rPr>
              <a:t>Step 3: Competitive Landscape analysis</a:t>
            </a:r>
            <a:endParaRPr lang="en-IN" dirty="0">
              <a:latin typeface="Nunito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B69107-CF18-4823-A2C6-8A7B96F406CD}"/>
              </a:ext>
            </a:extLst>
          </p:cNvPr>
          <p:cNvSpPr txBox="1"/>
          <p:nvPr/>
        </p:nvSpPr>
        <p:spPr>
          <a:xfrm>
            <a:off x="7921316" y="3042589"/>
            <a:ext cx="42963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0"/>
              </a:rPr>
              <a:t>Step 4: Ascertaining inputs for financials | KPI Dashboard, “ask and usage slide” from the financial model</a:t>
            </a:r>
            <a:endParaRPr lang="en-IN" dirty="0">
              <a:latin typeface="Nunito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8988E-85A2-4845-B427-41C7CCAA1AD7}"/>
              </a:ext>
            </a:extLst>
          </p:cNvPr>
          <p:cNvSpPr txBox="1"/>
          <p:nvPr/>
        </p:nvSpPr>
        <p:spPr>
          <a:xfrm>
            <a:off x="7692996" y="4146329"/>
            <a:ext cx="3392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0"/>
              </a:rPr>
              <a:t>Step 5: Putting the deck together</a:t>
            </a:r>
            <a:endParaRPr lang="en-IN" dirty="0">
              <a:latin typeface="Nunito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60AF04-E783-44D8-82AA-8430EB3E6DEB}"/>
              </a:ext>
            </a:extLst>
          </p:cNvPr>
          <p:cNvSpPr txBox="1"/>
          <p:nvPr/>
        </p:nvSpPr>
        <p:spPr>
          <a:xfrm>
            <a:off x="4677540" y="5470882"/>
            <a:ext cx="20879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0"/>
              </a:rPr>
              <a:t>Step 6: Review and Refinement</a:t>
            </a:r>
            <a:endParaRPr lang="en-IN" dirty="0">
              <a:latin typeface="Nunito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B1CCA0-9B32-4622-8834-31EC10E74ABD}"/>
              </a:ext>
            </a:extLst>
          </p:cNvPr>
          <p:cNvSpPr txBox="1"/>
          <p:nvPr/>
        </p:nvSpPr>
        <p:spPr>
          <a:xfrm>
            <a:off x="861892" y="5792376"/>
            <a:ext cx="35604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latin typeface="Nunito" pitchFamily="2" charset="0"/>
              </a:rPr>
              <a:t>Ideally, all these process except step 6 </a:t>
            </a:r>
            <a:r>
              <a:rPr lang="en-US" sz="1200" i="1" dirty="0">
                <a:solidFill>
                  <a:srgbClr val="2C9F98"/>
                </a:solidFill>
                <a:latin typeface="Nunito" pitchFamily="2" charset="0"/>
              </a:rPr>
              <a:t>happen parallelly</a:t>
            </a:r>
            <a:r>
              <a:rPr lang="en-US" sz="1200" i="1" dirty="0">
                <a:latin typeface="Nunito" pitchFamily="2" charset="0"/>
              </a:rPr>
              <a:t> for financial model assumptions as well.</a:t>
            </a:r>
            <a:endParaRPr lang="en-IN" sz="1200" i="1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28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530206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4000" dirty="0">
                <a:latin typeface="Tenorite" panose="00000500000000000000" pitchFamily="2" charset="0"/>
              </a:rPr>
              <a:t>Step 1: Information | Input Gathering</a:t>
            </a: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7209765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9" y="1579496"/>
            <a:ext cx="7096134" cy="2550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Nunito" pitchFamily="2" charset="0"/>
              </a:rPr>
              <a:t>Identifying </a:t>
            </a:r>
            <a:r>
              <a:rPr lang="en-IN" b="1" i="1" dirty="0">
                <a:solidFill>
                  <a:srgbClr val="2C9F98"/>
                </a:solidFill>
                <a:latin typeface="Nunito" pitchFamily="2" charset="0"/>
              </a:rPr>
              <a:t>client aspirations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Nunito" pitchFamily="2" charset="0"/>
              </a:rPr>
              <a:t>Resonating with the business models and uniqueness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Nunito" pitchFamily="2" charset="0"/>
              </a:rPr>
              <a:t>Recognition of business process and opportunity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Nunito" pitchFamily="2" charset="0"/>
              </a:rPr>
              <a:t>Understanding of business products and services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Nunito" pitchFamily="2" charset="0"/>
              </a:rPr>
              <a:t>Getting to know about “the team”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Nunito" pitchFamily="2" charset="0"/>
              </a:rPr>
              <a:t>Understanding and developing a GTM Strategy with the client</a:t>
            </a:r>
          </a:p>
        </p:txBody>
      </p:sp>
    </p:spTree>
    <p:extLst>
      <p:ext uri="{BB962C8B-B14F-4D97-AF65-F5344CB8AC3E}">
        <p14:creationId xmlns:p14="http://schemas.microsoft.com/office/powerpoint/2010/main" val="143333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8" y="496562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4000" dirty="0">
                <a:latin typeface="Tenorite" panose="00000500000000000000" pitchFamily="2" charset="0"/>
              </a:rPr>
              <a:t>Step 2: Market Research and Analysis</a:t>
            </a:r>
          </a:p>
          <a:p>
            <a:pPr algn="l">
              <a:spcBef>
                <a:spcPts val="0"/>
              </a:spcBef>
            </a:pPr>
            <a:endParaRPr lang="en-IN" sz="4000" dirty="0">
              <a:latin typeface="Tenorite" panose="00000500000000000000" pitchFamily="2" charset="0"/>
            </a:endParaRP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17439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8" y="1423830"/>
            <a:ext cx="10696267" cy="5459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Nunito" pitchFamily="2" charset="0"/>
              </a:rPr>
              <a:t>Identifying the target market size and growth potential(CAGR)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Nunito" pitchFamily="2" charset="0"/>
              </a:rPr>
              <a:t>Identifying the revenue drivers, general trends, challenges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Nunito" pitchFamily="2" charset="0"/>
              </a:rPr>
              <a:t>Identifying big players and their market share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Nunito" pitchFamily="2" charset="0"/>
              </a:rPr>
              <a:t>Establishing industry specific KPIs and key metrics of performance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Nunito" pitchFamily="2" charset="0"/>
              </a:rPr>
              <a:t>Target audience, target geographies and target associations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Nunito" pitchFamily="2" charset="0"/>
              </a:rPr>
              <a:t>Establishing </a:t>
            </a:r>
            <a:r>
              <a:rPr lang="en-IN" b="1" i="1" dirty="0">
                <a:solidFill>
                  <a:srgbClr val="2C9F98"/>
                </a:solidFill>
                <a:latin typeface="Nunito" pitchFamily="2" charset="0"/>
              </a:rPr>
              <a:t>TAM, SAM, SOM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Nunito" pitchFamily="2" charset="0"/>
              </a:rPr>
              <a:t>TAM – Total accessible market – which is the overall market size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Nunito" pitchFamily="2" charset="0"/>
              </a:rPr>
              <a:t>SAM – Serviceable addressable market – which is the niche specific market size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Nunito" pitchFamily="2" charset="0"/>
              </a:rPr>
              <a:t>SOM – Share of market – which is taken from the revenue of the last year of the financial model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Nunito" pitchFamily="2" charset="0"/>
              </a:rPr>
              <a:t>In comparison to global market, how are the clients doing, are the aspirations global or local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Nunito" pitchFamily="2" charset="0"/>
              </a:rPr>
              <a:t>Funding in the industry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dirty="0">
              <a:latin typeface="Nunito" pitchFamily="2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8" y="530206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4000" dirty="0">
                <a:latin typeface="Tenorite" panose="00000500000000000000" pitchFamily="2" charset="0"/>
              </a:rPr>
              <a:t>Step 3: Competitive Landscape</a:t>
            </a:r>
          </a:p>
          <a:p>
            <a:pPr algn="l">
              <a:spcBef>
                <a:spcPts val="0"/>
              </a:spcBef>
            </a:pPr>
            <a:endParaRPr lang="en-IN" sz="4000" dirty="0">
              <a:latin typeface="Tenorite" panose="00000500000000000000" pitchFamily="2" charset="0"/>
            </a:endParaRP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290770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8" y="1579496"/>
            <a:ext cx="9648864" cy="213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Searching for the companies that have similar business activities as our clients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Examining their online platforms and evaluating certain factors that help our client company distinguish itself from them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Exploring the factors that are consistent with the industry or service.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To find the </a:t>
            </a:r>
            <a:r>
              <a:rPr lang="en-US" b="1" i="1" dirty="0">
                <a:solidFill>
                  <a:srgbClr val="2C9F98"/>
                </a:solidFill>
                <a:latin typeface="Nunito" pitchFamily="2" charset="0"/>
              </a:rPr>
              <a:t>differentiator </a:t>
            </a:r>
            <a:endParaRPr lang="en-IN" b="1" i="1" dirty="0">
              <a:solidFill>
                <a:srgbClr val="2C9F98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87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77324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655175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latin typeface="Tenorite" panose="00000500000000000000" pitchFamily="2" charset="0"/>
              </a:rPr>
              <a:t>Step 4: Financials | KPI Dashboard</a:t>
            </a:r>
          </a:p>
          <a:p>
            <a:pPr algn="l">
              <a:spcBef>
                <a:spcPts val="0"/>
              </a:spcBef>
            </a:pPr>
            <a:endParaRPr lang="en-IN" sz="3600" dirty="0">
              <a:latin typeface="Tenorite" panose="00000500000000000000" pitchFamily="2" charset="0"/>
            </a:endParaRP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9" y="2628918"/>
            <a:ext cx="1643708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>
                <a:latin typeface="Nunito" pitchFamily="2" charset="0"/>
              </a:rPr>
              <a:t>Earlier</a:t>
            </a:r>
            <a:endParaRPr lang="en-IN" b="1" i="1" dirty="0">
              <a:latin typeface="Nunito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EF92A4-3B0F-45E8-9CE5-080DB8D92BD1}"/>
              </a:ext>
            </a:extLst>
          </p:cNvPr>
          <p:cNvSpPr txBox="1"/>
          <p:nvPr/>
        </p:nvSpPr>
        <p:spPr>
          <a:xfrm>
            <a:off x="6609745" y="2628918"/>
            <a:ext cx="2176805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>
                <a:latin typeface="Nunito" pitchFamily="2" charset="0"/>
              </a:rPr>
              <a:t>Going Forward</a:t>
            </a:r>
            <a:endParaRPr lang="en-IN" b="1" i="1" dirty="0">
              <a:latin typeface="Nunito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B6FABD-C6AE-41DD-B46B-D46A1E915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93" y="3198270"/>
            <a:ext cx="5511600" cy="32904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C142AB-FF79-4B44-B35B-735F87DCEA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1" r="3038"/>
          <a:stretch/>
        </p:blipFill>
        <p:spPr>
          <a:xfrm>
            <a:off x="6476741" y="3198270"/>
            <a:ext cx="5651524" cy="3290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63CC41-A048-469B-BE03-A32E1363C3B1}"/>
              </a:ext>
            </a:extLst>
          </p:cNvPr>
          <p:cNvSpPr txBox="1"/>
          <p:nvPr/>
        </p:nvSpPr>
        <p:spPr>
          <a:xfrm>
            <a:off x="783608" y="1579495"/>
            <a:ext cx="5511601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2C9F98"/>
                </a:solidFill>
                <a:latin typeface="Nunito" pitchFamily="2" charset="0"/>
              </a:rPr>
              <a:t>Projections of P/L, Unit economics and Cashflow</a:t>
            </a:r>
            <a:endParaRPr lang="en-IN" b="1" i="1" dirty="0">
              <a:solidFill>
                <a:srgbClr val="2C9F98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88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655175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latin typeface="Tenorite" panose="00000500000000000000" pitchFamily="2" charset="0"/>
              </a:rPr>
              <a:t>Step 5: Putting the deck together</a:t>
            </a:r>
          </a:p>
          <a:p>
            <a:pPr algn="l">
              <a:spcBef>
                <a:spcPts val="0"/>
              </a:spcBef>
            </a:pPr>
            <a:endParaRPr lang="en-IN" sz="3600" dirty="0">
              <a:latin typeface="Tenorite" panose="00000500000000000000" pitchFamily="2" charset="0"/>
            </a:endParaRP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5FC60A-4379-4631-87D0-64E5FD900806}"/>
              </a:ext>
            </a:extLst>
          </p:cNvPr>
          <p:cNvSpPr txBox="1"/>
          <p:nvPr/>
        </p:nvSpPr>
        <p:spPr>
          <a:xfrm>
            <a:off x="783609" y="2102931"/>
            <a:ext cx="9648864" cy="1719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Creating the </a:t>
            </a:r>
            <a:r>
              <a:rPr lang="en-US" b="1" i="1" dirty="0">
                <a:solidFill>
                  <a:srgbClr val="2C9F98"/>
                </a:solidFill>
                <a:latin typeface="Nunito" pitchFamily="2" charset="0"/>
              </a:rPr>
              <a:t>narrative arc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Using storytelling techniques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Connecting with the audience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Taking inputs for The narration flow</a:t>
            </a:r>
            <a:endParaRPr lang="en-IN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45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297726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latin typeface="Tenorite" panose="00000500000000000000" pitchFamily="2" charset="0"/>
              </a:rPr>
              <a:t>Inputs for Various Slides</a:t>
            </a: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977073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843C2A-AD2C-4BF9-9243-9BF71E371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004419"/>
              </p:ext>
            </p:extLst>
          </p:nvPr>
        </p:nvGraphicFramePr>
        <p:xfrm>
          <a:off x="861893" y="1120363"/>
          <a:ext cx="11033619" cy="5410378"/>
        </p:xfrm>
        <a:graphic>
          <a:graphicData uri="http://schemas.openxmlformats.org/drawingml/2006/table">
            <a:tbl>
              <a:tblPr/>
              <a:tblGrid>
                <a:gridCol w="3086652">
                  <a:extLst>
                    <a:ext uri="{9D8B030D-6E8A-4147-A177-3AD203B41FA5}">
                      <a16:colId xmlns:a16="http://schemas.microsoft.com/office/drawing/2014/main" val="3848233004"/>
                    </a:ext>
                  </a:extLst>
                </a:gridCol>
                <a:gridCol w="4269094">
                  <a:extLst>
                    <a:ext uri="{9D8B030D-6E8A-4147-A177-3AD203B41FA5}">
                      <a16:colId xmlns:a16="http://schemas.microsoft.com/office/drawing/2014/main" val="1151698614"/>
                    </a:ext>
                  </a:extLst>
                </a:gridCol>
                <a:gridCol w="3677873">
                  <a:extLst>
                    <a:ext uri="{9D8B030D-6E8A-4147-A177-3AD203B41FA5}">
                      <a16:colId xmlns:a16="http://schemas.microsoft.com/office/drawing/2014/main" val="3565458796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Mulish SemiBold" pitchFamily="2" charset="0"/>
                        </a:rPr>
                        <a:t>Slide Name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C9F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Mulish SemiBold" pitchFamily="2" charset="0"/>
                        </a:rPr>
                        <a:t>Input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C9F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Mulish SemiBold" pitchFamily="2" charset="0"/>
                        </a:rPr>
                        <a:t>Input Source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C9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963764"/>
                  </a:ext>
                </a:extLst>
              </a:tr>
              <a:tr h="585757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enorite" panose="00000500000000000000" pitchFamily="2" charset="0"/>
                        </a:rPr>
                        <a:t>Cover Page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Stock image based on the product or service the client offers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Pexels.com, Pinterest.com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679748"/>
                  </a:ext>
                </a:extLst>
              </a:tr>
              <a:tr h="836796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enorite" panose="00000500000000000000" pitchFamily="2" charset="0"/>
                        </a:rPr>
                        <a:t>Who We Are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Information about the client's operations, industry, and other relevant details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enorite" panose="00000500000000000000" pitchFamily="2" charset="0"/>
                        </a:rPr>
                        <a:t>Client | Company’s website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254479"/>
                  </a:ext>
                </a:extLst>
              </a:tr>
              <a:tr h="836796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enorite" panose="00000500000000000000" pitchFamily="2" charset="0"/>
                        </a:rPr>
                        <a:t>Meet the Founder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Information about the founder's professional experience, alumni status, and education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enorite" panose="00000500000000000000" pitchFamily="2" charset="0"/>
                        </a:rPr>
                        <a:t>Client and LinkedIn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727246"/>
                  </a:ext>
                </a:extLst>
              </a:tr>
              <a:tr h="585757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enorite" panose="00000500000000000000" pitchFamily="2" charset="0"/>
                        </a:rPr>
                        <a:t>Core Team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enorite" panose="00000500000000000000" pitchFamily="2" charset="0"/>
                        </a:rPr>
                        <a:t>Advisors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enorite" panose="00000500000000000000" pitchFamily="2" charset="0"/>
                        </a:rPr>
                        <a:t>Client and LinkedIn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518425"/>
                  </a:ext>
                </a:extLst>
              </a:tr>
              <a:tr h="585757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enorite" panose="00000500000000000000" pitchFamily="2" charset="0"/>
                        </a:rPr>
                        <a:t>Challenges/Problem Statement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Problems the client solves based on their market gap analysis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enorite" panose="00000500000000000000" pitchFamily="2" charset="0"/>
                        </a:rPr>
                        <a:t>Client 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414843"/>
                  </a:ext>
                </a:extLst>
              </a:tr>
              <a:tr h="585757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enorite" panose="00000500000000000000" pitchFamily="2" charset="0"/>
                        </a:rPr>
                        <a:t>Solutions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The client's approach to addressing the problems within their niche. </a:t>
                      </a:r>
                      <a:r>
                        <a:rPr lang="en-US" sz="1600" b="1" i="1" dirty="0">
                          <a:latin typeface="Tenorite" panose="00000500000000000000" pitchFamily="2" charset="0"/>
                        </a:rPr>
                        <a:t>Product demo video with voice over | Product screen | Relevant Dashboards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enorite" panose="00000500000000000000" pitchFamily="2" charset="0"/>
                        </a:rPr>
                        <a:t>Client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344217"/>
                  </a:ext>
                </a:extLst>
              </a:tr>
              <a:tr h="585757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enorite" panose="00000500000000000000" pitchFamily="2" charset="0"/>
                        </a:rPr>
                        <a:t>Market Overview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The growth potential, revenue, market size, major players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enorite" panose="00000500000000000000" pitchFamily="2" charset="0"/>
                        </a:rPr>
                        <a:t>Market research – Statista, Grandview research etc</a:t>
                      </a: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964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80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1160</Words>
  <Application>Microsoft Office PowerPoint</Application>
  <PresentationFormat>Widescreen</PresentationFormat>
  <Paragraphs>176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Mulish SemiBold</vt:lpstr>
      <vt:lpstr>Nunito</vt:lpstr>
      <vt:lpstr>Roboto Medium</vt:lpstr>
      <vt:lpstr>Tenorite</vt:lpstr>
      <vt:lpstr>Office Theme</vt:lpstr>
      <vt:lpstr>SOP – Pitch to Close Pillar III – Pitch Deck Date of Publication : 24/11/23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Balasubramanyan</dc:creator>
  <cp:lastModifiedBy>Balasubramanyan</cp:lastModifiedBy>
  <cp:revision>69</cp:revision>
  <dcterms:created xsi:type="dcterms:W3CDTF">2023-10-31T09:15:15Z</dcterms:created>
  <dcterms:modified xsi:type="dcterms:W3CDTF">2023-11-09T11:31:59Z</dcterms:modified>
</cp:coreProperties>
</file>