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0" r:id="rId2"/>
    <p:sldId id="260" r:id="rId3"/>
    <p:sldId id="257" r:id="rId4"/>
    <p:sldId id="258" r:id="rId5"/>
    <p:sldId id="261" r:id="rId6"/>
    <p:sldId id="268" r:id="rId7"/>
    <p:sldId id="269" r:id="rId8"/>
    <p:sldId id="271"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A42"/>
    <a:srgbClr val="2C9F98"/>
    <a:srgbClr val="F7F7F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0" d="100"/>
          <a:sy n="90" d="100"/>
        </p:scale>
        <p:origin x="30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38E94-E7A8-4FA7-B5B8-17F62981B3DD}" type="datetimeFigureOut">
              <a:rPr lang="en-AE" smtClean="0"/>
              <a:t>24/03/2024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93DED0-AC2A-4253-9FFE-46ECD3FB5CC5}" type="slidenum">
              <a:rPr lang="en-AE" smtClean="0"/>
              <a:t>‹#›</a:t>
            </a:fld>
            <a:endParaRPr lang="en-AE"/>
          </a:p>
        </p:txBody>
      </p:sp>
    </p:spTree>
    <p:extLst>
      <p:ext uri="{BB962C8B-B14F-4D97-AF65-F5344CB8AC3E}">
        <p14:creationId xmlns:p14="http://schemas.microsoft.com/office/powerpoint/2010/main" val="667568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7" name="Google Shape;1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415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Establish where we gather tam, </a:t>
            </a:r>
            <a:r>
              <a:rPr lang="en-US" dirty="0" err="1"/>
              <a:t>sam</a:t>
            </a:r>
            <a:r>
              <a:rPr lang="en-US" dirty="0"/>
              <a:t> and </a:t>
            </a:r>
            <a:r>
              <a:rPr lang="en-US" dirty="0" err="1"/>
              <a:t>som</a:t>
            </a:r>
            <a:r>
              <a:rPr lang="en-US" dirty="0"/>
              <a:t> from. </a:t>
            </a:r>
            <a:endParaRPr lang="en-AE" dirty="0"/>
          </a:p>
        </p:txBody>
      </p:sp>
      <p:sp>
        <p:nvSpPr>
          <p:cNvPr id="4" name="Slide Number Placeholder 3"/>
          <p:cNvSpPr>
            <a:spLocks noGrp="1"/>
          </p:cNvSpPr>
          <p:nvPr>
            <p:ph type="sldNum" sz="quarter" idx="5"/>
          </p:nvPr>
        </p:nvSpPr>
        <p:spPr/>
        <p:txBody>
          <a:bodyPr/>
          <a:lstStyle/>
          <a:p>
            <a:fld id="{C793DED0-AC2A-4253-9FFE-46ECD3FB5CC5}" type="slidenum">
              <a:rPr lang="en-AE" smtClean="0"/>
              <a:t>4</a:t>
            </a:fld>
            <a:endParaRPr lang="en-AE"/>
          </a:p>
        </p:txBody>
      </p:sp>
    </p:spTree>
    <p:extLst>
      <p:ext uri="{BB962C8B-B14F-4D97-AF65-F5344CB8AC3E}">
        <p14:creationId xmlns:p14="http://schemas.microsoft.com/office/powerpoint/2010/main" val="4198952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93DED0-AC2A-4253-9FFE-46ECD3FB5CC5}" type="slidenum">
              <a:rPr lang="en-AE" smtClean="0"/>
              <a:t>5</a:t>
            </a:fld>
            <a:endParaRPr lang="en-AE"/>
          </a:p>
        </p:txBody>
      </p:sp>
    </p:spTree>
    <p:extLst>
      <p:ext uri="{BB962C8B-B14F-4D97-AF65-F5344CB8AC3E}">
        <p14:creationId xmlns:p14="http://schemas.microsoft.com/office/powerpoint/2010/main" val="525176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F546-CA16-4FB4-9D61-05F028B924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3CA4AFFF-3FEE-44E3-A7FF-4DDFE10F3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6AA76D20-FC66-4F9C-8B2E-1360C591272C}"/>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5" name="Footer Placeholder 4">
            <a:extLst>
              <a:ext uri="{FF2B5EF4-FFF2-40B4-BE49-F238E27FC236}">
                <a16:creationId xmlns:a16="http://schemas.microsoft.com/office/drawing/2014/main" id="{F08202FB-D96B-4E7A-943D-2435CE47750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496627A-BF88-47C2-B209-B477A9C18F20}"/>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125318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1AE7-72B9-44DB-8EFE-3DB00A60BC0E}"/>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6A3C02AC-662D-4983-A843-99E4DFC247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373AC80-BEFF-4EB6-B41A-51EAFB19A93B}"/>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5" name="Footer Placeholder 4">
            <a:extLst>
              <a:ext uri="{FF2B5EF4-FFF2-40B4-BE49-F238E27FC236}">
                <a16:creationId xmlns:a16="http://schemas.microsoft.com/office/drawing/2014/main" id="{DD0C842C-0185-4A1B-96DF-95E410C70B9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021E763-8767-4F06-9D57-FFDA23374AED}"/>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409164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4202A2-CEE6-4AF4-9AA6-B111326718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513C6CD0-CF1E-494C-B702-F560C55577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C7664FA-7721-4250-82D1-82E6A725F336}"/>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5" name="Footer Placeholder 4">
            <a:extLst>
              <a:ext uri="{FF2B5EF4-FFF2-40B4-BE49-F238E27FC236}">
                <a16:creationId xmlns:a16="http://schemas.microsoft.com/office/drawing/2014/main" id="{EDA16E66-00D0-45AC-95AE-9728BFFD5AC7}"/>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B9E49B9-F06D-4898-876C-7D066D6FD114}"/>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629270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4DA7-5FB2-4154-8AAC-788A49E7D9F5}"/>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7D129C56-8451-4A9A-88F5-E568AA3A1D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7F74960-50D0-4926-8D82-03AB4289FFF2}"/>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5" name="Footer Placeholder 4">
            <a:extLst>
              <a:ext uri="{FF2B5EF4-FFF2-40B4-BE49-F238E27FC236}">
                <a16:creationId xmlns:a16="http://schemas.microsoft.com/office/drawing/2014/main" id="{8D67D983-7990-4748-B9FF-0A06572FCD1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9038592-E498-4635-B4A1-1A8D55214FC6}"/>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368479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43EB-7B25-44AA-93E6-0BF5D5716C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9F5492E0-9BF8-464B-94D6-900CDCE504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E52C86-5576-4B4B-86D8-06CA91A237D1}"/>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5" name="Footer Placeholder 4">
            <a:extLst>
              <a:ext uri="{FF2B5EF4-FFF2-40B4-BE49-F238E27FC236}">
                <a16:creationId xmlns:a16="http://schemas.microsoft.com/office/drawing/2014/main" id="{87E52210-A44D-464F-BEE0-192D7B08495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ACDEFE7-7463-48BB-900D-A5E9C01FCC47}"/>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1248490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58DD-02BA-41F9-A433-78825D08E900}"/>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0ABD4387-D10A-4762-AC63-3AD877F472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EA8D778D-B19D-43ED-809D-3B4C5C7055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679B562C-5317-4F41-AD94-E9575A5B3A2A}"/>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6" name="Footer Placeholder 5">
            <a:extLst>
              <a:ext uri="{FF2B5EF4-FFF2-40B4-BE49-F238E27FC236}">
                <a16:creationId xmlns:a16="http://schemas.microsoft.com/office/drawing/2014/main" id="{76030DAB-F41A-4C01-B5EB-F226CA3E001B}"/>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150DA95C-D37D-4269-B3A4-5E9FA6CC4440}"/>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2539456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E062-0AEB-4895-B9E8-6358C0B1DED3}"/>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5EF52CE5-1A8E-446B-AB94-2613641D4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7F215-35D0-4B30-88C0-CFD032D987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6248A5EB-B0F6-43F6-B8E6-0C39D291F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AA6C57-3C38-4EB2-8C96-93190CE23F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BA8A5533-95B8-4F18-B7A3-7EA8FD28DA94}"/>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8" name="Footer Placeholder 7">
            <a:extLst>
              <a:ext uri="{FF2B5EF4-FFF2-40B4-BE49-F238E27FC236}">
                <a16:creationId xmlns:a16="http://schemas.microsoft.com/office/drawing/2014/main" id="{D9F03AB1-FB93-4B0D-93BF-8B85B61E5353}"/>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5095873E-8C8A-456E-98E3-736CDF2FD49E}"/>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292310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B45D-596F-4554-A88B-6A325CE49A6F}"/>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2239D887-B498-4337-8E99-8997693A5B96}"/>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4" name="Footer Placeholder 3">
            <a:extLst>
              <a:ext uri="{FF2B5EF4-FFF2-40B4-BE49-F238E27FC236}">
                <a16:creationId xmlns:a16="http://schemas.microsoft.com/office/drawing/2014/main" id="{F667CC15-4297-4A88-BCA3-CE4064ED54D3}"/>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847A3A76-0F5B-4CFD-A75E-4C6DABEBE715}"/>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84145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A519F4-3B90-41A6-94DB-E464E57B1D99}"/>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3" name="Footer Placeholder 2">
            <a:extLst>
              <a:ext uri="{FF2B5EF4-FFF2-40B4-BE49-F238E27FC236}">
                <a16:creationId xmlns:a16="http://schemas.microsoft.com/office/drawing/2014/main" id="{49E39056-D7E6-4F98-B8AA-10FE1C058E00}"/>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8C503224-1898-4CD6-8C87-B7459595537D}"/>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222689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4376-5E70-4CD3-9878-4E494D613C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85186317-79CD-49F6-BEC5-C39EEF824C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A943DEBA-A688-42B9-9B93-607CF6F30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D24E8F-ECD9-43D3-AEAA-2EE241AD792F}"/>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6" name="Footer Placeholder 5">
            <a:extLst>
              <a:ext uri="{FF2B5EF4-FFF2-40B4-BE49-F238E27FC236}">
                <a16:creationId xmlns:a16="http://schemas.microsoft.com/office/drawing/2014/main" id="{FB206EC6-62D8-4376-ACE4-4953A27EA334}"/>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F69151D8-3EF3-4F20-85C9-4FC82102F3BD}"/>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232896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3248-6307-489E-9EA8-41EC5EE2D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0D9619F2-D7C8-4B41-AAA8-262BBAD1D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25B4787D-B5B5-4675-A055-8DD879439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41C79C-BD67-4B77-AF53-6E0A34D9760E}"/>
              </a:ext>
            </a:extLst>
          </p:cNvPr>
          <p:cNvSpPr>
            <a:spLocks noGrp="1"/>
          </p:cNvSpPr>
          <p:nvPr>
            <p:ph type="dt" sz="half" idx="10"/>
          </p:nvPr>
        </p:nvSpPr>
        <p:spPr/>
        <p:txBody>
          <a:bodyPr/>
          <a:lstStyle/>
          <a:p>
            <a:fld id="{A42F5D13-C92C-4C4F-9B08-1C5E6B007BC4}" type="datetimeFigureOut">
              <a:rPr lang="en-AE" smtClean="0"/>
              <a:t>24/03/2024</a:t>
            </a:fld>
            <a:endParaRPr lang="en-AE"/>
          </a:p>
        </p:txBody>
      </p:sp>
      <p:sp>
        <p:nvSpPr>
          <p:cNvPr id="6" name="Footer Placeholder 5">
            <a:extLst>
              <a:ext uri="{FF2B5EF4-FFF2-40B4-BE49-F238E27FC236}">
                <a16:creationId xmlns:a16="http://schemas.microsoft.com/office/drawing/2014/main" id="{84401951-4B20-4530-A5D3-775A5308EB84}"/>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A0C3AD4C-F7AF-433D-A3B3-9D156887F633}"/>
              </a:ext>
            </a:extLst>
          </p:cNvPr>
          <p:cNvSpPr>
            <a:spLocks noGrp="1"/>
          </p:cNvSpPr>
          <p:nvPr>
            <p:ph type="sldNum" sz="quarter" idx="12"/>
          </p:nvPr>
        </p:nvSpPr>
        <p:spPr/>
        <p:txBody>
          <a:bodyPr/>
          <a:lstStyle/>
          <a:p>
            <a:fld id="{33B44CC0-ABB5-4CD6-9119-AC23EC9D3B1B}" type="slidenum">
              <a:rPr lang="en-AE" smtClean="0"/>
              <a:t>‹#›</a:t>
            </a:fld>
            <a:endParaRPr lang="en-AE"/>
          </a:p>
        </p:txBody>
      </p:sp>
    </p:spTree>
    <p:extLst>
      <p:ext uri="{BB962C8B-B14F-4D97-AF65-F5344CB8AC3E}">
        <p14:creationId xmlns:p14="http://schemas.microsoft.com/office/powerpoint/2010/main" val="391899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6FE3B6-3AEA-4908-B970-F7FD80579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889F9F6C-BBE5-489C-B556-92223D627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0F6B719D-E70D-4CD5-8D7A-C891B53578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F5D13-C92C-4C4F-9B08-1C5E6B007BC4}" type="datetimeFigureOut">
              <a:rPr lang="en-AE" smtClean="0"/>
              <a:t>24/03/2024</a:t>
            </a:fld>
            <a:endParaRPr lang="en-AE"/>
          </a:p>
        </p:txBody>
      </p:sp>
      <p:sp>
        <p:nvSpPr>
          <p:cNvPr id="5" name="Footer Placeholder 4">
            <a:extLst>
              <a:ext uri="{FF2B5EF4-FFF2-40B4-BE49-F238E27FC236}">
                <a16:creationId xmlns:a16="http://schemas.microsoft.com/office/drawing/2014/main" id="{5D54BDE7-5C49-4420-BA33-21EB7E7E0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BE69A6AC-8952-4C3D-86BA-66CCAD9BD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44CC0-ABB5-4CD6-9119-AC23EC9D3B1B}" type="slidenum">
              <a:rPr lang="en-AE" smtClean="0"/>
              <a:t>‹#›</a:t>
            </a:fld>
            <a:endParaRPr lang="en-AE"/>
          </a:p>
        </p:txBody>
      </p:sp>
    </p:spTree>
    <p:extLst>
      <p:ext uri="{BB962C8B-B14F-4D97-AF65-F5344CB8AC3E}">
        <p14:creationId xmlns:p14="http://schemas.microsoft.com/office/powerpoint/2010/main" val="90190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1"/>
          <p:cNvSpPr txBox="1">
            <a:spLocks noGrp="1"/>
          </p:cNvSpPr>
          <p:nvPr>
            <p:ph type="ctrTitle"/>
          </p:nvPr>
        </p:nvSpPr>
        <p:spPr>
          <a:xfrm>
            <a:off x="0" y="4739923"/>
            <a:ext cx="12192000" cy="2144090"/>
          </a:xfrm>
          <a:prstGeom prst="rect">
            <a:avLst/>
          </a:prstGeom>
          <a:solidFill>
            <a:srgbClr val="FFFF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808080"/>
              </a:buClr>
              <a:buSzPts val="2900"/>
              <a:buFont typeface="Arial"/>
              <a:buNone/>
            </a:pPr>
            <a:r>
              <a:rPr lang="en-US" sz="4400" b="1" dirty="0">
                <a:latin typeface="Tenorite" panose="00000500000000000000" pitchFamily="2" charset="0"/>
              </a:rPr>
              <a:t>SOP – Order to Cash Policy</a:t>
            </a:r>
            <a:endParaRPr sz="5200" dirty="0">
              <a:latin typeface="Tenorite" panose="00000500000000000000" pitchFamily="2" charset="0"/>
            </a:endParaRPr>
          </a:p>
        </p:txBody>
      </p:sp>
      <p:pic>
        <p:nvPicPr>
          <p:cNvPr id="6" name="Picture 5">
            <a:extLst>
              <a:ext uri="{FF2B5EF4-FFF2-40B4-BE49-F238E27FC236}">
                <a16:creationId xmlns:a16="http://schemas.microsoft.com/office/drawing/2014/main" id="{A787E5BA-D0D4-4356-8599-A738E82AFE8B}"/>
              </a:ext>
            </a:extLst>
          </p:cNvPr>
          <p:cNvPicPr>
            <a:picLocks noChangeAspect="1"/>
          </p:cNvPicPr>
          <p:nvPr/>
        </p:nvPicPr>
        <p:blipFill>
          <a:blip r:embed="rId3"/>
          <a:stretch>
            <a:fillRect/>
          </a:stretch>
        </p:blipFill>
        <p:spPr>
          <a:xfrm>
            <a:off x="10594165" y="5811968"/>
            <a:ext cx="1696278" cy="1199777"/>
          </a:xfrm>
          <a:prstGeom prst="rect">
            <a:avLst/>
          </a:prstGeom>
          <a:ln>
            <a:noFill/>
          </a:ln>
          <a:effectLst>
            <a:outerShdw blurRad="50800" dist="38100" dir="2700000" algn="tl" rotWithShape="0">
              <a:prstClr val="black">
                <a:alpha val="40000"/>
              </a:prstClr>
            </a:outerShdw>
          </a:effectLst>
        </p:spPr>
      </p:pic>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21292" b="21292"/>
          <a:stretch/>
        </p:blipFill>
        <p:spPr bwMode="auto">
          <a:xfrm>
            <a:off x="-1" y="19325"/>
            <a:ext cx="12290443" cy="47044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F5E9E1-88F2-4240-8359-3D6461D1B48A}"/>
              </a:ext>
            </a:extLst>
          </p:cNvPr>
          <p:cNvPicPr>
            <a:picLocks noChangeAspect="1"/>
          </p:cNvPicPr>
          <p:nvPr/>
        </p:nvPicPr>
        <p:blipFill>
          <a:blip r:embed="rId2"/>
          <a:stretch>
            <a:fillRect/>
          </a:stretch>
        </p:blipFill>
        <p:spPr>
          <a:xfrm>
            <a:off x="11028933" y="102986"/>
            <a:ext cx="1163067" cy="822637"/>
          </a:xfrm>
          <a:prstGeom prst="rect">
            <a:avLst/>
          </a:prstGeom>
        </p:spPr>
      </p:pic>
      <p:cxnSp>
        <p:nvCxnSpPr>
          <p:cNvPr id="6" name="Straight Connector 5">
            <a:extLst>
              <a:ext uri="{FF2B5EF4-FFF2-40B4-BE49-F238E27FC236}">
                <a16:creationId xmlns:a16="http://schemas.microsoft.com/office/drawing/2014/main" id="{40151364-5C85-497F-805B-4D8C7DB599CB}"/>
              </a:ext>
            </a:extLst>
          </p:cNvPr>
          <p:cNvCxnSpPr/>
          <p:nvPr/>
        </p:nvCxnSpPr>
        <p:spPr>
          <a:xfrm>
            <a:off x="516835" y="389614"/>
            <a:ext cx="0" cy="6035040"/>
          </a:xfrm>
          <a:prstGeom prst="line">
            <a:avLst/>
          </a:prstGeom>
          <a:ln w="41275" cmpd="thickThin">
            <a:solidFill>
              <a:srgbClr val="2C9F98"/>
            </a:solidFill>
          </a:ln>
        </p:spPr>
        <p:style>
          <a:lnRef idx="1">
            <a:schemeClr val="accent1"/>
          </a:lnRef>
          <a:fillRef idx="0">
            <a:schemeClr val="accent1"/>
          </a:fillRef>
          <a:effectRef idx="0">
            <a:schemeClr val="accent1"/>
          </a:effectRef>
          <a:fontRef idx="minor">
            <a:schemeClr val="tx1"/>
          </a:fontRef>
        </p:style>
      </p:cxnSp>
      <p:sp>
        <p:nvSpPr>
          <p:cNvPr id="7" name="Google Shape;151;p29">
            <a:extLst>
              <a:ext uri="{FF2B5EF4-FFF2-40B4-BE49-F238E27FC236}">
                <a16:creationId xmlns:a16="http://schemas.microsoft.com/office/drawing/2014/main" id="{294F07AF-4A15-4ED3-838E-677250999A3A}"/>
              </a:ext>
            </a:extLst>
          </p:cNvPr>
          <p:cNvSpPr txBox="1">
            <a:spLocks/>
          </p:cNvSpPr>
          <p:nvPr/>
        </p:nvSpPr>
        <p:spPr>
          <a:xfrm>
            <a:off x="719999" y="368824"/>
            <a:ext cx="8901077" cy="925857"/>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3200" dirty="0">
                <a:latin typeface="Tenorite" panose="00000500000000000000" pitchFamily="2" charset="0"/>
              </a:rPr>
              <a:t>Order to Cash Policy– Process Flow</a:t>
            </a:r>
          </a:p>
        </p:txBody>
      </p:sp>
      <p:cxnSp>
        <p:nvCxnSpPr>
          <p:cNvPr id="8" name="Google Shape;153;p29">
            <a:extLst>
              <a:ext uri="{FF2B5EF4-FFF2-40B4-BE49-F238E27FC236}">
                <a16:creationId xmlns:a16="http://schemas.microsoft.com/office/drawing/2014/main" id="{415F3927-E7F2-4C32-AD0A-1AE3E7954157}"/>
              </a:ext>
            </a:extLst>
          </p:cNvPr>
          <p:cNvCxnSpPr>
            <a:cxnSpLocks/>
          </p:cNvCxnSpPr>
          <p:nvPr/>
        </p:nvCxnSpPr>
        <p:spPr>
          <a:xfrm flipV="1">
            <a:off x="861892" y="1191017"/>
            <a:ext cx="5443800" cy="0"/>
          </a:xfrm>
          <a:prstGeom prst="straightConnector1">
            <a:avLst/>
          </a:prstGeom>
          <a:noFill/>
          <a:ln w="38100" cap="flat" cmpd="thickThin">
            <a:solidFill>
              <a:schemeClr val="bg2">
                <a:lumMod val="75000"/>
              </a:schemeClr>
            </a:solidFill>
            <a:prstDash val="solid"/>
            <a:round/>
            <a:headEnd type="none" w="med" len="med"/>
            <a:tailEnd type="none" w="med" len="med"/>
          </a:ln>
        </p:spPr>
      </p:cxnSp>
      <p:grpSp>
        <p:nvGrpSpPr>
          <p:cNvPr id="2" name="Group 1">
            <a:extLst>
              <a:ext uri="{FF2B5EF4-FFF2-40B4-BE49-F238E27FC236}">
                <a16:creationId xmlns:a16="http://schemas.microsoft.com/office/drawing/2014/main" id="{D956325A-BAFE-4F76-AFF8-72A6DEE0B6B6}"/>
              </a:ext>
            </a:extLst>
          </p:cNvPr>
          <p:cNvGrpSpPr/>
          <p:nvPr/>
        </p:nvGrpSpPr>
        <p:grpSpPr>
          <a:xfrm>
            <a:off x="4254003" y="1997837"/>
            <a:ext cx="2871195" cy="2585040"/>
            <a:chOff x="4254003" y="1997837"/>
            <a:chExt cx="2871195" cy="2585040"/>
          </a:xfrm>
        </p:grpSpPr>
        <p:sp>
          <p:nvSpPr>
            <p:cNvPr id="9" name="Google Shape;638;p60">
              <a:extLst>
                <a:ext uri="{FF2B5EF4-FFF2-40B4-BE49-F238E27FC236}">
                  <a16:creationId xmlns:a16="http://schemas.microsoft.com/office/drawing/2014/main" id="{55A8F4A5-6D0C-4A4A-824C-4172EAA6FE89}"/>
                </a:ext>
              </a:extLst>
            </p:cNvPr>
            <p:cNvSpPr/>
            <p:nvPr/>
          </p:nvSpPr>
          <p:spPr>
            <a:xfrm>
              <a:off x="6203995" y="2543541"/>
              <a:ext cx="921203" cy="1140718"/>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solidFill>
              <a:srgbClr val="293A42"/>
            </a:solidFill>
            <a:ln w="19050" cap="flat" cmpd="sng">
              <a:solidFill>
                <a:srgbClr val="F7F7F7"/>
              </a:solidFill>
              <a:prstDash val="solid"/>
              <a:round/>
              <a:headEnd type="none" w="sm" len="sm"/>
              <a:tailEnd type="none" w="sm" len="sm"/>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Roboto Medium" panose="02000000000000000000" pitchFamily="2" charset="0"/>
                  <a:ea typeface="Roboto Medium" panose="02000000000000000000" pitchFamily="2" charset="0"/>
                </a:rPr>
                <a:t>4</a:t>
              </a:r>
              <a:endParaRPr dirty="0">
                <a:solidFill>
                  <a:schemeClr val="bg1"/>
                </a:solidFill>
                <a:latin typeface="Roboto Medium" panose="02000000000000000000" pitchFamily="2" charset="0"/>
                <a:ea typeface="Roboto Medium" panose="02000000000000000000" pitchFamily="2" charset="0"/>
              </a:endParaRPr>
            </a:p>
          </p:txBody>
        </p:sp>
        <p:sp>
          <p:nvSpPr>
            <p:cNvPr id="10" name="Google Shape;640;p60">
              <a:extLst>
                <a:ext uri="{FF2B5EF4-FFF2-40B4-BE49-F238E27FC236}">
                  <a16:creationId xmlns:a16="http://schemas.microsoft.com/office/drawing/2014/main" id="{DC8610BB-11CB-4B79-8DF9-AB8B97C53409}"/>
                </a:ext>
              </a:extLst>
            </p:cNvPr>
            <p:cNvSpPr/>
            <p:nvPr/>
          </p:nvSpPr>
          <p:spPr>
            <a:xfrm>
              <a:off x="5762327" y="1999509"/>
              <a:ext cx="1001601" cy="931816"/>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solidFill>
              <a:srgbClr val="2C9F98"/>
            </a:solidFill>
            <a:ln w="19050" cap="flat" cmpd="sng">
              <a:solidFill>
                <a:schemeClr val="bg1"/>
              </a:solidFill>
              <a:prstDash val="solid"/>
              <a:round/>
              <a:headEnd type="none" w="sm" len="sm"/>
              <a:tailEnd type="none" w="sm" len="sm"/>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Roboto Medium" panose="02000000000000000000" pitchFamily="2" charset="0"/>
                  <a:ea typeface="Roboto Medium" panose="02000000000000000000" pitchFamily="2" charset="0"/>
                </a:rPr>
                <a:t>3</a:t>
              </a:r>
              <a:endParaRPr dirty="0">
                <a:solidFill>
                  <a:schemeClr val="bg1"/>
                </a:solidFill>
                <a:latin typeface="Roboto Medium" panose="02000000000000000000" pitchFamily="2" charset="0"/>
                <a:ea typeface="Roboto Medium" panose="02000000000000000000" pitchFamily="2" charset="0"/>
              </a:endParaRPr>
            </a:p>
          </p:txBody>
        </p:sp>
        <p:sp>
          <p:nvSpPr>
            <p:cNvPr id="11" name="Google Shape;641;p60">
              <a:extLst>
                <a:ext uri="{FF2B5EF4-FFF2-40B4-BE49-F238E27FC236}">
                  <a16:creationId xmlns:a16="http://schemas.microsoft.com/office/drawing/2014/main" id="{BE4F8D76-029E-4EC7-8EC5-A6CA43FBD636}"/>
                </a:ext>
              </a:extLst>
            </p:cNvPr>
            <p:cNvSpPr/>
            <p:nvPr/>
          </p:nvSpPr>
          <p:spPr>
            <a:xfrm>
              <a:off x="5065592" y="3802151"/>
              <a:ext cx="1145390" cy="780726"/>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solidFill>
              <a:srgbClr val="293A42"/>
            </a:solidFill>
            <a:ln w="19050" cap="flat" cmpd="sng">
              <a:solidFill>
                <a:srgbClr val="F8FAFB"/>
              </a:solidFill>
              <a:prstDash val="solid"/>
              <a:round/>
              <a:headEnd type="none" w="sm" len="sm"/>
              <a:tailEnd type="none" w="sm" len="sm"/>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6</a:t>
              </a:r>
              <a:endParaRPr dirty="0">
                <a:solidFill>
                  <a:schemeClr val="bg1"/>
                </a:solidFill>
              </a:endParaRPr>
            </a:p>
          </p:txBody>
        </p:sp>
        <p:sp>
          <p:nvSpPr>
            <p:cNvPr id="12" name="Google Shape;642;p60">
              <a:extLst>
                <a:ext uri="{FF2B5EF4-FFF2-40B4-BE49-F238E27FC236}">
                  <a16:creationId xmlns:a16="http://schemas.microsoft.com/office/drawing/2014/main" id="{83B8DD23-1607-4AC4-B7FF-421397C12CF4}"/>
                </a:ext>
              </a:extLst>
            </p:cNvPr>
            <p:cNvSpPr/>
            <p:nvPr/>
          </p:nvSpPr>
          <p:spPr>
            <a:xfrm>
              <a:off x="5933564" y="3486356"/>
              <a:ext cx="1085433" cy="965175"/>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solidFill>
              <a:srgbClr val="2C9F98"/>
            </a:solidFill>
            <a:ln w="19050" cap="flat" cmpd="sng">
              <a:solidFill>
                <a:srgbClr val="F7F7F7"/>
              </a:solidFill>
              <a:prstDash val="solid"/>
              <a:round/>
              <a:headEnd type="none" w="sm" len="sm"/>
              <a:tailEnd type="none" w="sm" len="sm"/>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Roboto Medium" panose="02000000000000000000" pitchFamily="2" charset="0"/>
                  <a:ea typeface="Roboto Medium" panose="02000000000000000000" pitchFamily="2" charset="0"/>
                </a:rPr>
                <a:t>5</a:t>
              </a:r>
              <a:endParaRPr dirty="0">
                <a:solidFill>
                  <a:schemeClr val="bg1"/>
                </a:solidFill>
                <a:latin typeface="Roboto Medium" panose="02000000000000000000" pitchFamily="2" charset="0"/>
                <a:ea typeface="Roboto Medium" panose="02000000000000000000" pitchFamily="2" charset="0"/>
              </a:endParaRPr>
            </a:p>
          </p:txBody>
        </p:sp>
        <p:sp>
          <p:nvSpPr>
            <p:cNvPr id="13" name="Google Shape;643;p60">
              <a:extLst>
                <a:ext uri="{FF2B5EF4-FFF2-40B4-BE49-F238E27FC236}">
                  <a16:creationId xmlns:a16="http://schemas.microsoft.com/office/drawing/2014/main" id="{AF27F9FB-F96C-4B6A-960E-99F8C5EAD05D}"/>
                </a:ext>
              </a:extLst>
            </p:cNvPr>
            <p:cNvSpPr/>
            <p:nvPr/>
          </p:nvSpPr>
          <p:spPr>
            <a:xfrm>
              <a:off x="4254003" y="2490860"/>
              <a:ext cx="952083" cy="1013125"/>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solidFill>
              <a:srgbClr val="2C9F98"/>
            </a:solidFill>
            <a:ln w="19050" cap="flat" cmpd="sng">
              <a:solidFill>
                <a:srgbClr val="CFD9E0"/>
              </a:solidFill>
              <a:prstDash val="solid"/>
              <a:round/>
              <a:headEnd type="none" w="sm" len="sm"/>
              <a:tailEnd type="none" w="sm" len="sm"/>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Roboto Medium" panose="02000000000000000000" pitchFamily="2" charset="0"/>
                  <a:ea typeface="Roboto Medium" panose="02000000000000000000" pitchFamily="2" charset="0"/>
                </a:rPr>
                <a:t>1</a:t>
              </a:r>
              <a:endParaRPr dirty="0">
                <a:solidFill>
                  <a:schemeClr val="bg1"/>
                </a:solidFill>
                <a:latin typeface="Roboto Medium" panose="02000000000000000000" pitchFamily="2" charset="0"/>
                <a:ea typeface="Roboto Medium" panose="02000000000000000000" pitchFamily="2" charset="0"/>
              </a:endParaRPr>
            </a:p>
          </p:txBody>
        </p:sp>
        <p:sp>
          <p:nvSpPr>
            <p:cNvPr id="14" name="Google Shape;644;p60">
              <a:extLst>
                <a:ext uri="{FF2B5EF4-FFF2-40B4-BE49-F238E27FC236}">
                  <a16:creationId xmlns:a16="http://schemas.microsoft.com/office/drawing/2014/main" id="{04CF0691-67C3-4DFA-A622-5508CBC5F4A3}"/>
                </a:ext>
              </a:extLst>
            </p:cNvPr>
            <p:cNvSpPr/>
            <p:nvPr/>
          </p:nvSpPr>
          <p:spPr>
            <a:xfrm>
              <a:off x="4653009" y="1997837"/>
              <a:ext cx="1236077" cy="888724"/>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solidFill>
              <a:srgbClr val="293A42"/>
            </a:solidFill>
            <a:ln w="19050" cap="flat" cmpd="sng">
              <a:solidFill>
                <a:srgbClr val="F7F7F7"/>
              </a:solidFill>
              <a:prstDash val="solid"/>
              <a:round/>
              <a:headEnd type="none" w="sm" len="sm"/>
              <a:tailEnd type="none" w="sm" len="sm"/>
            </a:ln>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Roboto Medium" panose="02000000000000000000" pitchFamily="2" charset="0"/>
                  <a:ea typeface="Roboto Medium" panose="02000000000000000000" pitchFamily="2" charset="0"/>
                </a:rPr>
                <a:t>2</a:t>
              </a:r>
              <a:endParaRPr dirty="0">
                <a:solidFill>
                  <a:schemeClr val="bg1"/>
                </a:solidFill>
                <a:latin typeface="Roboto Medium" panose="02000000000000000000" pitchFamily="2" charset="0"/>
                <a:ea typeface="Roboto Medium" panose="02000000000000000000" pitchFamily="2" charset="0"/>
              </a:endParaRPr>
            </a:p>
          </p:txBody>
        </p:sp>
      </p:grpSp>
      <p:cxnSp>
        <p:nvCxnSpPr>
          <p:cNvPr id="15" name="Straight Arrow Connector 14">
            <a:extLst>
              <a:ext uri="{FF2B5EF4-FFF2-40B4-BE49-F238E27FC236}">
                <a16:creationId xmlns:a16="http://schemas.microsoft.com/office/drawing/2014/main" id="{43709B65-9591-4290-8BD3-738E65E96E05}"/>
              </a:ext>
            </a:extLst>
          </p:cNvPr>
          <p:cNvCxnSpPr>
            <a:cxnSpLocks/>
          </p:cNvCxnSpPr>
          <p:nvPr/>
        </p:nvCxnSpPr>
        <p:spPr>
          <a:xfrm flipH="1">
            <a:off x="3583793" y="3267574"/>
            <a:ext cx="648000" cy="0"/>
          </a:xfrm>
          <a:prstGeom prst="straightConnector1">
            <a:avLst/>
          </a:prstGeom>
          <a:ln w="28575">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F769DD6-252D-4DF8-8263-7FC185B0FC97}"/>
              </a:ext>
            </a:extLst>
          </p:cNvPr>
          <p:cNvCxnSpPr>
            <a:cxnSpLocks/>
          </p:cNvCxnSpPr>
          <p:nvPr/>
        </p:nvCxnSpPr>
        <p:spPr>
          <a:xfrm flipH="1">
            <a:off x="5638287" y="4822456"/>
            <a:ext cx="2200" cy="427073"/>
          </a:xfrm>
          <a:prstGeom prst="straightConnector1">
            <a:avLst/>
          </a:prstGeom>
          <a:ln w="28575">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DA497E-4294-46C1-8061-C5A4961D8D24}"/>
              </a:ext>
            </a:extLst>
          </p:cNvPr>
          <p:cNvCxnSpPr>
            <a:cxnSpLocks/>
          </p:cNvCxnSpPr>
          <p:nvPr/>
        </p:nvCxnSpPr>
        <p:spPr>
          <a:xfrm>
            <a:off x="7230406" y="3208844"/>
            <a:ext cx="648000" cy="0"/>
          </a:xfrm>
          <a:prstGeom prst="straightConnector1">
            <a:avLst/>
          </a:prstGeom>
          <a:ln w="28575">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AAD8EFD-4634-416E-AB77-9D7CE9B2DB1E}"/>
              </a:ext>
            </a:extLst>
          </p:cNvPr>
          <p:cNvCxnSpPr>
            <a:cxnSpLocks/>
          </p:cNvCxnSpPr>
          <p:nvPr/>
        </p:nvCxnSpPr>
        <p:spPr>
          <a:xfrm>
            <a:off x="6906406" y="4266097"/>
            <a:ext cx="648000" cy="0"/>
          </a:xfrm>
          <a:prstGeom prst="straightConnector1">
            <a:avLst/>
          </a:prstGeom>
          <a:ln w="28575">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C8E3245-DB94-4BB2-8429-DB922C1B93A9}"/>
              </a:ext>
            </a:extLst>
          </p:cNvPr>
          <p:cNvCxnSpPr>
            <a:cxnSpLocks/>
          </p:cNvCxnSpPr>
          <p:nvPr/>
        </p:nvCxnSpPr>
        <p:spPr>
          <a:xfrm>
            <a:off x="6704138" y="2246620"/>
            <a:ext cx="648000" cy="0"/>
          </a:xfrm>
          <a:prstGeom prst="straightConnector1">
            <a:avLst/>
          </a:prstGeom>
          <a:ln w="28575">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955FA0B-C1E7-4525-A497-3C5C2E37537C}"/>
              </a:ext>
            </a:extLst>
          </p:cNvPr>
          <p:cNvCxnSpPr>
            <a:cxnSpLocks/>
          </p:cNvCxnSpPr>
          <p:nvPr/>
        </p:nvCxnSpPr>
        <p:spPr>
          <a:xfrm flipH="1">
            <a:off x="4103909" y="2246620"/>
            <a:ext cx="648000" cy="0"/>
          </a:xfrm>
          <a:prstGeom prst="straightConnector1">
            <a:avLst/>
          </a:prstGeom>
          <a:ln w="28575">
            <a:solidFill>
              <a:schemeClr val="tx1"/>
            </a:solidFill>
            <a:tailEnd type="triangle"/>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7788730-16D9-4AF7-8CA4-2F97204C8175}"/>
              </a:ext>
            </a:extLst>
          </p:cNvPr>
          <p:cNvSpPr txBox="1"/>
          <p:nvPr/>
        </p:nvSpPr>
        <p:spPr>
          <a:xfrm>
            <a:off x="958504" y="3083968"/>
            <a:ext cx="2814227" cy="646331"/>
          </a:xfrm>
          <a:prstGeom prst="rect">
            <a:avLst/>
          </a:prstGeom>
          <a:noFill/>
        </p:spPr>
        <p:txBody>
          <a:bodyPr wrap="square">
            <a:spAutoFit/>
          </a:bodyPr>
          <a:lstStyle/>
          <a:p>
            <a:r>
              <a:rPr lang="en-IN" dirty="0">
                <a:latin typeface="Nunito" pitchFamily="2" charset="0"/>
              </a:rPr>
              <a:t>Step 1: Defining Objectives and scope</a:t>
            </a:r>
          </a:p>
        </p:txBody>
      </p:sp>
      <p:sp>
        <p:nvSpPr>
          <p:cNvPr id="22" name="TextBox 21">
            <a:extLst>
              <a:ext uri="{FF2B5EF4-FFF2-40B4-BE49-F238E27FC236}">
                <a16:creationId xmlns:a16="http://schemas.microsoft.com/office/drawing/2014/main" id="{F957FFCC-7129-4AEA-B57F-53AFF9E8B177}"/>
              </a:ext>
            </a:extLst>
          </p:cNvPr>
          <p:cNvSpPr txBox="1"/>
          <p:nvPr/>
        </p:nvSpPr>
        <p:spPr>
          <a:xfrm>
            <a:off x="964525" y="2061954"/>
            <a:ext cx="2814228" cy="646331"/>
          </a:xfrm>
          <a:prstGeom prst="rect">
            <a:avLst/>
          </a:prstGeom>
          <a:noFill/>
        </p:spPr>
        <p:txBody>
          <a:bodyPr wrap="square">
            <a:spAutoFit/>
          </a:bodyPr>
          <a:lstStyle/>
          <a:p>
            <a:r>
              <a:rPr lang="en-US" dirty="0">
                <a:latin typeface="Nunito" pitchFamily="2" charset="0"/>
              </a:rPr>
              <a:t>Step 2: Understanding existing process</a:t>
            </a:r>
            <a:endParaRPr lang="en-IN" dirty="0">
              <a:latin typeface="Nunito" pitchFamily="2" charset="0"/>
            </a:endParaRPr>
          </a:p>
        </p:txBody>
      </p:sp>
      <p:sp>
        <p:nvSpPr>
          <p:cNvPr id="23" name="TextBox 22">
            <a:extLst>
              <a:ext uri="{FF2B5EF4-FFF2-40B4-BE49-F238E27FC236}">
                <a16:creationId xmlns:a16="http://schemas.microsoft.com/office/drawing/2014/main" id="{93876556-2261-4358-B341-4A998105DACA}"/>
              </a:ext>
            </a:extLst>
          </p:cNvPr>
          <p:cNvSpPr txBox="1"/>
          <p:nvPr/>
        </p:nvSpPr>
        <p:spPr>
          <a:xfrm>
            <a:off x="7692996" y="2061954"/>
            <a:ext cx="3682787" cy="369332"/>
          </a:xfrm>
          <a:prstGeom prst="rect">
            <a:avLst/>
          </a:prstGeom>
          <a:noFill/>
        </p:spPr>
        <p:txBody>
          <a:bodyPr wrap="square">
            <a:spAutoFit/>
          </a:bodyPr>
          <a:lstStyle/>
          <a:p>
            <a:r>
              <a:rPr lang="en-US" dirty="0">
                <a:latin typeface="Nunito" pitchFamily="2" charset="0"/>
              </a:rPr>
              <a:t>Step 3: Document Process Steps</a:t>
            </a:r>
            <a:endParaRPr lang="en-IN" dirty="0">
              <a:latin typeface="Nunito" pitchFamily="2" charset="0"/>
            </a:endParaRPr>
          </a:p>
        </p:txBody>
      </p:sp>
      <p:sp>
        <p:nvSpPr>
          <p:cNvPr id="24" name="TextBox 23">
            <a:extLst>
              <a:ext uri="{FF2B5EF4-FFF2-40B4-BE49-F238E27FC236}">
                <a16:creationId xmlns:a16="http://schemas.microsoft.com/office/drawing/2014/main" id="{BFB69107-CF18-4823-A2C6-8A7B96F406CD}"/>
              </a:ext>
            </a:extLst>
          </p:cNvPr>
          <p:cNvSpPr txBox="1"/>
          <p:nvPr/>
        </p:nvSpPr>
        <p:spPr>
          <a:xfrm>
            <a:off x="7921316" y="3042589"/>
            <a:ext cx="4296391" cy="369332"/>
          </a:xfrm>
          <a:prstGeom prst="rect">
            <a:avLst/>
          </a:prstGeom>
          <a:noFill/>
        </p:spPr>
        <p:txBody>
          <a:bodyPr wrap="square">
            <a:spAutoFit/>
          </a:bodyPr>
          <a:lstStyle/>
          <a:p>
            <a:r>
              <a:rPr lang="en-US" dirty="0">
                <a:latin typeface="Nunito" pitchFamily="2" charset="0"/>
              </a:rPr>
              <a:t>Step 4: Review and approval process</a:t>
            </a:r>
            <a:endParaRPr lang="en-IN" dirty="0">
              <a:latin typeface="Nunito" pitchFamily="2" charset="0"/>
            </a:endParaRPr>
          </a:p>
        </p:txBody>
      </p:sp>
      <p:sp>
        <p:nvSpPr>
          <p:cNvPr id="25" name="TextBox 24">
            <a:extLst>
              <a:ext uri="{FF2B5EF4-FFF2-40B4-BE49-F238E27FC236}">
                <a16:creationId xmlns:a16="http://schemas.microsoft.com/office/drawing/2014/main" id="{EE78988E-85A2-4845-B427-41C7CCAA1AD7}"/>
              </a:ext>
            </a:extLst>
          </p:cNvPr>
          <p:cNvSpPr txBox="1"/>
          <p:nvPr/>
        </p:nvSpPr>
        <p:spPr>
          <a:xfrm>
            <a:off x="7692996" y="4146329"/>
            <a:ext cx="3392370" cy="646331"/>
          </a:xfrm>
          <a:prstGeom prst="rect">
            <a:avLst/>
          </a:prstGeom>
          <a:noFill/>
        </p:spPr>
        <p:txBody>
          <a:bodyPr wrap="square">
            <a:spAutoFit/>
          </a:bodyPr>
          <a:lstStyle/>
          <a:p>
            <a:r>
              <a:rPr lang="en-US" dirty="0">
                <a:latin typeface="Nunito" pitchFamily="2" charset="0"/>
              </a:rPr>
              <a:t>Step 5: Training and Implementation </a:t>
            </a:r>
            <a:endParaRPr lang="en-IN" dirty="0">
              <a:latin typeface="Nunito" pitchFamily="2" charset="0"/>
            </a:endParaRPr>
          </a:p>
        </p:txBody>
      </p:sp>
      <p:sp>
        <p:nvSpPr>
          <p:cNvPr id="26" name="TextBox 25">
            <a:extLst>
              <a:ext uri="{FF2B5EF4-FFF2-40B4-BE49-F238E27FC236}">
                <a16:creationId xmlns:a16="http://schemas.microsoft.com/office/drawing/2014/main" id="{7160AF04-E783-44D8-82AA-8430EB3E6DEB}"/>
              </a:ext>
            </a:extLst>
          </p:cNvPr>
          <p:cNvSpPr txBox="1"/>
          <p:nvPr/>
        </p:nvSpPr>
        <p:spPr>
          <a:xfrm>
            <a:off x="4677540" y="5470882"/>
            <a:ext cx="2087995" cy="646331"/>
          </a:xfrm>
          <a:prstGeom prst="rect">
            <a:avLst/>
          </a:prstGeom>
          <a:noFill/>
        </p:spPr>
        <p:txBody>
          <a:bodyPr wrap="square">
            <a:spAutoFit/>
          </a:bodyPr>
          <a:lstStyle/>
          <a:p>
            <a:r>
              <a:rPr lang="en-US" dirty="0">
                <a:latin typeface="Nunito" pitchFamily="2" charset="0"/>
              </a:rPr>
              <a:t>Step 6: Monitoring and Reporting </a:t>
            </a:r>
            <a:endParaRPr lang="en-IN" dirty="0">
              <a:latin typeface="Nunito" pitchFamily="2" charset="0"/>
            </a:endParaRPr>
          </a:p>
        </p:txBody>
      </p:sp>
    </p:spTree>
    <p:extLst>
      <p:ext uri="{BB962C8B-B14F-4D97-AF65-F5344CB8AC3E}">
        <p14:creationId xmlns:p14="http://schemas.microsoft.com/office/powerpoint/2010/main" val="349828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E98C4-D1E6-43B5-8D3E-22AFB9059F09}"/>
              </a:ext>
            </a:extLst>
          </p:cNvPr>
          <p:cNvPicPr>
            <a:picLocks noChangeAspect="1"/>
          </p:cNvPicPr>
          <p:nvPr/>
        </p:nvPicPr>
        <p:blipFill>
          <a:blip r:embed="rId2"/>
          <a:stretch>
            <a:fillRect/>
          </a:stretch>
        </p:blipFill>
        <p:spPr>
          <a:xfrm>
            <a:off x="11028933" y="118888"/>
            <a:ext cx="1163067" cy="822637"/>
          </a:xfrm>
          <a:prstGeom prst="rect">
            <a:avLst/>
          </a:prstGeom>
        </p:spPr>
      </p:pic>
      <p:cxnSp>
        <p:nvCxnSpPr>
          <p:cNvPr id="5" name="Straight Connector 4">
            <a:extLst>
              <a:ext uri="{FF2B5EF4-FFF2-40B4-BE49-F238E27FC236}">
                <a16:creationId xmlns:a16="http://schemas.microsoft.com/office/drawing/2014/main" id="{66820C8B-03DD-4FF3-A899-A22AD63D5885}"/>
              </a:ext>
            </a:extLst>
          </p:cNvPr>
          <p:cNvCxnSpPr/>
          <p:nvPr/>
        </p:nvCxnSpPr>
        <p:spPr>
          <a:xfrm>
            <a:off x="516835" y="389614"/>
            <a:ext cx="0" cy="6035040"/>
          </a:xfrm>
          <a:prstGeom prst="line">
            <a:avLst/>
          </a:prstGeom>
          <a:ln w="41275" cmpd="thickThin">
            <a:solidFill>
              <a:srgbClr val="2C9F98"/>
            </a:solidFill>
          </a:ln>
        </p:spPr>
        <p:style>
          <a:lnRef idx="1">
            <a:schemeClr val="accent1"/>
          </a:lnRef>
          <a:fillRef idx="0">
            <a:schemeClr val="accent1"/>
          </a:fillRef>
          <a:effectRef idx="0">
            <a:schemeClr val="accent1"/>
          </a:effectRef>
          <a:fontRef idx="minor">
            <a:schemeClr val="tx1"/>
          </a:fontRef>
        </p:style>
      </p:cxnSp>
      <p:sp>
        <p:nvSpPr>
          <p:cNvPr id="6" name="Google Shape;151;p29">
            <a:extLst>
              <a:ext uri="{FF2B5EF4-FFF2-40B4-BE49-F238E27FC236}">
                <a16:creationId xmlns:a16="http://schemas.microsoft.com/office/drawing/2014/main" id="{81896879-C7D5-4C71-BCFB-9DB91532C34E}"/>
              </a:ext>
            </a:extLst>
          </p:cNvPr>
          <p:cNvSpPr txBox="1">
            <a:spLocks/>
          </p:cNvSpPr>
          <p:nvPr/>
        </p:nvSpPr>
        <p:spPr>
          <a:xfrm>
            <a:off x="783609" y="530206"/>
            <a:ext cx="10403874" cy="572700"/>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3200" dirty="0">
                <a:latin typeface="Tenorite" panose="00000500000000000000" pitchFamily="2" charset="0"/>
              </a:rPr>
              <a:t>Step 1: Defining objectives and Scopes  </a:t>
            </a:r>
          </a:p>
        </p:txBody>
      </p:sp>
      <p:cxnSp>
        <p:nvCxnSpPr>
          <p:cNvPr id="7" name="Google Shape;153;p29">
            <a:extLst>
              <a:ext uri="{FF2B5EF4-FFF2-40B4-BE49-F238E27FC236}">
                <a16:creationId xmlns:a16="http://schemas.microsoft.com/office/drawing/2014/main" id="{ED4E9372-6C02-4B44-A2A0-EF3F131D1B0E}"/>
              </a:ext>
            </a:extLst>
          </p:cNvPr>
          <p:cNvCxnSpPr>
            <a:cxnSpLocks/>
          </p:cNvCxnSpPr>
          <p:nvPr/>
        </p:nvCxnSpPr>
        <p:spPr>
          <a:xfrm>
            <a:off x="861893" y="1324021"/>
            <a:ext cx="7209765" cy="0"/>
          </a:xfrm>
          <a:prstGeom prst="straightConnector1">
            <a:avLst/>
          </a:prstGeom>
          <a:noFill/>
          <a:ln w="38100" cap="flat" cmpd="thickThin">
            <a:solidFill>
              <a:schemeClr val="bg2">
                <a:lumMod val="75000"/>
              </a:schemeClr>
            </a:solidFill>
            <a:prstDash val="solid"/>
            <a:round/>
            <a:headEnd type="none" w="med" len="med"/>
            <a:tailEnd type="none" w="med" len="med"/>
          </a:ln>
        </p:spPr>
      </p:cxnSp>
      <p:sp>
        <p:nvSpPr>
          <p:cNvPr id="9" name="TextBox 8">
            <a:extLst>
              <a:ext uri="{FF2B5EF4-FFF2-40B4-BE49-F238E27FC236}">
                <a16:creationId xmlns:a16="http://schemas.microsoft.com/office/drawing/2014/main" id="{A139E016-9838-46D4-B28D-BF875C53BFED}"/>
              </a:ext>
            </a:extLst>
          </p:cNvPr>
          <p:cNvSpPr txBox="1"/>
          <p:nvPr/>
        </p:nvSpPr>
        <p:spPr>
          <a:xfrm>
            <a:off x="783609" y="1579496"/>
            <a:ext cx="10759462" cy="2953950"/>
          </a:xfrm>
          <a:prstGeom prst="rect">
            <a:avLst/>
          </a:prstGeom>
          <a:noFill/>
        </p:spPr>
        <p:txBody>
          <a:bodyPr wrap="square">
            <a:spAutoFit/>
          </a:bodyPr>
          <a:lstStyle/>
          <a:p>
            <a:pPr>
              <a:lnSpc>
                <a:spcPct val="150000"/>
              </a:lnSpc>
            </a:pPr>
            <a:r>
              <a:rPr lang="en-US" dirty="0">
                <a:latin typeface="Tenorite" panose="00000500000000000000" pitchFamily="2" charset="0"/>
              </a:rPr>
              <a:t>Defining clear objectives and scope in an O2C policy is essential for aligning organizational efforts, ensuring consistency, and driving improvements in the order fulfillment cycle. Following are the steps for it:</a:t>
            </a:r>
          </a:p>
          <a:p>
            <a:pPr marL="285750" indent="-285750">
              <a:lnSpc>
                <a:spcPct val="150000"/>
              </a:lnSpc>
              <a:buFont typeface="Courier New" panose="02070309020205020404" pitchFamily="49" charset="0"/>
              <a:buChar char="o"/>
            </a:pPr>
            <a:r>
              <a:rPr lang="en-US" dirty="0">
                <a:latin typeface="Tenorite" panose="00000500000000000000" pitchFamily="2" charset="0"/>
              </a:rPr>
              <a:t>Clearly outline the objectives of the SOP which could be efficiency, accuracy, cash flow optimization, customer satisfaction, compliances, cash control etc.</a:t>
            </a:r>
          </a:p>
          <a:p>
            <a:pPr marL="285750" indent="-285750">
              <a:lnSpc>
                <a:spcPct val="150000"/>
              </a:lnSpc>
              <a:buFont typeface="Courier New" panose="02070309020205020404" pitchFamily="49" charset="0"/>
              <a:buChar char="o"/>
            </a:pPr>
            <a:r>
              <a:rPr lang="en-US" dirty="0">
                <a:latin typeface="Tenorite" panose="00000500000000000000" pitchFamily="2" charset="0"/>
              </a:rPr>
              <a:t>Specify the scope of the SOP by identifying the processes and activities it will cover within the Order to Cash cycle which starts with Order Processing and ends with collection and proper recording.</a:t>
            </a:r>
          </a:p>
          <a:p>
            <a:pPr>
              <a:lnSpc>
                <a:spcPct val="150000"/>
              </a:lnSpc>
            </a:pPr>
            <a:endParaRPr lang="en-IN" dirty="0">
              <a:latin typeface="Tenorite" panose="00000500000000000000" pitchFamily="2" charset="0"/>
            </a:endParaRPr>
          </a:p>
        </p:txBody>
      </p:sp>
    </p:spTree>
    <p:extLst>
      <p:ext uri="{BB962C8B-B14F-4D97-AF65-F5344CB8AC3E}">
        <p14:creationId xmlns:p14="http://schemas.microsoft.com/office/powerpoint/2010/main" val="143333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E98C4-D1E6-43B5-8D3E-22AFB9059F09}"/>
              </a:ext>
            </a:extLst>
          </p:cNvPr>
          <p:cNvPicPr>
            <a:picLocks noChangeAspect="1"/>
          </p:cNvPicPr>
          <p:nvPr/>
        </p:nvPicPr>
        <p:blipFill>
          <a:blip r:embed="rId3"/>
          <a:stretch>
            <a:fillRect/>
          </a:stretch>
        </p:blipFill>
        <p:spPr>
          <a:xfrm>
            <a:off x="11028933" y="118888"/>
            <a:ext cx="1163067" cy="822637"/>
          </a:xfrm>
          <a:prstGeom prst="rect">
            <a:avLst/>
          </a:prstGeom>
        </p:spPr>
      </p:pic>
      <p:cxnSp>
        <p:nvCxnSpPr>
          <p:cNvPr id="5" name="Straight Connector 4">
            <a:extLst>
              <a:ext uri="{FF2B5EF4-FFF2-40B4-BE49-F238E27FC236}">
                <a16:creationId xmlns:a16="http://schemas.microsoft.com/office/drawing/2014/main" id="{66820C8B-03DD-4FF3-A899-A22AD63D5885}"/>
              </a:ext>
            </a:extLst>
          </p:cNvPr>
          <p:cNvCxnSpPr/>
          <p:nvPr/>
        </p:nvCxnSpPr>
        <p:spPr>
          <a:xfrm>
            <a:off x="516835" y="389614"/>
            <a:ext cx="0" cy="6035040"/>
          </a:xfrm>
          <a:prstGeom prst="line">
            <a:avLst/>
          </a:prstGeom>
          <a:ln w="41275" cmpd="thickThin">
            <a:solidFill>
              <a:srgbClr val="2C9F98"/>
            </a:solidFill>
          </a:ln>
        </p:spPr>
        <p:style>
          <a:lnRef idx="1">
            <a:schemeClr val="accent1"/>
          </a:lnRef>
          <a:fillRef idx="0">
            <a:schemeClr val="accent1"/>
          </a:fillRef>
          <a:effectRef idx="0">
            <a:schemeClr val="accent1"/>
          </a:effectRef>
          <a:fontRef idx="minor">
            <a:schemeClr val="tx1"/>
          </a:fontRef>
        </p:style>
      </p:cxnSp>
      <p:sp>
        <p:nvSpPr>
          <p:cNvPr id="6" name="Google Shape;151;p29">
            <a:extLst>
              <a:ext uri="{FF2B5EF4-FFF2-40B4-BE49-F238E27FC236}">
                <a16:creationId xmlns:a16="http://schemas.microsoft.com/office/drawing/2014/main" id="{81896879-C7D5-4C71-BCFB-9DB91532C34E}"/>
              </a:ext>
            </a:extLst>
          </p:cNvPr>
          <p:cNvSpPr txBox="1">
            <a:spLocks/>
          </p:cNvSpPr>
          <p:nvPr/>
        </p:nvSpPr>
        <p:spPr>
          <a:xfrm>
            <a:off x="783608" y="496562"/>
            <a:ext cx="10403874" cy="572700"/>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3200" dirty="0">
                <a:latin typeface="Tenorite" panose="00000500000000000000" pitchFamily="2" charset="0"/>
              </a:rPr>
              <a:t>Step 2: Understanding existing process </a:t>
            </a:r>
          </a:p>
          <a:p>
            <a:pPr algn="l">
              <a:spcBef>
                <a:spcPts val="0"/>
              </a:spcBef>
            </a:pPr>
            <a:endParaRPr lang="en-IN" sz="4000" dirty="0">
              <a:latin typeface="Tenorite" panose="00000500000000000000" pitchFamily="2" charset="0"/>
            </a:endParaRPr>
          </a:p>
        </p:txBody>
      </p:sp>
      <p:cxnSp>
        <p:nvCxnSpPr>
          <p:cNvPr id="7" name="Google Shape;153;p29">
            <a:extLst>
              <a:ext uri="{FF2B5EF4-FFF2-40B4-BE49-F238E27FC236}">
                <a16:creationId xmlns:a16="http://schemas.microsoft.com/office/drawing/2014/main" id="{ED4E9372-6C02-4B44-A2A0-EF3F131D1B0E}"/>
              </a:ext>
            </a:extLst>
          </p:cNvPr>
          <p:cNvCxnSpPr>
            <a:cxnSpLocks/>
          </p:cNvCxnSpPr>
          <p:nvPr/>
        </p:nvCxnSpPr>
        <p:spPr>
          <a:xfrm>
            <a:off x="861893" y="1174391"/>
            <a:ext cx="7391561" cy="0"/>
          </a:xfrm>
          <a:prstGeom prst="straightConnector1">
            <a:avLst/>
          </a:prstGeom>
          <a:noFill/>
          <a:ln w="38100" cap="flat" cmpd="thickThin">
            <a:solidFill>
              <a:schemeClr val="bg2">
                <a:lumMod val="75000"/>
              </a:schemeClr>
            </a:solidFill>
            <a:prstDash val="solid"/>
            <a:round/>
            <a:headEnd type="none" w="med" len="med"/>
            <a:tailEnd type="none" w="med" len="med"/>
          </a:ln>
        </p:spPr>
      </p:cxnSp>
      <p:sp>
        <p:nvSpPr>
          <p:cNvPr id="9" name="TextBox 8">
            <a:extLst>
              <a:ext uri="{FF2B5EF4-FFF2-40B4-BE49-F238E27FC236}">
                <a16:creationId xmlns:a16="http://schemas.microsoft.com/office/drawing/2014/main" id="{A139E016-9838-46D4-B28D-BF875C53BFED}"/>
              </a:ext>
            </a:extLst>
          </p:cNvPr>
          <p:cNvSpPr txBox="1"/>
          <p:nvPr/>
        </p:nvSpPr>
        <p:spPr>
          <a:xfrm>
            <a:off x="783608" y="1423830"/>
            <a:ext cx="10696267" cy="4247317"/>
          </a:xfrm>
          <a:prstGeom prst="rect">
            <a:avLst/>
          </a:prstGeom>
          <a:noFill/>
        </p:spPr>
        <p:txBody>
          <a:bodyPr wrap="square">
            <a:spAutoFit/>
          </a:bodyPr>
          <a:lstStyle/>
          <a:p>
            <a:pPr>
              <a:lnSpc>
                <a:spcPct val="150000"/>
              </a:lnSpc>
            </a:pPr>
            <a:r>
              <a:rPr lang="en-US" dirty="0">
                <a:latin typeface="Tenorite" panose="00000500000000000000" pitchFamily="2" charset="0"/>
              </a:rPr>
              <a:t>By thoroughly understanding the existing O2C processes, we can identify areas for improvement, streamline workflows, and establish a solid foundation for developing effective Standard Operating Procedures. This analysis serves as a basis for optimizing the O2C cycle to enhance efficiency, accuracy, and overall performance. Here's a detailed explanation of this step:</a:t>
            </a:r>
          </a:p>
          <a:p>
            <a:pPr marL="285750" indent="-285750">
              <a:lnSpc>
                <a:spcPct val="150000"/>
              </a:lnSpc>
              <a:buFont typeface="Courier New" panose="02070309020205020404" pitchFamily="49" charset="0"/>
              <a:buChar char="o"/>
            </a:pPr>
            <a:r>
              <a:rPr lang="en-IN" dirty="0">
                <a:latin typeface="Tenorite" panose="00000500000000000000" pitchFamily="2" charset="0"/>
              </a:rPr>
              <a:t>Identifying and conduct stakeholder interviews</a:t>
            </a:r>
          </a:p>
          <a:p>
            <a:pPr marL="285750" indent="-285750">
              <a:lnSpc>
                <a:spcPct val="150000"/>
              </a:lnSpc>
              <a:buFont typeface="Courier New" panose="02070309020205020404" pitchFamily="49" charset="0"/>
              <a:buChar char="o"/>
            </a:pPr>
            <a:r>
              <a:rPr lang="en-IN" dirty="0">
                <a:latin typeface="Tenorite" panose="00000500000000000000" pitchFamily="2" charset="0"/>
              </a:rPr>
              <a:t>Process Mapping with detailed documentation of each step in O2C Process</a:t>
            </a:r>
          </a:p>
          <a:p>
            <a:pPr marL="285750" indent="-285750">
              <a:lnSpc>
                <a:spcPct val="150000"/>
              </a:lnSpc>
              <a:buFont typeface="Courier New" panose="02070309020205020404" pitchFamily="49" charset="0"/>
              <a:buChar char="o"/>
            </a:pPr>
            <a:r>
              <a:rPr lang="en-IN" dirty="0">
                <a:latin typeface="Tenorite" panose="00000500000000000000" pitchFamily="2" charset="0"/>
              </a:rPr>
              <a:t>Timeline analysis </a:t>
            </a:r>
          </a:p>
          <a:p>
            <a:pPr marL="285750" indent="-285750">
              <a:lnSpc>
                <a:spcPct val="150000"/>
              </a:lnSpc>
              <a:buFont typeface="Courier New" panose="02070309020205020404" pitchFamily="49" charset="0"/>
              <a:buChar char="o"/>
            </a:pPr>
            <a:r>
              <a:rPr lang="en-IN" dirty="0">
                <a:latin typeface="Tenorite" panose="00000500000000000000" pitchFamily="2" charset="0"/>
              </a:rPr>
              <a:t>Data collection and analysis</a:t>
            </a:r>
          </a:p>
          <a:p>
            <a:pPr marL="285750" indent="-285750">
              <a:lnSpc>
                <a:spcPct val="150000"/>
              </a:lnSpc>
              <a:buFont typeface="Courier New" panose="02070309020205020404" pitchFamily="49" charset="0"/>
              <a:buChar char="o"/>
            </a:pPr>
            <a:r>
              <a:rPr lang="en-IN" dirty="0">
                <a:latin typeface="Tenorite" panose="00000500000000000000" pitchFamily="2" charset="0"/>
              </a:rPr>
              <a:t>Feedback and Pain Points</a:t>
            </a:r>
          </a:p>
          <a:p>
            <a:pPr marL="285750" indent="-285750">
              <a:lnSpc>
                <a:spcPct val="150000"/>
              </a:lnSpc>
              <a:buFont typeface="Courier New" panose="02070309020205020404" pitchFamily="49" charset="0"/>
              <a:buChar char="o"/>
            </a:pPr>
            <a:endParaRPr lang="en-IN" dirty="0">
              <a:latin typeface="Tenorite" panose="00000500000000000000" pitchFamily="2" charset="0"/>
            </a:endParaRPr>
          </a:p>
        </p:txBody>
      </p:sp>
    </p:spTree>
    <p:extLst>
      <p:ext uri="{BB962C8B-B14F-4D97-AF65-F5344CB8AC3E}">
        <p14:creationId xmlns:p14="http://schemas.microsoft.com/office/powerpoint/2010/main" val="7489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E98C4-D1E6-43B5-8D3E-22AFB9059F09}"/>
              </a:ext>
            </a:extLst>
          </p:cNvPr>
          <p:cNvPicPr>
            <a:picLocks noChangeAspect="1"/>
          </p:cNvPicPr>
          <p:nvPr/>
        </p:nvPicPr>
        <p:blipFill>
          <a:blip r:embed="rId3"/>
          <a:stretch>
            <a:fillRect/>
          </a:stretch>
        </p:blipFill>
        <p:spPr>
          <a:xfrm>
            <a:off x="11028933" y="118888"/>
            <a:ext cx="1163067" cy="822637"/>
          </a:xfrm>
          <a:prstGeom prst="rect">
            <a:avLst/>
          </a:prstGeom>
        </p:spPr>
      </p:pic>
      <p:cxnSp>
        <p:nvCxnSpPr>
          <p:cNvPr id="5" name="Straight Connector 4">
            <a:extLst>
              <a:ext uri="{FF2B5EF4-FFF2-40B4-BE49-F238E27FC236}">
                <a16:creationId xmlns:a16="http://schemas.microsoft.com/office/drawing/2014/main" id="{66820C8B-03DD-4FF3-A899-A22AD63D5885}"/>
              </a:ext>
            </a:extLst>
          </p:cNvPr>
          <p:cNvCxnSpPr/>
          <p:nvPr/>
        </p:nvCxnSpPr>
        <p:spPr>
          <a:xfrm>
            <a:off x="516835" y="389614"/>
            <a:ext cx="0" cy="6035040"/>
          </a:xfrm>
          <a:prstGeom prst="line">
            <a:avLst/>
          </a:prstGeom>
          <a:ln w="41275" cmpd="thickThin">
            <a:solidFill>
              <a:srgbClr val="2C9F98"/>
            </a:solidFill>
          </a:ln>
        </p:spPr>
        <p:style>
          <a:lnRef idx="1">
            <a:schemeClr val="accent1"/>
          </a:lnRef>
          <a:fillRef idx="0">
            <a:schemeClr val="accent1"/>
          </a:fillRef>
          <a:effectRef idx="0">
            <a:schemeClr val="accent1"/>
          </a:effectRef>
          <a:fontRef idx="minor">
            <a:schemeClr val="tx1"/>
          </a:fontRef>
        </p:style>
      </p:cxnSp>
      <p:sp>
        <p:nvSpPr>
          <p:cNvPr id="6" name="Google Shape;151;p29">
            <a:extLst>
              <a:ext uri="{FF2B5EF4-FFF2-40B4-BE49-F238E27FC236}">
                <a16:creationId xmlns:a16="http://schemas.microsoft.com/office/drawing/2014/main" id="{81896879-C7D5-4C71-BCFB-9DB91532C34E}"/>
              </a:ext>
            </a:extLst>
          </p:cNvPr>
          <p:cNvSpPr txBox="1">
            <a:spLocks/>
          </p:cNvSpPr>
          <p:nvPr/>
        </p:nvSpPr>
        <p:spPr>
          <a:xfrm>
            <a:off x="783608" y="530206"/>
            <a:ext cx="10887282" cy="572700"/>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3200" dirty="0">
                <a:latin typeface="Tenorite" panose="00000500000000000000" pitchFamily="2" charset="0"/>
              </a:rPr>
              <a:t>Step 3: Document Process Steps </a:t>
            </a:r>
          </a:p>
          <a:p>
            <a:pPr algn="l">
              <a:spcBef>
                <a:spcPts val="0"/>
              </a:spcBef>
            </a:pPr>
            <a:endParaRPr lang="en-IN" sz="4000" dirty="0">
              <a:latin typeface="Tenorite" panose="00000500000000000000" pitchFamily="2" charset="0"/>
            </a:endParaRPr>
          </a:p>
        </p:txBody>
      </p:sp>
      <p:cxnSp>
        <p:nvCxnSpPr>
          <p:cNvPr id="7" name="Google Shape;153;p29">
            <a:extLst>
              <a:ext uri="{FF2B5EF4-FFF2-40B4-BE49-F238E27FC236}">
                <a16:creationId xmlns:a16="http://schemas.microsoft.com/office/drawing/2014/main" id="{ED4E9372-6C02-4B44-A2A0-EF3F131D1B0E}"/>
              </a:ext>
            </a:extLst>
          </p:cNvPr>
          <p:cNvCxnSpPr>
            <a:cxnSpLocks/>
          </p:cNvCxnSpPr>
          <p:nvPr/>
        </p:nvCxnSpPr>
        <p:spPr>
          <a:xfrm>
            <a:off x="861893" y="1290770"/>
            <a:ext cx="7391561" cy="0"/>
          </a:xfrm>
          <a:prstGeom prst="straightConnector1">
            <a:avLst/>
          </a:prstGeom>
          <a:noFill/>
          <a:ln w="38100" cap="flat" cmpd="thickThin">
            <a:solidFill>
              <a:schemeClr val="bg2">
                <a:lumMod val="75000"/>
              </a:schemeClr>
            </a:solidFill>
            <a:prstDash val="solid"/>
            <a:round/>
            <a:headEnd type="none" w="med" len="med"/>
            <a:tailEnd type="none" w="med" len="med"/>
          </a:ln>
        </p:spPr>
      </p:cxnSp>
      <p:sp>
        <p:nvSpPr>
          <p:cNvPr id="9" name="TextBox 8">
            <a:extLst>
              <a:ext uri="{FF2B5EF4-FFF2-40B4-BE49-F238E27FC236}">
                <a16:creationId xmlns:a16="http://schemas.microsoft.com/office/drawing/2014/main" id="{A139E016-9838-46D4-B28D-BF875C53BFED}"/>
              </a:ext>
            </a:extLst>
          </p:cNvPr>
          <p:cNvSpPr txBox="1"/>
          <p:nvPr/>
        </p:nvSpPr>
        <p:spPr>
          <a:xfrm>
            <a:off x="783607" y="1579496"/>
            <a:ext cx="11188259" cy="5031442"/>
          </a:xfrm>
          <a:prstGeom prst="rect">
            <a:avLst/>
          </a:prstGeom>
          <a:noFill/>
        </p:spPr>
        <p:txBody>
          <a:bodyPr wrap="square">
            <a:spAutoFit/>
          </a:bodyPr>
          <a:lstStyle/>
          <a:p>
            <a:pPr>
              <a:lnSpc>
                <a:spcPct val="150000"/>
              </a:lnSpc>
            </a:pPr>
            <a:r>
              <a:rPr lang="en-US" dirty="0">
                <a:latin typeface="Tenorite" panose="00000500000000000000" pitchFamily="2" charset="0"/>
              </a:rPr>
              <a:t>Documenting the process steps of the Order to Cash (O2C) cycle involves breaking down the entire workflow into detailed and sequential tasks. Each step should be thoroughly defined, outlining specific responsibilities, inputs, outputs, and interactions. Below is the steps for documenting the process steps of the O2C cycle.</a:t>
            </a:r>
          </a:p>
          <a:p>
            <a:pPr indent="-285750">
              <a:lnSpc>
                <a:spcPct val="150000"/>
              </a:lnSpc>
              <a:buFont typeface="Courier New" panose="02070309020205020404" pitchFamily="49" charset="0"/>
              <a:buChar char="o"/>
            </a:pPr>
            <a:r>
              <a:rPr lang="en-US" dirty="0">
                <a:latin typeface="Tenorite" panose="00000500000000000000" pitchFamily="2" charset="0"/>
              </a:rPr>
              <a:t>Order Entry</a:t>
            </a:r>
          </a:p>
          <a:p>
            <a:pPr indent="-285750">
              <a:lnSpc>
                <a:spcPct val="150000"/>
              </a:lnSpc>
              <a:buFont typeface="Courier New" panose="02070309020205020404" pitchFamily="49" charset="0"/>
              <a:buChar char="o"/>
            </a:pPr>
            <a:r>
              <a:rPr lang="en-US" dirty="0">
                <a:latin typeface="Tenorite" panose="00000500000000000000" pitchFamily="2" charset="0"/>
              </a:rPr>
              <a:t>Order Processing </a:t>
            </a:r>
          </a:p>
          <a:p>
            <a:pPr indent="-285750">
              <a:lnSpc>
                <a:spcPct val="150000"/>
              </a:lnSpc>
              <a:buFont typeface="Courier New" panose="02070309020205020404" pitchFamily="49" charset="0"/>
              <a:buChar char="o"/>
            </a:pPr>
            <a:r>
              <a:rPr lang="en-US" dirty="0">
                <a:latin typeface="Tenorite" panose="00000500000000000000" pitchFamily="2" charset="0"/>
              </a:rPr>
              <a:t>Order Fulfillment </a:t>
            </a:r>
          </a:p>
          <a:p>
            <a:pPr indent="-285750">
              <a:lnSpc>
                <a:spcPct val="150000"/>
              </a:lnSpc>
              <a:buFont typeface="Courier New" panose="02070309020205020404" pitchFamily="49" charset="0"/>
              <a:buChar char="o"/>
            </a:pPr>
            <a:r>
              <a:rPr lang="en-US" dirty="0">
                <a:latin typeface="Tenorite" panose="00000500000000000000" pitchFamily="2" charset="0"/>
              </a:rPr>
              <a:t>Invoicing </a:t>
            </a:r>
          </a:p>
          <a:p>
            <a:pPr indent="-285750">
              <a:lnSpc>
                <a:spcPct val="150000"/>
              </a:lnSpc>
              <a:buFont typeface="Courier New" panose="02070309020205020404" pitchFamily="49" charset="0"/>
              <a:buChar char="o"/>
            </a:pPr>
            <a:r>
              <a:rPr lang="en-US" dirty="0">
                <a:latin typeface="Tenorite" panose="00000500000000000000" pitchFamily="2" charset="0"/>
              </a:rPr>
              <a:t>Credit management </a:t>
            </a:r>
          </a:p>
          <a:p>
            <a:pPr indent="-285750">
              <a:lnSpc>
                <a:spcPct val="150000"/>
              </a:lnSpc>
              <a:buFont typeface="Courier New" panose="02070309020205020404" pitchFamily="49" charset="0"/>
              <a:buChar char="o"/>
            </a:pPr>
            <a:r>
              <a:rPr lang="en-US" dirty="0">
                <a:latin typeface="Tenorite" panose="00000500000000000000" pitchFamily="2" charset="0"/>
              </a:rPr>
              <a:t>Collections </a:t>
            </a:r>
          </a:p>
          <a:p>
            <a:pPr indent="-285750">
              <a:lnSpc>
                <a:spcPct val="150000"/>
              </a:lnSpc>
              <a:buFont typeface="Courier New" panose="02070309020205020404" pitchFamily="49" charset="0"/>
              <a:buChar char="o"/>
            </a:pPr>
            <a:r>
              <a:rPr lang="en-US" dirty="0">
                <a:latin typeface="Tenorite" panose="00000500000000000000" pitchFamily="2" charset="0"/>
              </a:rPr>
              <a:t>Cash application </a:t>
            </a:r>
          </a:p>
          <a:p>
            <a:pPr indent="-285750">
              <a:lnSpc>
                <a:spcPct val="150000"/>
              </a:lnSpc>
              <a:buFont typeface="Courier New" panose="02070309020205020404" pitchFamily="49" charset="0"/>
              <a:buChar char="o"/>
            </a:pPr>
            <a:r>
              <a:rPr lang="en-US" dirty="0">
                <a:latin typeface="Tenorite" panose="00000500000000000000" pitchFamily="2" charset="0"/>
              </a:rPr>
              <a:t>Reporting and Analysis</a:t>
            </a:r>
          </a:p>
          <a:p>
            <a:pPr indent="-285750">
              <a:lnSpc>
                <a:spcPct val="150000"/>
              </a:lnSpc>
              <a:buFont typeface="Courier New" panose="02070309020205020404" pitchFamily="49" charset="0"/>
              <a:buChar char="o"/>
            </a:pPr>
            <a:r>
              <a:rPr lang="en-US" dirty="0">
                <a:latin typeface="Tenorite" panose="00000500000000000000" pitchFamily="2" charset="0"/>
              </a:rPr>
              <a:t>Customer Communication</a:t>
            </a:r>
            <a:endParaRPr lang="en-IN" b="1" i="1" dirty="0">
              <a:solidFill>
                <a:srgbClr val="2C9F98"/>
              </a:solidFill>
              <a:latin typeface="Tenorite" panose="00000500000000000000" pitchFamily="2" charset="0"/>
            </a:endParaRPr>
          </a:p>
        </p:txBody>
      </p:sp>
    </p:spTree>
    <p:extLst>
      <p:ext uri="{BB962C8B-B14F-4D97-AF65-F5344CB8AC3E}">
        <p14:creationId xmlns:p14="http://schemas.microsoft.com/office/powerpoint/2010/main" val="301887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E98C4-D1E6-43B5-8D3E-22AFB9059F09}"/>
              </a:ext>
            </a:extLst>
          </p:cNvPr>
          <p:cNvPicPr>
            <a:picLocks noChangeAspect="1"/>
          </p:cNvPicPr>
          <p:nvPr/>
        </p:nvPicPr>
        <p:blipFill>
          <a:blip r:embed="rId2"/>
          <a:stretch>
            <a:fillRect/>
          </a:stretch>
        </p:blipFill>
        <p:spPr>
          <a:xfrm>
            <a:off x="11028933" y="77324"/>
            <a:ext cx="1163067" cy="822637"/>
          </a:xfrm>
          <a:prstGeom prst="rect">
            <a:avLst/>
          </a:prstGeom>
        </p:spPr>
      </p:pic>
      <p:cxnSp>
        <p:nvCxnSpPr>
          <p:cNvPr id="5" name="Straight Connector 4">
            <a:extLst>
              <a:ext uri="{FF2B5EF4-FFF2-40B4-BE49-F238E27FC236}">
                <a16:creationId xmlns:a16="http://schemas.microsoft.com/office/drawing/2014/main" id="{66820C8B-03DD-4FF3-A899-A22AD63D5885}"/>
              </a:ext>
            </a:extLst>
          </p:cNvPr>
          <p:cNvCxnSpPr/>
          <p:nvPr/>
        </p:nvCxnSpPr>
        <p:spPr>
          <a:xfrm>
            <a:off x="516835" y="389614"/>
            <a:ext cx="0" cy="6035040"/>
          </a:xfrm>
          <a:prstGeom prst="line">
            <a:avLst/>
          </a:prstGeom>
          <a:ln w="41275" cmpd="thickThin">
            <a:solidFill>
              <a:srgbClr val="2C9F98"/>
            </a:solidFill>
          </a:ln>
        </p:spPr>
        <p:style>
          <a:lnRef idx="1">
            <a:schemeClr val="accent1"/>
          </a:lnRef>
          <a:fillRef idx="0">
            <a:schemeClr val="accent1"/>
          </a:fillRef>
          <a:effectRef idx="0">
            <a:schemeClr val="accent1"/>
          </a:effectRef>
          <a:fontRef idx="minor">
            <a:schemeClr val="tx1"/>
          </a:fontRef>
        </p:style>
      </p:cxnSp>
      <p:sp>
        <p:nvSpPr>
          <p:cNvPr id="6" name="Google Shape;151;p29">
            <a:extLst>
              <a:ext uri="{FF2B5EF4-FFF2-40B4-BE49-F238E27FC236}">
                <a16:creationId xmlns:a16="http://schemas.microsoft.com/office/drawing/2014/main" id="{81896879-C7D5-4C71-BCFB-9DB91532C34E}"/>
              </a:ext>
            </a:extLst>
          </p:cNvPr>
          <p:cNvSpPr txBox="1">
            <a:spLocks/>
          </p:cNvSpPr>
          <p:nvPr/>
        </p:nvSpPr>
        <p:spPr>
          <a:xfrm>
            <a:off x="577127" y="655175"/>
            <a:ext cx="11732856" cy="572700"/>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3200" dirty="0">
                <a:latin typeface="Tenorite" panose="00000500000000000000" pitchFamily="2" charset="0"/>
              </a:rPr>
              <a:t>Step 4: Review and Approval Process </a:t>
            </a:r>
            <a:endParaRPr lang="en-IN" sz="3600" dirty="0">
              <a:latin typeface="Tenorite" panose="00000500000000000000" pitchFamily="2" charset="0"/>
            </a:endParaRPr>
          </a:p>
          <a:p>
            <a:pPr algn="l">
              <a:spcBef>
                <a:spcPts val="0"/>
              </a:spcBef>
            </a:pPr>
            <a:endParaRPr lang="en-IN" sz="3600" dirty="0">
              <a:latin typeface="Tenorite" panose="00000500000000000000" pitchFamily="2" charset="0"/>
            </a:endParaRPr>
          </a:p>
        </p:txBody>
      </p:sp>
      <p:cxnSp>
        <p:nvCxnSpPr>
          <p:cNvPr id="7" name="Google Shape;153;p29">
            <a:extLst>
              <a:ext uri="{FF2B5EF4-FFF2-40B4-BE49-F238E27FC236}">
                <a16:creationId xmlns:a16="http://schemas.microsoft.com/office/drawing/2014/main" id="{ED4E9372-6C02-4B44-A2A0-EF3F131D1B0E}"/>
              </a:ext>
            </a:extLst>
          </p:cNvPr>
          <p:cNvCxnSpPr>
            <a:cxnSpLocks/>
          </p:cNvCxnSpPr>
          <p:nvPr/>
        </p:nvCxnSpPr>
        <p:spPr>
          <a:xfrm>
            <a:off x="861893" y="1324021"/>
            <a:ext cx="7391561" cy="0"/>
          </a:xfrm>
          <a:prstGeom prst="straightConnector1">
            <a:avLst/>
          </a:prstGeom>
          <a:noFill/>
          <a:ln w="38100" cap="flat" cmpd="thickThin">
            <a:solidFill>
              <a:schemeClr val="bg2">
                <a:lumMod val="75000"/>
              </a:schemeClr>
            </a:solidFill>
            <a:prstDash val="solid"/>
            <a:round/>
            <a:headEnd type="none" w="med" len="med"/>
            <a:tailEnd type="none" w="med" len="med"/>
          </a:ln>
        </p:spPr>
      </p:cxnSp>
      <p:sp>
        <p:nvSpPr>
          <p:cNvPr id="12" name="TextBox 11">
            <a:extLst>
              <a:ext uri="{FF2B5EF4-FFF2-40B4-BE49-F238E27FC236}">
                <a16:creationId xmlns:a16="http://schemas.microsoft.com/office/drawing/2014/main" id="{A139E016-9838-46D4-B28D-BF875C53BFED}"/>
              </a:ext>
            </a:extLst>
          </p:cNvPr>
          <p:cNvSpPr txBox="1"/>
          <p:nvPr/>
        </p:nvSpPr>
        <p:spPr>
          <a:xfrm>
            <a:off x="783607" y="1579496"/>
            <a:ext cx="11142921" cy="4247317"/>
          </a:xfrm>
          <a:prstGeom prst="rect">
            <a:avLst/>
          </a:prstGeom>
          <a:noFill/>
        </p:spPr>
        <p:txBody>
          <a:bodyPr wrap="square">
            <a:spAutoFit/>
          </a:bodyPr>
          <a:lstStyle/>
          <a:p>
            <a:pPr>
              <a:lnSpc>
                <a:spcPct val="150000"/>
              </a:lnSpc>
            </a:pPr>
            <a:r>
              <a:rPr lang="en-US" dirty="0">
                <a:latin typeface="Tenorite" panose="00000500000000000000" pitchFamily="2" charset="0"/>
              </a:rPr>
              <a:t>The "Review and Approval Process" is a critical step in creating and implementing a Standard Operating Procedure (SOP) for the Order to Cash (O2C) process. This step ensures that the SOP is thoroughly examined, validated, and endorsed by relevant stakeholders and management before being put into practice. Here's an elaborate guide on establishing a robust review and approval process:</a:t>
            </a:r>
          </a:p>
          <a:p>
            <a:pPr marL="285750" indent="-285750">
              <a:lnSpc>
                <a:spcPct val="150000"/>
              </a:lnSpc>
              <a:buFont typeface="Courier New" panose="02070309020205020404" pitchFamily="49" charset="0"/>
              <a:buChar char="o"/>
            </a:pPr>
            <a:r>
              <a:rPr lang="en-IN" dirty="0">
                <a:latin typeface="Tenorite" panose="00000500000000000000" pitchFamily="2" charset="0"/>
              </a:rPr>
              <a:t>Identify Reviewers and Approvers and establishing review timelines </a:t>
            </a:r>
          </a:p>
          <a:p>
            <a:pPr marL="285750" indent="-285750">
              <a:lnSpc>
                <a:spcPct val="150000"/>
              </a:lnSpc>
              <a:buFont typeface="Courier New" panose="02070309020205020404" pitchFamily="49" charset="0"/>
              <a:buChar char="o"/>
            </a:pPr>
            <a:r>
              <a:rPr lang="en-US" dirty="0">
                <a:latin typeface="Tenorite" panose="00000500000000000000" pitchFamily="2" charset="0"/>
              </a:rPr>
              <a:t>Distribute the SOP for Review and collect feedback</a:t>
            </a:r>
          </a:p>
          <a:p>
            <a:pPr marL="285750" indent="-285750">
              <a:lnSpc>
                <a:spcPct val="150000"/>
              </a:lnSpc>
              <a:buFont typeface="Courier New" panose="02070309020205020404" pitchFamily="49" charset="0"/>
              <a:buChar char="o"/>
            </a:pPr>
            <a:r>
              <a:rPr lang="en-US" dirty="0">
                <a:latin typeface="Tenorite" panose="00000500000000000000" pitchFamily="2" charset="0"/>
              </a:rPr>
              <a:t>Compile and analyze feedback and do revision and clarification</a:t>
            </a:r>
            <a:endParaRPr lang="en-IN" dirty="0">
              <a:latin typeface="Tenorite" panose="00000500000000000000" pitchFamily="2" charset="0"/>
            </a:endParaRPr>
          </a:p>
          <a:p>
            <a:pPr marL="285750" indent="-285750">
              <a:lnSpc>
                <a:spcPct val="150000"/>
              </a:lnSpc>
              <a:buFont typeface="Courier New" panose="02070309020205020404" pitchFamily="49" charset="0"/>
              <a:buChar char="o"/>
            </a:pPr>
            <a:r>
              <a:rPr lang="en-IN" dirty="0">
                <a:latin typeface="Tenorite" panose="00000500000000000000" pitchFamily="2" charset="0"/>
              </a:rPr>
              <a:t>Second Review (if necessary)</a:t>
            </a:r>
          </a:p>
          <a:p>
            <a:pPr marL="285750" indent="-285750">
              <a:lnSpc>
                <a:spcPct val="150000"/>
              </a:lnSpc>
              <a:buFont typeface="Courier New" panose="02070309020205020404" pitchFamily="49" charset="0"/>
              <a:buChar char="o"/>
            </a:pPr>
            <a:r>
              <a:rPr lang="en-IN" dirty="0">
                <a:latin typeface="Tenorite" panose="00000500000000000000" pitchFamily="2" charset="0"/>
              </a:rPr>
              <a:t>Authorization and implementation </a:t>
            </a:r>
          </a:p>
          <a:p>
            <a:pPr>
              <a:lnSpc>
                <a:spcPct val="150000"/>
              </a:lnSpc>
            </a:pPr>
            <a:endParaRPr lang="en-IN" dirty="0">
              <a:latin typeface="Tenorite" panose="00000500000000000000" pitchFamily="2" charset="0"/>
            </a:endParaRPr>
          </a:p>
        </p:txBody>
      </p:sp>
    </p:spTree>
    <p:extLst>
      <p:ext uri="{BB962C8B-B14F-4D97-AF65-F5344CB8AC3E}">
        <p14:creationId xmlns:p14="http://schemas.microsoft.com/office/powerpoint/2010/main" val="301488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E98C4-D1E6-43B5-8D3E-22AFB9059F09}"/>
              </a:ext>
            </a:extLst>
          </p:cNvPr>
          <p:cNvPicPr>
            <a:picLocks noChangeAspect="1"/>
          </p:cNvPicPr>
          <p:nvPr/>
        </p:nvPicPr>
        <p:blipFill>
          <a:blip r:embed="rId2"/>
          <a:stretch>
            <a:fillRect/>
          </a:stretch>
        </p:blipFill>
        <p:spPr>
          <a:xfrm>
            <a:off x="11028933" y="118888"/>
            <a:ext cx="1163067" cy="822637"/>
          </a:xfrm>
          <a:prstGeom prst="rect">
            <a:avLst/>
          </a:prstGeom>
        </p:spPr>
      </p:pic>
      <p:cxnSp>
        <p:nvCxnSpPr>
          <p:cNvPr id="5" name="Straight Connector 4">
            <a:extLst>
              <a:ext uri="{FF2B5EF4-FFF2-40B4-BE49-F238E27FC236}">
                <a16:creationId xmlns:a16="http://schemas.microsoft.com/office/drawing/2014/main" id="{66820C8B-03DD-4FF3-A899-A22AD63D5885}"/>
              </a:ext>
            </a:extLst>
          </p:cNvPr>
          <p:cNvCxnSpPr/>
          <p:nvPr/>
        </p:nvCxnSpPr>
        <p:spPr>
          <a:xfrm>
            <a:off x="516835" y="389614"/>
            <a:ext cx="0" cy="6035040"/>
          </a:xfrm>
          <a:prstGeom prst="line">
            <a:avLst/>
          </a:prstGeom>
          <a:ln w="41275" cmpd="thickThin">
            <a:solidFill>
              <a:srgbClr val="2C9F98"/>
            </a:solidFill>
          </a:ln>
        </p:spPr>
        <p:style>
          <a:lnRef idx="1">
            <a:schemeClr val="accent1"/>
          </a:lnRef>
          <a:fillRef idx="0">
            <a:schemeClr val="accent1"/>
          </a:fillRef>
          <a:effectRef idx="0">
            <a:schemeClr val="accent1"/>
          </a:effectRef>
          <a:fontRef idx="minor">
            <a:schemeClr val="tx1"/>
          </a:fontRef>
        </p:style>
      </p:cxnSp>
      <p:sp>
        <p:nvSpPr>
          <p:cNvPr id="6" name="Google Shape;151;p29">
            <a:extLst>
              <a:ext uri="{FF2B5EF4-FFF2-40B4-BE49-F238E27FC236}">
                <a16:creationId xmlns:a16="http://schemas.microsoft.com/office/drawing/2014/main" id="{81896879-C7D5-4C71-BCFB-9DB91532C34E}"/>
              </a:ext>
            </a:extLst>
          </p:cNvPr>
          <p:cNvSpPr txBox="1">
            <a:spLocks/>
          </p:cNvSpPr>
          <p:nvPr/>
        </p:nvSpPr>
        <p:spPr>
          <a:xfrm>
            <a:off x="783609" y="655175"/>
            <a:ext cx="10403874" cy="572700"/>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Tenorite" panose="00000500000000000000" pitchFamily="2" charset="0"/>
              </a:rPr>
              <a:t>Step 5: </a:t>
            </a:r>
            <a:r>
              <a:rPr lang="en-US" sz="3200" dirty="0">
                <a:latin typeface="Tenorite" panose="00000500000000000000" pitchFamily="2" charset="0"/>
              </a:rPr>
              <a:t>Training and Development </a:t>
            </a:r>
            <a:endParaRPr lang="en-IN" sz="3200" dirty="0">
              <a:latin typeface="Tenorite" panose="00000500000000000000" pitchFamily="2" charset="0"/>
            </a:endParaRPr>
          </a:p>
          <a:p>
            <a:pPr algn="l">
              <a:spcBef>
                <a:spcPts val="0"/>
              </a:spcBef>
            </a:pPr>
            <a:endParaRPr lang="en-IN" sz="3200" dirty="0">
              <a:latin typeface="Tenorite" panose="00000500000000000000" pitchFamily="2" charset="0"/>
            </a:endParaRPr>
          </a:p>
        </p:txBody>
      </p:sp>
      <p:cxnSp>
        <p:nvCxnSpPr>
          <p:cNvPr id="7" name="Google Shape;153;p29">
            <a:extLst>
              <a:ext uri="{FF2B5EF4-FFF2-40B4-BE49-F238E27FC236}">
                <a16:creationId xmlns:a16="http://schemas.microsoft.com/office/drawing/2014/main" id="{ED4E9372-6C02-4B44-A2A0-EF3F131D1B0E}"/>
              </a:ext>
            </a:extLst>
          </p:cNvPr>
          <p:cNvCxnSpPr>
            <a:cxnSpLocks/>
          </p:cNvCxnSpPr>
          <p:nvPr/>
        </p:nvCxnSpPr>
        <p:spPr>
          <a:xfrm>
            <a:off x="861893" y="1324021"/>
            <a:ext cx="7391561" cy="0"/>
          </a:xfrm>
          <a:prstGeom prst="straightConnector1">
            <a:avLst/>
          </a:prstGeom>
          <a:noFill/>
          <a:ln w="38100" cap="flat" cmpd="thickThin">
            <a:solidFill>
              <a:schemeClr val="bg2">
                <a:lumMod val="75000"/>
              </a:schemeClr>
            </a:solidFill>
            <a:prstDash val="solid"/>
            <a:round/>
            <a:headEnd type="none" w="med" len="med"/>
            <a:tailEnd type="none" w="med" len="med"/>
          </a:ln>
        </p:spPr>
      </p:cxnSp>
      <p:sp>
        <p:nvSpPr>
          <p:cNvPr id="10" name="TextBox 9">
            <a:extLst>
              <a:ext uri="{FF2B5EF4-FFF2-40B4-BE49-F238E27FC236}">
                <a16:creationId xmlns:a16="http://schemas.microsoft.com/office/drawing/2014/main" id="{105FC60A-4379-4631-87D0-64E5FD900806}"/>
              </a:ext>
            </a:extLst>
          </p:cNvPr>
          <p:cNvSpPr txBox="1"/>
          <p:nvPr/>
        </p:nvSpPr>
        <p:spPr>
          <a:xfrm>
            <a:off x="783609" y="2102931"/>
            <a:ext cx="9648864" cy="1754326"/>
          </a:xfrm>
          <a:prstGeom prst="rect">
            <a:avLst/>
          </a:prstGeom>
          <a:noFill/>
        </p:spPr>
        <p:txBody>
          <a:bodyPr wrap="square">
            <a:spAutoFit/>
          </a:bodyPr>
          <a:lstStyle/>
          <a:p>
            <a:pPr>
              <a:lnSpc>
                <a:spcPct val="150000"/>
              </a:lnSpc>
            </a:pPr>
            <a:r>
              <a:rPr lang="en-US" dirty="0">
                <a:latin typeface="Tenorite" panose="00000500000000000000" pitchFamily="2" charset="0"/>
              </a:rPr>
              <a:t>Plan for the training and development of team members to ensure they have the skills and knowledge needed to fulfill their roles effectively.</a:t>
            </a:r>
            <a:r>
              <a:rPr lang="en-IN" dirty="0">
                <a:latin typeface="Tenorite" panose="00000500000000000000" pitchFamily="2" charset="0"/>
              </a:rPr>
              <a:t> Training should include:</a:t>
            </a:r>
          </a:p>
          <a:p>
            <a:pPr marL="285750" indent="-285750">
              <a:lnSpc>
                <a:spcPct val="150000"/>
              </a:lnSpc>
              <a:buFont typeface="Courier New" panose="02070309020205020404" pitchFamily="49" charset="0"/>
              <a:buChar char="o"/>
            </a:pPr>
            <a:r>
              <a:rPr lang="en-IN" dirty="0">
                <a:latin typeface="Tenorite" panose="00000500000000000000" pitchFamily="2" charset="0"/>
              </a:rPr>
              <a:t>Making people know the importance of Order to cash policy and how this would help them</a:t>
            </a:r>
          </a:p>
          <a:p>
            <a:pPr marL="285750" indent="-285750">
              <a:lnSpc>
                <a:spcPct val="150000"/>
              </a:lnSpc>
              <a:buFont typeface="Courier New" panose="02070309020205020404" pitchFamily="49" charset="0"/>
              <a:buChar char="o"/>
            </a:pPr>
            <a:r>
              <a:rPr lang="en-US" dirty="0">
                <a:latin typeface="Tenorite" panose="00000500000000000000" pitchFamily="2" charset="0"/>
              </a:rPr>
              <a:t>Implement the SOP and monitor its effectiveness over time</a:t>
            </a:r>
          </a:p>
        </p:txBody>
      </p:sp>
    </p:spTree>
    <p:extLst>
      <p:ext uri="{BB962C8B-B14F-4D97-AF65-F5344CB8AC3E}">
        <p14:creationId xmlns:p14="http://schemas.microsoft.com/office/powerpoint/2010/main" val="593459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E98C4-D1E6-43B5-8D3E-22AFB9059F09}"/>
              </a:ext>
            </a:extLst>
          </p:cNvPr>
          <p:cNvPicPr>
            <a:picLocks noChangeAspect="1"/>
          </p:cNvPicPr>
          <p:nvPr/>
        </p:nvPicPr>
        <p:blipFill>
          <a:blip r:embed="rId2"/>
          <a:stretch>
            <a:fillRect/>
          </a:stretch>
        </p:blipFill>
        <p:spPr>
          <a:xfrm>
            <a:off x="11028933" y="118888"/>
            <a:ext cx="1163067" cy="822637"/>
          </a:xfrm>
          <a:prstGeom prst="rect">
            <a:avLst/>
          </a:prstGeom>
        </p:spPr>
      </p:pic>
      <p:cxnSp>
        <p:nvCxnSpPr>
          <p:cNvPr id="5" name="Straight Connector 4">
            <a:extLst>
              <a:ext uri="{FF2B5EF4-FFF2-40B4-BE49-F238E27FC236}">
                <a16:creationId xmlns:a16="http://schemas.microsoft.com/office/drawing/2014/main" id="{66820C8B-03DD-4FF3-A899-A22AD63D5885}"/>
              </a:ext>
            </a:extLst>
          </p:cNvPr>
          <p:cNvCxnSpPr/>
          <p:nvPr/>
        </p:nvCxnSpPr>
        <p:spPr>
          <a:xfrm>
            <a:off x="516835" y="389614"/>
            <a:ext cx="0" cy="6035040"/>
          </a:xfrm>
          <a:prstGeom prst="line">
            <a:avLst/>
          </a:prstGeom>
          <a:ln w="41275" cmpd="thickThin">
            <a:solidFill>
              <a:srgbClr val="2C9F98"/>
            </a:solidFill>
          </a:ln>
        </p:spPr>
        <p:style>
          <a:lnRef idx="1">
            <a:schemeClr val="accent1"/>
          </a:lnRef>
          <a:fillRef idx="0">
            <a:schemeClr val="accent1"/>
          </a:fillRef>
          <a:effectRef idx="0">
            <a:schemeClr val="accent1"/>
          </a:effectRef>
          <a:fontRef idx="minor">
            <a:schemeClr val="tx1"/>
          </a:fontRef>
        </p:style>
      </p:cxnSp>
      <p:sp>
        <p:nvSpPr>
          <p:cNvPr id="6" name="Google Shape;151;p29">
            <a:extLst>
              <a:ext uri="{FF2B5EF4-FFF2-40B4-BE49-F238E27FC236}">
                <a16:creationId xmlns:a16="http://schemas.microsoft.com/office/drawing/2014/main" id="{81896879-C7D5-4C71-BCFB-9DB91532C34E}"/>
              </a:ext>
            </a:extLst>
          </p:cNvPr>
          <p:cNvSpPr txBox="1">
            <a:spLocks/>
          </p:cNvSpPr>
          <p:nvPr/>
        </p:nvSpPr>
        <p:spPr>
          <a:xfrm>
            <a:off x="783609" y="655175"/>
            <a:ext cx="10403874" cy="572700"/>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Tenorite" panose="00000500000000000000" pitchFamily="2" charset="0"/>
              </a:rPr>
              <a:t>Step 6: Monitoring and Reporting </a:t>
            </a:r>
          </a:p>
          <a:p>
            <a:pPr algn="l">
              <a:spcBef>
                <a:spcPts val="0"/>
              </a:spcBef>
            </a:pPr>
            <a:endParaRPr lang="en-IN" sz="3200" dirty="0">
              <a:latin typeface="Tenorite" panose="00000500000000000000" pitchFamily="2" charset="0"/>
            </a:endParaRPr>
          </a:p>
        </p:txBody>
      </p:sp>
      <p:cxnSp>
        <p:nvCxnSpPr>
          <p:cNvPr id="7" name="Google Shape;153;p29">
            <a:extLst>
              <a:ext uri="{FF2B5EF4-FFF2-40B4-BE49-F238E27FC236}">
                <a16:creationId xmlns:a16="http://schemas.microsoft.com/office/drawing/2014/main" id="{ED4E9372-6C02-4B44-A2A0-EF3F131D1B0E}"/>
              </a:ext>
            </a:extLst>
          </p:cNvPr>
          <p:cNvCxnSpPr>
            <a:cxnSpLocks/>
          </p:cNvCxnSpPr>
          <p:nvPr/>
        </p:nvCxnSpPr>
        <p:spPr>
          <a:xfrm>
            <a:off x="861893" y="1324021"/>
            <a:ext cx="7391561" cy="0"/>
          </a:xfrm>
          <a:prstGeom prst="straightConnector1">
            <a:avLst/>
          </a:prstGeom>
          <a:noFill/>
          <a:ln w="38100" cap="flat" cmpd="thickThin">
            <a:solidFill>
              <a:schemeClr val="bg2">
                <a:lumMod val="75000"/>
              </a:schemeClr>
            </a:solidFill>
            <a:prstDash val="solid"/>
            <a:round/>
            <a:headEnd type="none" w="med" len="med"/>
            <a:tailEnd type="none" w="med" len="med"/>
          </a:ln>
        </p:spPr>
      </p:cxnSp>
      <p:sp>
        <p:nvSpPr>
          <p:cNvPr id="10" name="TextBox 9">
            <a:extLst>
              <a:ext uri="{FF2B5EF4-FFF2-40B4-BE49-F238E27FC236}">
                <a16:creationId xmlns:a16="http://schemas.microsoft.com/office/drawing/2014/main" id="{105FC60A-4379-4631-87D0-64E5FD900806}"/>
              </a:ext>
            </a:extLst>
          </p:cNvPr>
          <p:cNvSpPr txBox="1"/>
          <p:nvPr/>
        </p:nvSpPr>
        <p:spPr>
          <a:xfrm>
            <a:off x="783609" y="2102931"/>
            <a:ext cx="9648864" cy="878510"/>
          </a:xfrm>
          <a:prstGeom prst="rect">
            <a:avLst/>
          </a:prstGeom>
          <a:noFill/>
        </p:spPr>
        <p:txBody>
          <a:bodyPr wrap="square">
            <a:spAutoFit/>
          </a:bodyPr>
          <a:lstStyle/>
          <a:p>
            <a:pPr>
              <a:lnSpc>
                <a:spcPct val="150000"/>
              </a:lnSpc>
            </a:pPr>
            <a:r>
              <a:rPr lang="en-US" dirty="0">
                <a:latin typeface="Tenorite" panose="00000500000000000000" pitchFamily="2" charset="0"/>
              </a:rPr>
              <a:t>Implement a system for monitoring the performance of the O2C process based on the defined KPIs. Generate regular reports to assess efficiency and identify areas for improvement.</a:t>
            </a:r>
          </a:p>
        </p:txBody>
      </p:sp>
    </p:spTree>
    <p:extLst>
      <p:ext uri="{BB962C8B-B14F-4D97-AF65-F5344CB8AC3E}">
        <p14:creationId xmlns:p14="http://schemas.microsoft.com/office/powerpoint/2010/main" val="309628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E98C4-D1E6-43B5-8D3E-22AFB9059F09}"/>
              </a:ext>
            </a:extLst>
          </p:cNvPr>
          <p:cNvPicPr>
            <a:picLocks noChangeAspect="1"/>
          </p:cNvPicPr>
          <p:nvPr/>
        </p:nvPicPr>
        <p:blipFill>
          <a:blip r:embed="rId2"/>
          <a:stretch>
            <a:fillRect/>
          </a:stretch>
        </p:blipFill>
        <p:spPr>
          <a:xfrm>
            <a:off x="11028933" y="118888"/>
            <a:ext cx="1163067" cy="822637"/>
          </a:xfrm>
          <a:prstGeom prst="rect">
            <a:avLst/>
          </a:prstGeom>
        </p:spPr>
      </p:pic>
      <p:cxnSp>
        <p:nvCxnSpPr>
          <p:cNvPr id="5" name="Straight Connector 4">
            <a:extLst>
              <a:ext uri="{FF2B5EF4-FFF2-40B4-BE49-F238E27FC236}">
                <a16:creationId xmlns:a16="http://schemas.microsoft.com/office/drawing/2014/main" id="{66820C8B-03DD-4FF3-A899-A22AD63D5885}"/>
              </a:ext>
            </a:extLst>
          </p:cNvPr>
          <p:cNvCxnSpPr/>
          <p:nvPr/>
        </p:nvCxnSpPr>
        <p:spPr>
          <a:xfrm>
            <a:off x="516835" y="389614"/>
            <a:ext cx="0" cy="6035040"/>
          </a:xfrm>
          <a:prstGeom prst="line">
            <a:avLst/>
          </a:prstGeom>
          <a:ln w="41275" cmpd="thickThin">
            <a:solidFill>
              <a:srgbClr val="2C9F98"/>
            </a:solidFill>
          </a:ln>
        </p:spPr>
        <p:style>
          <a:lnRef idx="1">
            <a:schemeClr val="accent1"/>
          </a:lnRef>
          <a:fillRef idx="0">
            <a:schemeClr val="accent1"/>
          </a:fillRef>
          <a:effectRef idx="0">
            <a:schemeClr val="accent1"/>
          </a:effectRef>
          <a:fontRef idx="minor">
            <a:schemeClr val="tx1"/>
          </a:fontRef>
        </p:style>
      </p:cxnSp>
      <p:sp>
        <p:nvSpPr>
          <p:cNvPr id="6" name="Google Shape;151;p29">
            <a:extLst>
              <a:ext uri="{FF2B5EF4-FFF2-40B4-BE49-F238E27FC236}">
                <a16:creationId xmlns:a16="http://schemas.microsoft.com/office/drawing/2014/main" id="{81896879-C7D5-4C71-BCFB-9DB91532C34E}"/>
              </a:ext>
            </a:extLst>
          </p:cNvPr>
          <p:cNvSpPr txBox="1">
            <a:spLocks/>
          </p:cNvSpPr>
          <p:nvPr/>
        </p:nvSpPr>
        <p:spPr>
          <a:xfrm>
            <a:off x="783609" y="655175"/>
            <a:ext cx="10403874" cy="572700"/>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dirty="0">
                <a:latin typeface="Tenorite" panose="00000500000000000000" pitchFamily="2" charset="0"/>
              </a:rPr>
              <a:t>Link for Sample Format</a:t>
            </a:r>
          </a:p>
          <a:p>
            <a:pPr algn="l">
              <a:spcBef>
                <a:spcPts val="0"/>
              </a:spcBef>
            </a:pPr>
            <a:endParaRPr lang="en-IN" sz="3200" dirty="0">
              <a:latin typeface="Tenorite" panose="00000500000000000000" pitchFamily="2" charset="0"/>
            </a:endParaRPr>
          </a:p>
        </p:txBody>
      </p:sp>
      <p:cxnSp>
        <p:nvCxnSpPr>
          <p:cNvPr id="7" name="Google Shape;153;p29">
            <a:extLst>
              <a:ext uri="{FF2B5EF4-FFF2-40B4-BE49-F238E27FC236}">
                <a16:creationId xmlns:a16="http://schemas.microsoft.com/office/drawing/2014/main" id="{ED4E9372-6C02-4B44-A2A0-EF3F131D1B0E}"/>
              </a:ext>
            </a:extLst>
          </p:cNvPr>
          <p:cNvCxnSpPr>
            <a:cxnSpLocks/>
          </p:cNvCxnSpPr>
          <p:nvPr/>
        </p:nvCxnSpPr>
        <p:spPr>
          <a:xfrm>
            <a:off x="861893" y="1324021"/>
            <a:ext cx="7391561" cy="0"/>
          </a:xfrm>
          <a:prstGeom prst="straightConnector1">
            <a:avLst/>
          </a:prstGeom>
          <a:noFill/>
          <a:ln w="38100" cap="flat" cmpd="thickThin">
            <a:solidFill>
              <a:schemeClr val="bg2">
                <a:lumMod val="75000"/>
              </a:schemeClr>
            </a:solidFill>
            <a:prstDash val="solid"/>
            <a:round/>
            <a:headEnd type="none" w="med" len="med"/>
            <a:tailEnd type="none" w="med" len="med"/>
          </a:ln>
        </p:spPr>
      </p:cxnSp>
      <p:graphicFrame>
        <p:nvGraphicFramePr>
          <p:cNvPr id="2" name="Object 1"/>
          <p:cNvGraphicFramePr>
            <a:graphicFrameLocks noChangeAspect="1"/>
          </p:cNvGraphicFramePr>
          <p:nvPr>
            <p:extLst>
              <p:ext uri="{D42A27DB-BD31-4B8C-83A1-F6EECF244321}">
                <p14:modId xmlns:p14="http://schemas.microsoft.com/office/powerpoint/2010/main" val="3675604529"/>
              </p:ext>
            </p:extLst>
          </p:nvPr>
        </p:nvGraphicFramePr>
        <p:xfrm>
          <a:off x="1637071" y="2208110"/>
          <a:ext cx="914400" cy="806450"/>
        </p:xfrm>
        <a:graphic>
          <a:graphicData uri="http://schemas.openxmlformats.org/presentationml/2006/ole">
            <mc:AlternateContent xmlns:mc="http://schemas.openxmlformats.org/markup-compatibility/2006">
              <mc:Choice xmlns:v="urn:schemas-microsoft-com:vml" Requires="v">
                <p:oleObj name="Document" showAsIcon="1" r:id="rId3" imgW="914400" imgH="806400" progId="Word.Document.12">
                  <p:embed/>
                </p:oleObj>
              </mc:Choice>
              <mc:Fallback>
                <p:oleObj name="Document" showAsIcon="1" r:id="rId3" imgW="914400" imgH="806400" progId="Word.Document.12">
                  <p:embed/>
                  <p:pic>
                    <p:nvPicPr>
                      <p:cNvPr id="0" name=""/>
                      <p:cNvPicPr/>
                      <p:nvPr/>
                    </p:nvPicPr>
                    <p:blipFill>
                      <a:blip r:embed="rId4"/>
                      <a:stretch>
                        <a:fillRect/>
                      </a:stretch>
                    </p:blipFill>
                    <p:spPr>
                      <a:xfrm>
                        <a:off x="1637071" y="2208110"/>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2059471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553</Words>
  <Application>Microsoft Office PowerPoint</Application>
  <PresentationFormat>Widescreen</PresentationFormat>
  <Paragraphs>53</Paragraphs>
  <Slides>9</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8" baseType="lpstr">
      <vt:lpstr>Arial</vt:lpstr>
      <vt:lpstr>Calibri</vt:lpstr>
      <vt:lpstr>Calibri Light</vt:lpstr>
      <vt:lpstr>Courier New</vt:lpstr>
      <vt:lpstr>Nunito</vt:lpstr>
      <vt:lpstr>Roboto Medium</vt:lpstr>
      <vt:lpstr>Tenorite</vt:lpstr>
      <vt:lpstr>Office Theme</vt:lpstr>
      <vt:lpstr>Document</vt:lpstr>
      <vt:lpstr>SOP – Order to Cash Policy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Balasubramanyan</dc:creator>
  <cp:lastModifiedBy>Balasubramanian P.G</cp:lastModifiedBy>
  <cp:revision>82</cp:revision>
  <dcterms:created xsi:type="dcterms:W3CDTF">2023-10-31T09:15:15Z</dcterms:created>
  <dcterms:modified xsi:type="dcterms:W3CDTF">2024-03-24T14:57:36Z</dcterms:modified>
</cp:coreProperties>
</file>