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6" r:id="rId9"/>
    <p:sldId id="267" r:id="rId10"/>
    <p:sldId id="265" r:id="rId11"/>
    <p:sldId id="272" r:id="rId12"/>
    <p:sldId id="273" r:id="rId13"/>
  </p:sldIdLst>
  <p:sldSz cx="18288000" cy="10287000"/>
  <p:notesSz cx="6858000" cy="9144000"/>
  <p:embeddedFontLst>
    <p:embeddedFont>
      <p:font typeface="Outfit" pitchFamily="2" charset="0"/>
      <p:regular r:id="rId14"/>
      <p:bold r:id="rId15"/>
    </p:embeddedFont>
    <p:embeddedFont>
      <p:font typeface="Outfit SemiBold" pitchFamily="2" charset="0"/>
      <p:bold r:id="rId16"/>
    </p:embeddedFont>
    <p:embeddedFont>
      <p:font typeface="Public Sans Thin" panose="020B0604020202020204" charset="0"/>
      <p:regular r:id="rId17"/>
    </p:embeddedFont>
    <p:embeddedFont>
      <p:font typeface="Tenorite" panose="000005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43010"/>
            <a:ext cx="254761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PARTICULARS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65083" y="8843010"/>
            <a:ext cx="199859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Scope</a:t>
            </a:r>
          </a:p>
        </p:txBody>
      </p:sp>
      <p:sp>
        <p:nvSpPr>
          <p:cNvPr id="4" name="AutoShape 4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23900" y="2628900"/>
            <a:ext cx="16840200" cy="2972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8800" spc="-480" dirty="0">
                <a:solidFill>
                  <a:srgbClr val="36211B"/>
                </a:solidFill>
                <a:latin typeface="Outfit SemiBold" pitchFamily="2" charset="0"/>
              </a:rPr>
              <a:t>Standard Operating Procedure for Business Strategy Ideation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96600" y="6606556"/>
            <a:ext cx="109630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Outfit SemiBold" pitchFamily="2" charset="0"/>
              </a:rPr>
              <a:t>Farzana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14476" y="8843010"/>
            <a:ext cx="2098436" cy="403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Responsibilities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13070" y="8843010"/>
            <a:ext cx="199859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Procedure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11822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Flowchart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200" y="429207"/>
            <a:ext cx="2547610" cy="1394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spc="-48" dirty="0">
                <a:solidFill>
                  <a:srgbClr val="36211B"/>
                </a:solidFill>
                <a:latin typeface="Outfit SemiBold" pitchFamily="2" charset="0"/>
              </a:rPr>
              <a:t>Document ID</a:t>
            </a:r>
          </a:p>
          <a:p>
            <a:pPr>
              <a:lnSpc>
                <a:spcPct val="150000"/>
              </a:lnSpc>
            </a:pPr>
            <a:r>
              <a:rPr lang="en-US" sz="3200" spc="-48" dirty="0">
                <a:solidFill>
                  <a:srgbClr val="36211B"/>
                </a:solidFill>
                <a:latin typeface="Outfit SemiBold" pitchFamily="2" charset="0"/>
              </a:rPr>
              <a:t>Version: 1.0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8600" y="6628222"/>
            <a:ext cx="5029200" cy="415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800" spc="-48" dirty="0">
                <a:solidFill>
                  <a:srgbClr val="36211B"/>
                </a:solidFill>
                <a:latin typeface="Outfit SemiBold" pitchFamily="2" charset="0"/>
              </a:rPr>
              <a:t>Date of creation: 2024 April 02</a:t>
            </a:r>
          </a:p>
        </p:txBody>
      </p:sp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082ED7-BFC0-4E65-80BC-1CADE226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-8520"/>
            <a:ext cx="2267446" cy="160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8A41CE-20B8-B080-E977-5CC3C1C00D39}"/>
              </a:ext>
            </a:extLst>
          </p:cNvPr>
          <p:cNvSpPr txBox="1"/>
          <p:nvPr/>
        </p:nvSpPr>
        <p:spPr>
          <a:xfrm>
            <a:off x="685800" y="608692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Inputs</a:t>
            </a:r>
          </a:p>
          <a:p>
            <a:endParaRPr lang="en-IN" sz="4000" dirty="0">
              <a:latin typeface="Outfit SemiBold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5420D9-57F8-67B4-5319-B070CA558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97211"/>
              </p:ext>
            </p:extLst>
          </p:nvPr>
        </p:nvGraphicFramePr>
        <p:xfrm>
          <a:off x="2438400" y="2112815"/>
          <a:ext cx="11262219" cy="5791202"/>
        </p:xfrm>
        <a:graphic>
          <a:graphicData uri="http://schemas.openxmlformats.org/drawingml/2006/table">
            <a:tbl>
              <a:tblPr/>
              <a:tblGrid>
                <a:gridCol w="3150603">
                  <a:extLst>
                    <a:ext uri="{9D8B030D-6E8A-4147-A177-3AD203B41FA5}">
                      <a16:colId xmlns:a16="http://schemas.microsoft.com/office/drawing/2014/main" val="796740762"/>
                    </a:ext>
                  </a:extLst>
                </a:gridCol>
                <a:gridCol w="4357543">
                  <a:extLst>
                    <a:ext uri="{9D8B030D-6E8A-4147-A177-3AD203B41FA5}">
                      <a16:colId xmlns:a16="http://schemas.microsoft.com/office/drawing/2014/main" val="4189348930"/>
                    </a:ext>
                  </a:extLst>
                </a:gridCol>
                <a:gridCol w="3754073">
                  <a:extLst>
                    <a:ext uri="{9D8B030D-6E8A-4147-A177-3AD203B41FA5}">
                      <a16:colId xmlns:a16="http://schemas.microsoft.com/office/drawing/2014/main" val="236602495"/>
                    </a:ext>
                  </a:extLst>
                </a:gridCol>
              </a:tblGrid>
              <a:tr h="384741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68908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04478"/>
                  </a:ext>
                </a:extLst>
              </a:tr>
              <a:tr h="982993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67258"/>
                  </a:ext>
                </a:extLst>
              </a:tr>
              <a:tr h="982993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42464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798669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659935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i="1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681891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403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8A41CE-20B8-B080-E977-5CC3C1C00D39}"/>
              </a:ext>
            </a:extLst>
          </p:cNvPr>
          <p:cNvSpPr txBox="1"/>
          <p:nvPr/>
        </p:nvSpPr>
        <p:spPr>
          <a:xfrm>
            <a:off x="685800" y="608692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Link to Sample</a:t>
            </a:r>
          </a:p>
        </p:txBody>
      </p:sp>
    </p:spTree>
    <p:extLst>
      <p:ext uri="{BB962C8B-B14F-4D97-AF65-F5344CB8AC3E}">
        <p14:creationId xmlns:p14="http://schemas.microsoft.com/office/powerpoint/2010/main" val="27832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64B5F7-EFF2-73CE-4BAF-C7B779BC24F4}"/>
              </a:ext>
            </a:extLst>
          </p:cNvPr>
          <p:cNvSpPr txBox="1"/>
          <p:nvPr/>
        </p:nvSpPr>
        <p:spPr>
          <a:xfrm>
            <a:off x="914400" y="800100"/>
            <a:ext cx="1043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Revision History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16770-4998-7B5D-AE78-6EAAF2D80F96}"/>
              </a:ext>
            </a:extLst>
          </p:cNvPr>
          <p:cNvSpPr txBox="1"/>
          <p:nvPr/>
        </p:nvSpPr>
        <p:spPr>
          <a:xfrm>
            <a:off x="7024687" y="8001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EBC9F-C13A-B05A-D3E9-47DC7204DBD1}"/>
              </a:ext>
            </a:extLst>
          </p:cNvPr>
          <p:cNvSpPr txBox="1"/>
          <p:nvPr/>
        </p:nvSpPr>
        <p:spPr>
          <a:xfrm>
            <a:off x="12253664" y="8001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Archives</a:t>
            </a:r>
          </a:p>
        </p:txBody>
      </p:sp>
    </p:spTree>
    <p:extLst>
      <p:ext uri="{BB962C8B-B14F-4D97-AF65-F5344CB8AC3E}">
        <p14:creationId xmlns:p14="http://schemas.microsoft.com/office/powerpoint/2010/main" val="177233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5" name="TextBox 5"/>
          <p:cNvSpPr txBox="1"/>
          <p:nvPr/>
        </p:nvSpPr>
        <p:spPr>
          <a:xfrm>
            <a:off x="1371600" y="1023304"/>
            <a:ext cx="16230600" cy="109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400" spc="-255" dirty="0">
                <a:solidFill>
                  <a:srgbClr val="36211B"/>
                </a:solidFill>
                <a:latin typeface="Outfit SemiBold" pitchFamily="2" charset="0"/>
              </a:rPr>
              <a:t>Purpose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90B99-68EB-1F1F-CD6C-502D0182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97D76-51A3-8095-D3E0-232BB5B9CEB2}"/>
              </a:ext>
            </a:extLst>
          </p:cNvPr>
          <p:cNvSpPr txBox="1"/>
          <p:nvPr/>
        </p:nvSpPr>
        <p:spPr>
          <a:xfrm>
            <a:off x="1219200" y="2525791"/>
            <a:ext cx="16383000" cy="260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latin typeface="Outfit" pitchFamily="2" charset="0"/>
              </a:rPr>
              <a:t>This SOP outlines the process to </a:t>
            </a:r>
            <a:r>
              <a:rPr lang="en-US" sz="2800" dirty="0">
                <a:solidFill>
                  <a:srgbClr val="0D0D0D"/>
                </a:solidFill>
                <a:latin typeface="Outfit" pitchFamily="2" charset="0"/>
              </a:rPr>
              <a:t>p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rovide a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Outfit" pitchFamily="2" charset="0"/>
              </a:rPr>
              <a:t>structured framework for developing business strategies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 to achieve client objectives. Also, ensure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Outfit" pitchFamily="2" charset="0"/>
              </a:rPr>
              <a:t>alignment with client aspirations and industry opportunities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and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Outfit" pitchFamily="2" charset="0"/>
              </a:rPr>
              <a:t>facilitate effective communication and decision-making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within the consulting team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Outfit" pitchFamily="2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371600" y="4991643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Outfit SemiBold" pitchFamily="2" charset="0"/>
              </a:rPr>
              <a:t>Scope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6362700"/>
            <a:ext cx="16764000" cy="3159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This SOP applies to five essential steps: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Outfit" pitchFamily="2" charset="0"/>
              </a:rPr>
              <a:t>Winning Aspiration, Where to play?, How to win?, What capabilities must be in place?, What management systems are required?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Addressing general challenges such as lack of information, stakeholder alignment, resistance to change, and competitor analysis.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Outfit" pitchFamily="2" charset="0"/>
              </a:rPr>
              <a:t>Focus on strategy development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and implementation within client organizations.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4287" y="-1275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0" name="TextBox 10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46151" y="1301492"/>
            <a:ext cx="5615367" cy="67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6000" spc="-144" dirty="0">
                <a:solidFill>
                  <a:srgbClr val="36211B"/>
                </a:solidFill>
                <a:latin typeface="Outfit SemiBold" pitchFamily="2" charset="0"/>
              </a:rPr>
              <a:t>Responsibilities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337C94-0E2A-42F1-3A94-B22A8FCDC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216" y="495300"/>
            <a:ext cx="2267446" cy="1602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D04B7AC-8FBF-CFAC-B00C-6CEC893DC2D7}"/>
              </a:ext>
            </a:extLst>
          </p:cNvPr>
          <p:cNvSpPr/>
          <p:nvPr/>
        </p:nvSpPr>
        <p:spPr>
          <a:xfrm>
            <a:off x="7315085" y="4384502"/>
            <a:ext cx="2507014" cy="2507014"/>
          </a:xfrm>
          <a:prstGeom prst="ellips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0413BE-7033-6165-6295-B36E45325078}"/>
              </a:ext>
            </a:extLst>
          </p:cNvPr>
          <p:cNvSpPr/>
          <p:nvPr/>
        </p:nvSpPr>
        <p:spPr>
          <a:xfrm>
            <a:off x="6733332" y="3770978"/>
            <a:ext cx="3670519" cy="367051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77039D-B70E-D9FE-33F4-17A00DBB8909}"/>
              </a:ext>
            </a:extLst>
          </p:cNvPr>
          <p:cNvSpPr/>
          <p:nvPr/>
        </p:nvSpPr>
        <p:spPr>
          <a:xfrm>
            <a:off x="6786554" y="3996545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32387B-A63F-4817-AF31-736BE87F4357}"/>
              </a:ext>
            </a:extLst>
          </p:cNvPr>
          <p:cNvSpPr/>
          <p:nvPr/>
        </p:nvSpPr>
        <p:spPr>
          <a:xfrm>
            <a:off x="6759032" y="6560538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D472E7-17B7-7108-8AEA-E09598F3CE9D}"/>
              </a:ext>
            </a:extLst>
          </p:cNvPr>
          <p:cNvSpPr/>
          <p:nvPr/>
        </p:nvSpPr>
        <p:spPr>
          <a:xfrm>
            <a:off x="9484617" y="3996546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A94469-9911-42BE-30D8-6DD84FAA73B9}"/>
              </a:ext>
            </a:extLst>
          </p:cNvPr>
          <p:cNvSpPr/>
          <p:nvPr/>
        </p:nvSpPr>
        <p:spPr>
          <a:xfrm>
            <a:off x="9624783" y="6479525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C78512-AF5F-F22D-1B0B-CBDED1137E1F}"/>
              </a:ext>
            </a:extLst>
          </p:cNvPr>
          <p:cNvSpPr txBox="1">
            <a:spLocks/>
          </p:cNvSpPr>
          <p:nvPr/>
        </p:nvSpPr>
        <p:spPr>
          <a:xfrm>
            <a:off x="11353799" y="3755788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Partner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Review and provide feedback on the presentation notes.</a:t>
            </a:r>
            <a:endParaRPr lang="en-IN" sz="2000" dirty="0">
              <a:latin typeface="Outfit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762A753-D1E7-C25C-7BF5-07D8AB4D80D3}"/>
              </a:ext>
            </a:extLst>
          </p:cNvPr>
          <p:cNvSpPr txBox="1">
            <a:spLocks/>
          </p:cNvSpPr>
          <p:nvPr/>
        </p:nvSpPr>
        <p:spPr>
          <a:xfrm>
            <a:off x="2647070" y="3671160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Analyst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Compile and refine presentation notes.</a:t>
            </a:r>
            <a:endParaRPr lang="en-IN" sz="2000" dirty="0">
              <a:latin typeface="Outfit" pitchFamily="2" charset="0"/>
            </a:endParaRPr>
          </a:p>
          <a:p>
            <a:pPr marL="0" indent="0" algn="r">
              <a:buNone/>
            </a:pPr>
            <a:r>
              <a:rPr lang="en-US" sz="1800" dirty="0"/>
              <a:t>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9C68FE-01CF-6015-320F-966B3654F4C9}"/>
              </a:ext>
            </a:extLst>
          </p:cNvPr>
          <p:cNvCxnSpPr>
            <a:cxnSpLocks/>
          </p:cNvCxnSpPr>
          <p:nvPr/>
        </p:nvCxnSpPr>
        <p:spPr>
          <a:xfrm>
            <a:off x="11353799" y="5609434"/>
            <a:ext cx="3526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AC5CCE-F62E-11C9-AA2E-3953717711F8}"/>
              </a:ext>
            </a:extLst>
          </p:cNvPr>
          <p:cNvCxnSpPr>
            <a:cxnSpLocks/>
          </p:cNvCxnSpPr>
          <p:nvPr/>
        </p:nvCxnSpPr>
        <p:spPr>
          <a:xfrm>
            <a:off x="2438400" y="5524500"/>
            <a:ext cx="3526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ubtitle 2">
            <a:extLst>
              <a:ext uri="{FF2B5EF4-FFF2-40B4-BE49-F238E27FC236}">
                <a16:creationId xmlns:a16="http://schemas.microsoft.com/office/drawing/2014/main" id="{F97524E5-AC87-9AF3-3A93-879F1E147E3F}"/>
              </a:ext>
            </a:extLst>
          </p:cNvPr>
          <p:cNvSpPr txBox="1">
            <a:spLocks/>
          </p:cNvSpPr>
          <p:nvPr/>
        </p:nvSpPr>
        <p:spPr>
          <a:xfrm>
            <a:off x="11353799" y="6332543"/>
            <a:ext cx="3984171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Client Stakeholders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Provide input and align on business objectives.</a:t>
            </a:r>
            <a:endParaRPr lang="en-IN" sz="2000" dirty="0">
              <a:latin typeface="Outfit" pitchFamily="2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C11EF067-ADBA-49E0-DCF7-140D90701564}"/>
              </a:ext>
            </a:extLst>
          </p:cNvPr>
          <p:cNvSpPr txBox="1">
            <a:spLocks/>
          </p:cNvSpPr>
          <p:nvPr/>
        </p:nvSpPr>
        <p:spPr>
          <a:xfrm>
            <a:off x="2603119" y="6583618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Consulting Team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Collaborate on strategy development and implementation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Outfit" pitchFamily="2" charset="0"/>
              </a:rPr>
              <a:t>.</a:t>
            </a:r>
            <a:endParaRPr lang="en-IN" sz="1800" dirty="0">
              <a:latin typeface="Outfit" pitchFamily="2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097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0" name="TextBox 10"/>
          <p:cNvSpPr txBox="1"/>
          <p:nvPr/>
        </p:nvSpPr>
        <p:spPr>
          <a:xfrm>
            <a:off x="1491253" y="1872616"/>
            <a:ext cx="7116897" cy="67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6000" spc="-144" dirty="0">
                <a:solidFill>
                  <a:srgbClr val="36211B"/>
                </a:solidFill>
                <a:latin typeface="Outfit SemiBold" pitchFamily="2" charset="0"/>
              </a:rPr>
              <a:t>Requirements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84207-185C-E03C-6324-1FC22097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E364D3-5B06-D8B9-41F2-25064B8F6953}"/>
              </a:ext>
            </a:extLst>
          </p:cNvPr>
          <p:cNvSpPr txBox="1"/>
          <p:nvPr/>
        </p:nvSpPr>
        <p:spPr>
          <a:xfrm>
            <a:off x="1295400" y="6293477"/>
            <a:ext cx="2443164" cy="234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Understanding of client business objectives and industry landscape.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Outfi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1F04F-0831-F5B1-E40B-6CDF8AF04284}"/>
              </a:ext>
            </a:extLst>
          </p:cNvPr>
          <p:cNvSpPr txBox="1"/>
          <p:nvPr/>
        </p:nvSpPr>
        <p:spPr>
          <a:xfrm>
            <a:off x="11414128" y="6293477"/>
            <a:ext cx="2743200" cy="188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Ability to analyze and prioritize strategic options.</a:t>
            </a:r>
          </a:p>
          <a:p>
            <a:pPr algn="l">
              <a:lnSpc>
                <a:spcPct val="150000"/>
              </a:lnSpc>
            </a:pPr>
            <a:endParaRPr lang="en-US" sz="2000" i="0" dirty="0">
              <a:solidFill>
                <a:srgbClr val="0D0D0D"/>
              </a:solidFill>
              <a:effectLst/>
              <a:latin typeface="Outfi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EE3C-5129-D9C6-51BB-83E3CC8DBF4E}"/>
              </a:ext>
            </a:extLst>
          </p:cNvPr>
          <p:cNvSpPr txBox="1"/>
          <p:nvPr/>
        </p:nvSpPr>
        <p:spPr>
          <a:xfrm>
            <a:off x="8107364" y="6213667"/>
            <a:ext cx="2743200" cy="14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Strong communication and collaboration skills.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5E50B-DA08-2EC6-23DB-BAF198796AAF}"/>
              </a:ext>
            </a:extLst>
          </p:cNvPr>
          <p:cNvSpPr txBox="1"/>
          <p:nvPr/>
        </p:nvSpPr>
        <p:spPr>
          <a:xfrm>
            <a:off x="4724400" y="6293477"/>
            <a:ext cx="2819400" cy="14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Adaptability to address challenges and resistance to change.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7BD1B-CB71-281B-8D8A-581CDEF9D47E}"/>
              </a:ext>
            </a:extLst>
          </p:cNvPr>
          <p:cNvSpPr txBox="1"/>
          <p:nvPr/>
        </p:nvSpPr>
        <p:spPr>
          <a:xfrm>
            <a:off x="14706378" y="6224116"/>
            <a:ext cx="3124200" cy="142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Access to relevant data and resources for strategy development</a:t>
            </a:r>
            <a:endParaRPr lang="en-IN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B4160-CE11-9F4C-7995-A7373CAECBD1}"/>
              </a:ext>
            </a:extLst>
          </p:cNvPr>
          <p:cNvCxnSpPr/>
          <p:nvPr/>
        </p:nvCxnSpPr>
        <p:spPr>
          <a:xfrm>
            <a:off x="4343400" y="4903932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59CBF6-F777-0369-30EB-556A750A93DD}"/>
              </a:ext>
            </a:extLst>
          </p:cNvPr>
          <p:cNvCxnSpPr/>
          <p:nvPr/>
        </p:nvCxnSpPr>
        <p:spPr>
          <a:xfrm>
            <a:off x="14478000" y="4972050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098445-DB60-A9FC-9E73-A724988AA5F3}"/>
              </a:ext>
            </a:extLst>
          </p:cNvPr>
          <p:cNvCxnSpPr/>
          <p:nvPr/>
        </p:nvCxnSpPr>
        <p:spPr>
          <a:xfrm>
            <a:off x="11012489" y="4972050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3EC3C-0459-7757-178C-036279C2E9D1}"/>
              </a:ext>
            </a:extLst>
          </p:cNvPr>
          <p:cNvCxnSpPr/>
          <p:nvPr/>
        </p:nvCxnSpPr>
        <p:spPr>
          <a:xfrm>
            <a:off x="7772400" y="4972050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7FAC97D-88F8-C3F0-9724-8173C7D91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5" y="3393435"/>
            <a:ext cx="1980895" cy="1980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364638-FD1E-2B2A-A581-DE82DE803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38" y="3393435"/>
            <a:ext cx="1980894" cy="19808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D0EC-4F11-2F6D-D97A-5A34D50DFC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54" y="3543297"/>
            <a:ext cx="1980894" cy="19808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A00056-4CC8-8A7B-997D-F8FE48C681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231" y="3543297"/>
            <a:ext cx="1980894" cy="19808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A1EEF6-13E9-51AC-CFE8-2FEDFD3181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178" y="3492313"/>
            <a:ext cx="1980895" cy="1980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5" name="TextBox 15"/>
          <p:cNvSpPr txBox="1"/>
          <p:nvPr/>
        </p:nvSpPr>
        <p:spPr>
          <a:xfrm>
            <a:off x="3886200" y="1113796"/>
            <a:ext cx="11582400" cy="1249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000" b="1" dirty="0">
                <a:solidFill>
                  <a:srgbClr val="1F1F1F"/>
                </a:solidFill>
                <a:latin typeface="Outfit SemiBold" pitchFamily="2" charset="0"/>
              </a:rPr>
              <a:t>Procedure</a:t>
            </a:r>
            <a:r>
              <a:rPr lang="en-US" sz="4000" b="1" i="0" dirty="0">
                <a:solidFill>
                  <a:srgbClr val="1F1F1F"/>
                </a:solidFill>
                <a:effectLst/>
                <a:latin typeface="Outfit SemiBold" pitchFamily="2" charset="0"/>
              </a:rPr>
              <a:t> for </a:t>
            </a:r>
            <a:r>
              <a:rPr lang="en-US" sz="4000" b="1" dirty="0">
                <a:solidFill>
                  <a:srgbClr val="1F1F1F"/>
                </a:solidFill>
                <a:latin typeface="Outfit SemiBold" pitchFamily="2" charset="0"/>
              </a:rPr>
              <a:t>Business Ideation Strategy</a:t>
            </a:r>
            <a:endParaRPr lang="en-US" sz="4000" b="1" i="0" dirty="0">
              <a:solidFill>
                <a:srgbClr val="1F1F1F"/>
              </a:solidFill>
              <a:effectLst/>
              <a:latin typeface="Outfit SemiBold" pitchFamily="2" charset="0"/>
            </a:endParaRPr>
          </a:p>
          <a:p>
            <a:pPr>
              <a:lnSpc>
                <a:spcPts val="5040"/>
              </a:lnSpc>
            </a:pPr>
            <a:endParaRPr lang="en-US" sz="4000" spc="-144" dirty="0">
              <a:solidFill>
                <a:srgbClr val="36211B"/>
              </a:solidFill>
              <a:latin typeface="Outfit SemiBold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C0898B-98F2-758C-18B6-719B0A3C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190500"/>
            <a:ext cx="2267446" cy="16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499962-624F-9CB5-1C8B-B2B28F387E0C}"/>
              </a:ext>
            </a:extLst>
          </p:cNvPr>
          <p:cNvSpPr txBox="1"/>
          <p:nvPr/>
        </p:nvSpPr>
        <p:spPr>
          <a:xfrm>
            <a:off x="900112" y="2609850"/>
            <a:ext cx="5105400" cy="517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IN" sz="3200" b="1" dirty="0">
                <a:latin typeface="Outfit" pitchFamily="2" charset="0"/>
              </a:rPr>
              <a:t>Winning Aspiration</a:t>
            </a:r>
          </a:p>
          <a:p>
            <a:pPr>
              <a:lnSpc>
                <a:spcPct val="150000"/>
              </a:lnSpc>
            </a:pPr>
            <a:endParaRPr lang="en-IN" sz="32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Strategic Clarity</a:t>
            </a:r>
            <a:r>
              <a:rPr lang="en-US" sz="2000" dirty="0">
                <a:latin typeface="Outfit" pitchFamily="2" charset="0"/>
              </a:rPr>
              <a:t>: Identify the multiple paths to success within their industry, potentially revealing previously unseen opportunities.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Aspirations can be refined and revised over time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Aspirations shouldn’t change day to day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E48A0-9932-1BD6-1D9E-8E45A1E9ED2F}"/>
              </a:ext>
            </a:extLst>
          </p:cNvPr>
          <p:cNvSpPr txBox="1"/>
          <p:nvPr/>
        </p:nvSpPr>
        <p:spPr>
          <a:xfrm>
            <a:off x="6724650" y="2705100"/>
            <a:ext cx="541020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Outfit" pitchFamily="2" charset="0"/>
              </a:rPr>
              <a:t>2. Where to play?</a:t>
            </a:r>
          </a:p>
          <a:p>
            <a:endParaRPr lang="en-IN" sz="32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Align &amp; Amplify:</a:t>
            </a:r>
            <a:r>
              <a:rPr lang="en-US" sz="2000" dirty="0">
                <a:latin typeface="Outfit" pitchFamily="2" charset="0"/>
              </a:rPr>
              <a:t> Choosing playing fields that align with the client’s aspirations and amplify their impact 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Ruthless Prioritization: </a:t>
            </a:r>
            <a:r>
              <a:rPr lang="en-US" sz="2000" dirty="0">
                <a:latin typeface="Outfit" pitchFamily="2" charset="0"/>
              </a:rPr>
              <a:t>Obtain the fields where the client doesn’t want to play to eliminate distractions.</a:t>
            </a:r>
            <a:endParaRPr lang="en-IN" sz="2000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Clarity:</a:t>
            </a:r>
            <a:r>
              <a:rPr lang="en-IN" sz="2000" dirty="0">
                <a:latin typeface="Outfit" pitchFamily="2" charset="0"/>
              </a:rPr>
              <a:t> There should be clarity from </a:t>
            </a:r>
            <a:r>
              <a:rPr lang="en-US" sz="2000" dirty="0">
                <a:latin typeface="Outfit" pitchFamily="2" charset="0"/>
              </a:rPr>
              <a:t>Consumers to channels and customers; to competition; to local, regional, and global differences.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Conviction:</a:t>
            </a:r>
            <a:r>
              <a:rPr lang="en-US" sz="2000" dirty="0">
                <a:latin typeface="Outfit" pitchFamily="2" charset="0"/>
              </a:rPr>
              <a:t> Identifying what business they really want to get in.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Collaboration: </a:t>
            </a:r>
            <a:r>
              <a:rPr lang="en-US" sz="2000" dirty="0">
                <a:latin typeface="Outfit" pitchFamily="2" charset="0"/>
              </a:rPr>
              <a:t>Identifying ways to win in the selected playing field.</a:t>
            </a:r>
          </a:p>
          <a:p>
            <a:endParaRPr lang="en-IN" dirty="0">
              <a:latin typeface="Outfi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0E161-947D-D9FE-C883-95FCF90DB140}"/>
              </a:ext>
            </a:extLst>
          </p:cNvPr>
          <p:cNvSpPr txBox="1"/>
          <p:nvPr/>
        </p:nvSpPr>
        <p:spPr>
          <a:xfrm>
            <a:off x="12970114" y="2705100"/>
            <a:ext cx="43815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Outfit" pitchFamily="2" charset="0"/>
              </a:rPr>
              <a:t>3. How to win?</a:t>
            </a:r>
          </a:p>
          <a:p>
            <a:endParaRPr lang="en-IN" sz="32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Define the method by which the client will win on the field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How can they create unique value, and how it can sustainably deliver that value to customers in a way that is distinct from its competition.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Match the firm’s advantages (both existing and potential) against its where-to-play choices.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Perform </a:t>
            </a:r>
            <a:r>
              <a:rPr lang="en-US" sz="2000" b="1" dirty="0">
                <a:latin typeface="Outfit" pitchFamily="2" charset="0"/>
              </a:rPr>
              <a:t>SWOT Analysis</a:t>
            </a:r>
          </a:p>
          <a:p>
            <a:endParaRPr lang="en-IN" dirty="0">
              <a:latin typeface="Outfi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803231-EC0A-D138-E24C-24CDB716D349}"/>
              </a:ext>
            </a:extLst>
          </p:cNvPr>
          <p:cNvCxnSpPr>
            <a:cxnSpLocks/>
          </p:cNvCxnSpPr>
          <p:nvPr/>
        </p:nvCxnSpPr>
        <p:spPr>
          <a:xfrm>
            <a:off x="633412" y="2362921"/>
            <a:ext cx="168163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3F999-B7F7-3E2D-2BCE-41D40BA6C2F8}"/>
              </a:ext>
            </a:extLst>
          </p:cNvPr>
          <p:cNvCxnSpPr>
            <a:cxnSpLocks/>
          </p:cNvCxnSpPr>
          <p:nvPr/>
        </p:nvCxnSpPr>
        <p:spPr>
          <a:xfrm>
            <a:off x="685799" y="3619500"/>
            <a:ext cx="168163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081939-6908-F55E-7C65-A904CBDB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52131-0445-6011-BF1C-E85B581D0EAB}"/>
              </a:ext>
            </a:extLst>
          </p:cNvPr>
          <p:cNvSpPr txBox="1"/>
          <p:nvPr/>
        </p:nvSpPr>
        <p:spPr>
          <a:xfrm>
            <a:off x="914400" y="2117578"/>
            <a:ext cx="6477000" cy="775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latin typeface="Outfit" pitchFamily="2" charset="0"/>
              </a:rPr>
              <a:t>4. What capabilities must be in place?</a:t>
            </a:r>
          </a:p>
          <a:p>
            <a:pPr>
              <a:lnSpc>
                <a:spcPct val="150000"/>
              </a:lnSpc>
            </a:pPr>
            <a:endParaRPr lang="en-IN" sz="28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Identify what must they excel at to thrive in their chosen field and achieve their desired victory.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Strategy-oriented</a:t>
            </a:r>
            <a:r>
              <a:rPr lang="en-US" sz="2000" dirty="0">
                <a:latin typeface="Outfit" pitchFamily="2" charset="0"/>
              </a:rPr>
              <a:t> :- Optimal position arrangement that makes the most benefits for the final goals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Position-oriented</a:t>
            </a:r>
            <a:r>
              <a:rPr lang="en-US" sz="2000" dirty="0">
                <a:latin typeface="Outfit" pitchFamily="2" charset="0"/>
              </a:rPr>
              <a:t> :-  Designed around positions, not people. Comprising of functional positions that contribute to the business aims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Stable and flexible </a:t>
            </a:r>
            <a:r>
              <a:rPr lang="en-US" sz="2000" dirty="0">
                <a:latin typeface="Outfit" pitchFamily="2" charset="0"/>
              </a:rPr>
              <a:t>:- Flexible enough to adapt to the internal and external environment changes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Strengthen accountability </a:t>
            </a:r>
            <a:r>
              <a:rPr lang="en-US" sz="2000" dirty="0">
                <a:latin typeface="Outfit" pitchFamily="2" charset="0"/>
              </a:rPr>
              <a:t>:- Structure to promote accountability. It should ensure adequate guide and control. Hierarchy should be reasonable and smooth to ensure clear, rapid information flows.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82D50-1A78-0C8A-AFC7-8FF2FE55D326}"/>
              </a:ext>
            </a:extLst>
          </p:cNvPr>
          <p:cNvSpPr txBox="1"/>
          <p:nvPr/>
        </p:nvSpPr>
        <p:spPr>
          <a:xfrm>
            <a:off x="9372600" y="2149181"/>
            <a:ext cx="64770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Outfit" pitchFamily="2" charset="0"/>
              </a:rPr>
              <a:t>5. What management systems are required?</a:t>
            </a:r>
          </a:p>
          <a:p>
            <a:endParaRPr lang="en-IN" sz="28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Robust Management Systems are the backbone of strategy, translating aspiration into actions and measuring progress.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Strategic Agility</a:t>
            </a:r>
            <a:r>
              <a:rPr lang="en-US" sz="2000" dirty="0">
                <a:latin typeface="Outfit" pitchFamily="2" charset="0"/>
              </a:rPr>
              <a:t>: A well-defined process for creating, reviewing, and communicating the strategy ensures everyone is aligned and adaptable.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Capability Champions</a:t>
            </a:r>
            <a:r>
              <a:rPr lang="en-US" sz="2000" dirty="0">
                <a:latin typeface="Outfit" pitchFamily="2" charset="0"/>
              </a:rPr>
              <a:t>: Dedicated structures nurture and support core capabilities, empowering the organization to excel in its chosen arena.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Performance Pulse</a:t>
            </a:r>
            <a:r>
              <a:rPr lang="en-US" sz="2000" dirty="0">
                <a:latin typeface="Outfit" pitchFamily="2" charset="0"/>
              </a:rPr>
              <a:t>: Clear metrics and regular reviews provide insight into the strategy's effectiveness, enabling course corrections when needed.</a:t>
            </a:r>
          </a:p>
          <a:p>
            <a:endParaRPr lang="en-IN" dirty="0">
              <a:latin typeface="Outfit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48FDC8-03AB-7DD5-5E89-CA4FB283BF93}"/>
              </a:ext>
            </a:extLst>
          </p:cNvPr>
          <p:cNvCxnSpPr/>
          <p:nvPr/>
        </p:nvCxnSpPr>
        <p:spPr>
          <a:xfrm>
            <a:off x="762000" y="1790700"/>
            <a:ext cx="152585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81374E-8D03-575C-58CF-0E1214B8A151}"/>
              </a:ext>
            </a:extLst>
          </p:cNvPr>
          <p:cNvCxnSpPr/>
          <p:nvPr/>
        </p:nvCxnSpPr>
        <p:spPr>
          <a:xfrm>
            <a:off x="762000" y="3162300"/>
            <a:ext cx="152585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9B1E9-2671-EC9E-37C4-800A98FCC590}"/>
              </a:ext>
            </a:extLst>
          </p:cNvPr>
          <p:cNvSpPr txBox="1"/>
          <p:nvPr/>
        </p:nvSpPr>
        <p:spPr>
          <a:xfrm>
            <a:off x="1219200" y="15621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Outfit" pitchFamily="2" charset="0"/>
              </a:rPr>
              <a:t>General Instructions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985CC-C405-C231-4488-19F207EB3D2E}"/>
              </a:ext>
            </a:extLst>
          </p:cNvPr>
          <p:cNvSpPr txBox="1"/>
          <p:nvPr/>
        </p:nvSpPr>
        <p:spPr>
          <a:xfrm>
            <a:off x="1066800" y="3162300"/>
            <a:ext cx="161925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The </a:t>
            </a:r>
            <a:r>
              <a:rPr lang="en-US" sz="2800" b="1" dirty="0">
                <a:latin typeface="Outfit" pitchFamily="2" charset="0"/>
              </a:rPr>
              <a:t>Analyst </a:t>
            </a:r>
            <a:r>
              <a:rPr lang="en-US" sz="2800" dirty="0">
                <a:latin typeface="Outfit" pitchFamily="2" charset="0"/>
              </a:rPr>
              <a:t>needs to make the </a:t>
            </a:r>
            <a:r>
              <a:rPr lang="en-US" sz="2800" b="1" dirty="0">
                <a:latin typeface="Outfit" pitchFamily="2" charset="0"/>
              </a:rPr>
              <a:t>MVP</a:t>
            </a:r>
            <a:r>
              <a:rPr lang="en-US" sz="2800" dirty="0">
                <a:latin typeface="Outfit" pitchFamily="2" charset="0"/>
              </a:rPr>
              <a:t> for a </a:t>
            </a:r>
            <a:r>
              <a:rPr lang="en-US" sz="2800" b="1" dirty="0">
                <a:latin typeface="Outfit" pitchFamily="2" charset="0"/>
              </a:rPr>
              <a:t>presentation notes document </a:t>
            </a:r>
            <a:r>
              <a:rPr lang="en-US" sz="2800" dirty="0">
                <a:latin typeface="Outfit" pitchFamily="2" charset="0"/>
              </a:rPr>
              <a:t>for the Partner </a:t>
            </a:r>
            <a:r>
              <a:rPr lang="en-US" sz="2800" b="1" dirty="0">
                <a:latin typeface="Outfit" pitchFamily="2" charset="0"/>
              </a:rPr>
              <a:t>one day before </a:t>
            </a:r>
            <a:r>
              <a:rPr lang="en-US" sz="2800" dirty="0">
                <a:latin typeface="Outfit" pitchFamily="2" charset="0"/>
              </a:rPr>
              <a:t>and the </a:t>
            </a:r>
            <a:r>
              <a:rPr lang="en-US" sz="2800" b="1" dirty="0">
                <a:latin typeface="Outfit" pitchFamily="2" charset="0"/>
              </a:rPr>
              <a:t>final version </a:t>
            </a:r>
            <a:r>
              <a:rPr lang="en-US" sz="2800" dirty="0">
                <a:latin typeface="Outfit" pitchFamily="2" charset="0"/>
              </a:rPr>
              <a:t>the </a:t>
            </a:r>
            <a:r>
              <a:rPr lang="en-US" sz="2800" b="1" dirty="0">
                <a:latin typeface="Outfit" pitchFamily="2" charset="0"/>
              </a:rPr>
              <a:t>night before </a:t>
            </a:r>
            <a:r>
              <a:rPr lang="en-US" sz="2800" dirty="0">
                <a:latin typeface="Outfit" pitchFamily="2" charset="0"/>
              </a:rPr>
              <a:t>the </a:t>
            </a:r>
            <a:r>
              <a:rPr lang="en-US" sz="2800" b="1" dirty="0">
                <a:latin typeface="Outfit" pitchFamily="2" charset="0"/>
              </a:rPr>
              <a:t>presentation </a:t>
            </a:r>
            <a:r>
              <a:rPr lang="en-US" sz="2800" dirty="0">
                <a:latin typeface="Outfit" pitchFamily="2" charset="0"/>
              </a:rPr>
              <a:t>that helps him/her navigate the presentation.</a:t>
            </a:r>
            <a:endParaRPr lang="en-US" sz="2800" b="1" dirty="0">
              <a:latin typeface="Outfit" pitchFamily="2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Outfit" pitchFamily="2" charset="0"/>
              </a:rPr>
              <a:t>Objective Alignment: </a:t>
            </a:r>
            <a:r>
              <a:rPr lang="en-US" sz="2800" dirty="0">
                <a:latin typeface="Outfit" pitchFamily="2" charset="0"/>
              </a:rPr>
              <a:t>Ensure all team members understand the client's business objectives, aspirations, and the scope of our consulting engagement to maintain focus.</a:t>
            </a:r>
            <a:endParaRPr lang="en-US" sz="2800" b="1" dirty="0">
              <a:latin typeface="Outfit" pitchFamily="2" charset="0"/>
            </a:endParaRPr>
          </a:p>
          <a:p>
            <a:endParaRPr lang="en-IN" sz="2800" dirty="0">
              <a:latin typeface="Outfit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9B1E9-2671-EC9E-37C4-800A98FCC590}"/>
              </a:ext>
            </a:extLst>
          </p:cNvPr>
          <p:cNvSpPr txBox="1"/>
          <p:nvPr/>
        </p:nvSpPr>
        <p:spPr>
          <a:xfrm>
            <a:off x="1219200" y="15621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Outfit" pitchFamily="2" charset="0"/>
              </a:rPr>
              <a:t>General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985CC-C405-C231-4488-19F207EB3D2E}"/>
              </a:ext>
            </a:extLst>
          </p:cNvPr>
          <p:cNvSpPr txBox="1"/>
          <p:nvPr/>
        </p:nvSpPr>
        <p:spPr>
          <a:xfrm>
            <a:off x="1047750" y="3086100"/>
            <a:ext cx="1640205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Outfit" pitchFamily="2" charset="0"/>
              </a:rPr>
              <a:t>Lack of Publicly Available &amp; Stakeholder Given Information about their Business Operations.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Outfit" pitchFamily="2" charset="0"/>
              </a:rPr>
              <a:t>Stakeholder Alignment</a:t>
            </a:r>
            <a:r>
              <a:rPr lang="en-US" sz="2800" dirty="0">
                <a:latin typeface="Outfit" pitchFamily="2" charset="0"/>
              </a:rPr>
              <a:t>: Achieving consensus among various stakeholders with differing priorities and perspectives can be challenging.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Outfit" pitchFamily="2" charset="0"/>
              </a:rPr>
              <a:t>Resistance to Change</a:t>
            </a:r>
            <a:r>
              <a:rPr lang="en-US" sz="2800" dirty="0">
                <a:latin typeface="Outfit" pitchFamily="2" charset="0"/>
              </a:rPr>
              <a:t>: Anticipate and prepare for resistance from the client organization towards recommended changes. Develop strategies to demonstrate value and facilitate buy-in.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Outfit" pitchFamily="2" charset="0"/>
              </a:rPr>
              <a:t>Identifying the subniche of the client’s product or service.</a:t>
            </a:r>
            <a:endParaRPr lang="en-US" sz="2800" dirty="0">
              <a:latin typeface="Outfit" pitchFamily="2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Outfit" pitchFamily="2" charset="0"/>
              </a:rPr>
              <a:t>Lack of Competitors Information in the identified subniche.</a:t>
            </a:r>
          </a:p>
          <a:p>
            <a:endParaRPr lang="en-IN" sz="2800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3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AA4690-2FE0-8331-3934-BEDADD2C7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26373"/>
              </p:ext>
            </p:extLst>
          </p:nvPr>
        </p:nvGraphicFramePr>
        <p:xfrm>
          <a:off x="1447801" y="2797008"/>
          <a:ext cx="14020800" cy="566730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6921661">
                  <a:extLst>
                    <a:ext uri="{9D8B030D-6E8A-4147-A177-3AD203B41FA5}">
                      <a16:colId xmlns:a16="http://schemas.microsoft.com/office/drawing/2014/main" val="1769737884"/>
                    </a:ext>
                  </a:extLst>
                </a:gridCol>
                <a:gridCol w="7099139">
                  <a:extLst>
                    <a:ext uri="{9D8B030D-6E8A-4147-A177-3AD203B41FA5}">
                      <a16:colId xmlns:a16="http://schemas.microsoft.com/office/drawing/2014/main" val="485271897"/>
                    </a:ext>
                  </a:extLst>
                </a:gridCol>
              </a:tblGrid>
              <a:tr h="903809">
                <a:tc>
                  <a:txBody>
                    <a:bodyPr/>
                    <a:lstStyle/>
                    <a:p>
                      <a:r>
                        <a:rPr lang="en-IN" sz="4400" dirty="0">
                          <a:latin typeface="Outfit" pitchFamily="2" charset="0"/>
                        </a:rPr>
                        <a:t>Do’s</a:t>
                      </a:r>
                    </a:p>
                  </a:txBody>
                  <a:tcPr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4400" dirty="0">
                          <a:latin typeface="Outfit" pitchFamily="2" charset="0"/>
                        </a:rPr>
                        <a:t>Don’ts</a:t>
                      </a:r>
                    </a:p>
                  </a:txBody>
                  <a:tcPr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35919"/>
                  </a:ext>
                </a:extLst>
              </a:tr>
              <a:tr h="976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keep it simple &amp; focused, 16-20 slides are optimal</a:t>
                      </a:r>
                    </a:p>
                    <a:p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Don’t 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make it too long</a:t>
                      </a:r>
                    </a:p>
                    <a:p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32052"/>
                  </a:ext>
                </a:extLst>
              </a:tr>
              <a:tr h="976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hook the audience through the narration</a:t>
                      </a:r>
                      <a:endParaRPr lang="en-IN" sz="2400" dirty="0">
                        <a:latin typeface="Outfit" pitchFamily="2" charset="0"/>
                      </a:endParaRPr>
                    </a:p>
                    <a:p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Don’t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have unstructured schema for the slides</a:t>
                      </a:r>
                    </a:p>
                    <a:p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96206"/>
                  </a:ext>
                </a:extLst>
              </a:tr>
              <a:tr h="976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use visuals, icons and infographics, bullet points</a:t>
                      </a:r>
                      <a:endParaRPr lang="en-IN" sz="2400" dirty="0">
                        <a:latin typeface="Outfit" pitchFamily="2" charset="0"/>
                      </a:endParaRPr>
                    </a:p>
                    <a:p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Don’t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add too many texts</a:t>
                      </a:r>
                      <a:endParaRPr lang="en-IN" sz="2400" dirty="0">
                        <a:latin typeface="Outfit" pitchFamily="2" charset="0"/>
                      </a:endParaRPr>
                    </a:p>
                    <a:p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37989"/>
                  </a:ext>
                </a:extLst>
              </a:tr>
              <a:tr h="1409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make the theme of the slides in unison of the client logo</a:t>
                      </a:r>
                      <a:endParaRPr lang="en-IN" sz="2400" b="0" u="none" strike="noStrike" dirty="0">
                        <a:effectLst/>
                        <a:latin typeface="Outfit" pitchFamily="2" charset="0"/>
                      </a:endParaRPr>
                    </a:p>
                    <a:p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Don’t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use bright or bold colors, </a:t>
                      </a:r>
                      <a:endParaRPr lang="en-IN" sz="2400" b="0" u="none" strike="noStrike" dirty="0">
                        <a:effectLst/>
                        <a:latin typeface="Outfit" pitchFamily="2" charset="0"/>
                      </a:endParaRPr>
                    </a:p>
                    <a:p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984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0337A7-8576-0C5A-75F5-A6E3E0B2FB0C}"/>
              </a:ext>
            </a:extLst>
          </p:cNvPr>
          <p:cNvSpPr txBox="1"/>
          <p:nvPr/>
        </p:nvSpPr>
        <p:spPr>
          <a:xfrm>
            <a:off x="1600200" y="1114801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Process Implementation Checklist</a:t>
            </a:r>
          </a:p>
        </p:txBody>
      </p:sp>
    </p:spTree>
    <p:extLst>
      <p:ext uri="{BB962C8B-B14F-4D97-AF65-F5344CB8AC3E}">
        <p14:creationId xmlns:p14="http://schemas.microsoft.com/office/powerpoint/2010/main" val="57653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818</Words>
  <Application>Microsoft Office PowerPoint</Application>
  <PresentationFormat>Custom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Outfit</vt:lpstr>
      <vt:lpstr>Public Sans Thin</vt:lpstr>
      <vt:lpstr>Outfit </vt:lpstr>
      <vt:lpstr>Wingdings</vt:lpstr>
      <vt:lpstr>Arial</vt:lpstr>
      <vt:lpstr>Outfit SemiBold</vt:lpstr>
      <vt:lpstr>Tenorite</vt:lpstr>
      <vt:lpstr>Courier New</vt:lpstr>
      <vt:lpstr>Mulish SemiBold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dc:creator>farzana s</dc:creator>
  <cp:lastModifiedBy>Farzana Nizam</cp:lastModifiedBy>
  <cp:revision>9</cp:revision>
  <dcterms:created xsi:type="dcterms:W3CDTF">2006-08-16T00:00:00Z</dcterms:created>
  <dcterms:modified xsi:type="dcterms:W3CDTF">2024-04-04T11:02:03Z</dcterms:modified>
  <dc:identifier>DAGBMJUFq8M</dc:identifier>
</cp:coreProperties>
</file>