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62" r:id="rId7"/>
    <p:sldId id="278" r:id="rId8"/>
    <p:sldId id="263" r:id="rId9"/>
    <p:sldId id="266" r:id="rId10"/>
    <p:sldId id="267" r:id="rId11"/>
    <p:sldId id="265" r:id="rId12"/>
    <p:sldId id="272" r:id="rId13"/>
    <p:sldId id="273" r:id="rId14"/>
    <p:sldId id="277" r:id="rId15"/>
  </p:sldIdLst>
  <p:sldSz cx="18288000" cy="10287000"/>
  <p:notesSz cx="6858000" cy="9144000"/>
  <p:embeddedFontLst>
    <p:embeddedFont>
      <p:font typeface="Nunito" pitchFamily="2" charset="0"/>
      <p:regular r:id="rId16"/>
      <p:italic r:id="rId17"/>
      <p:boldItalic r:id="rId18"/>
    </p:embeddedFont>
    <p:embeddedFont>
      <p:font typeface="Outfit" pitchFamily="2" charset="0"/>
      <p:regular r:id="rId19"/>
      <p:bold r:id="rId20"/>
    </p:embeddedFont>
    <p:embeddedFont>
      <p:font typeface="Outfit SemiBold" pitchFamily="2" charset="0"/>
      <p:bold r:id="rId21"/>
    </p:embeddedFont>
    <p:embeddedFont>
      <p:font typeface="Public Sans Thin" panose="020B0604020202020204" charset="0"/>
      <p:regular r:id="rId22"/>
    </p:embeddedFont>
    <p:embeddedFont>
      <p:font typeface="Tenorite" panose="000005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22" autoAdjust="0"/>
  </p:normalViewPr>
  <p:slideViewPr>
    <p:cSldViewPr>
      <p:cViewPr varScale="1">
        <p:scale>
          <a:sx n="57" d="100"/>
          <a:sy n="57" d="100"/>
        </p:scale>
        <p:origin x="61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43010"/>
            <a:ext cx="254761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PARTICULARS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65083" y="8843010"/>
            <a:ext cx="199859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Scope</a:t>
            </a:r>
          </a:p>
        </p:txBody>
      </p:sp>
      <p:sp>
        <p:nvSpPr>
          <p:cNvPr id="4" name="AutoShape 4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23900" y="2628900"/>
            <a:ext cx="16840200" cy="2972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8800" spc="-480" dirty="0">
                <a:solidFill>
                  <a:srgbClr val="36211B"/>
                </a:solidFill>
                <a:latin typeface="Outfit SemiBold" pitchFamily="2" charset="0"/>
              </a:rPr>
              <a:t>Standard Operating Procedure for Data Analytics &amp; MIS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96600" y="6606556"/>
            <a:ext cx="109630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Outfit SemiBold" pitchFamily="2" charset="0"/>
              </a:rPr>
              <a:t>Farzana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14476" y="8843010"/>
            <a:ext cx="2098436" cy="403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Responsibilities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13070" y="8843010"/>
            <a:ext cx="199859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Procedure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11822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Flowchart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200" y="429207"/>
            <a:ext cx="2547610" cy="1394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spc="-48" dirty="0">
                <a:solidFill>
                  <a:srgbClr val="36211B"/>
                </a:solidFill>
                <a:latin typeface="Outfit SemiBold" pitchFamily="2" charset="0"/>
              </a:rPr>
              <a:t>Document ID</a:t>
            </a:r>
          </a:p>
          <a:p>
            <a:pPr>
              <a:lnSpc>
                <a:spcPct val="150000"/>
              </a:lnSpc>
            </a:pPr>
            <a:r>
              <a:rPr lang="en-US" sz="3200" spc="-48" dirty="0">
                <a:solidFill>
                  <a:srgbClr val="36211B"/>
                </a:solidFill>
                <a:latin typeface="Outfit SemiBold" pitchFamily="2" charset="0"/>
              </a:rPr>
              <a:t>Version: 1.0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8600" y="6628222"/>
            <a:ext cx="5029200" cy="415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800" spc="-48" dirty="0">
                <a:solidFill>
                  <a:srgbClr val="36211B"/>
                </a:solidFill>
                <a:latin typeface="Outfit SemiBold" pitchFamily="2" charset="0"/>
              </a:rPr>
              <a:t>Date of creation: 2024 April 04</a:t>
            </a:r>
          </a:p>
        </p:txBody>
      </p:sp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082ED7-BFC0-4E65-80BC-1CADE226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-8520"/>
            <a:ext cx="2267446" cy="160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AA4690-2FE0-8331-3934-BEDADD2C7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88444"/>
              </p:ext>
            </p:extLst>
          </p:nvPr>
        </p:nvGraphicFramePr>
        <p:xfrm>
          <a:off x="1447800" y="2797008"/>
          <a:ext cx="15163800" cy="604600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485927">
                  <a:extLst>
                    <a:ext uri="{9D8B030D-6E8A-4147-A177-3AD203B41FA5}">
                      <a16:colId xmlns:a16="http://schemas.microsoft.com/office/drawing/2014/main" val="1769737884"/>
                    </a:ext>
                  </a:extLst>
                </a:gridCol>
                <a:gridCol w="7677873">
                  <a:extLst>
                    <a:ext uri="{9D8B030D-6E8A-4147-A177-3AD203B41FA5}">
                      <a16:colId xmlns:a16="http://schemas.microsoft.com/office/drawing/2014/main" val="485271897"/>
                    </a:ext>
                  </a:extLst>
                </a:gridCol>
              </a:tblGrid>
              <a:tr h="1042414">
                <a:tc>
                  <a:txBody>
                    <a:bodyPr/>
                    <a:lstStyle/>
                    <a:p>
                      <a:r>
                        <a:rPr lang="en-IN" sz="4400" dirty="0">
                          <a:latin typeface="Outfit" pitchFamily="2" charset="0"/>
                        </a:rPr>
                        <a:t>Do’s</a:t>
                      </a:r>
                    </a:p>
                  </a:txBody>
                  <a:tcPr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4400" dirty="0">
                          <a:latin typeface="Outfit" pitchFamily="2" charset="0"/>
                        </a:rPr>
                        <a:t>Don’ts</a:t>
                      </a:r>
                    </a:p>
                  </a:txBody>
                  <a:tcPr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35919"/>
                  </a:ext>
                </a:extLst>
              </a:tr>
              <a:tr h="1125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conduct thorough requirements gathering and analysis.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overlook the importance of data quality assurance and validation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32052"/>
                  </a:ext>
                </a:extLst>
              </a:tr>
              <a:tr h="1125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prioritize data governance and security measures.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neglect end-user training and support.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96206"/>
                  </a:ext>
                </a:extLst>
              </a:tr>
              <a:tr h="1125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engage stakeholders throughout the project lifecycle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neglect end-user training and support.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37989"/>
                  </a:ext>
                </a:extLst>
              </a:tr>
              <a:tr h="162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engage stakeholders throughout the project lifecycle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ignore feedback from end-users and stakeholders during the development and deployment phases.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984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0337A7-8576-0C5A-75F5-A6E3E0B2FB0C}"/>
              </a:ext>
            </a:extLst>
          </p:cNvPr>
          <p:cNvSpPr txBox="1"/>
          <p:nvPr/>
        </p:nvSpPr>
        <p:spPr>
          <a:xfrm>
            <a:off x="1600200" y="1114801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Process Implementation Checklist</a:t>
            </a:r>
          </a:p>
        </p:txBody>
      </p:sp>
    </p:spTree>
    <p:extLst>
      <p:ext uri="{BB962C8B-B14F-4D97-AF65-F5344CB8AC3E}">
        <p14:creationId xmlns:p14="http://schemas.microsoft.com/office/powerpoint/2010/main" val="57653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8A41CE-20B8-B080-E977-5CC3C1C00D39}"/>
              </a:ext>
            </a:extLst>
          </p:cNvPr>
          <p:cNvSpPr txBox="1"/>
          <p:nvPr/>
        </p:nvSpPr>
        <p:spPr>
          <a:xfrm>
            <a:off x="685800" y="608692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Inputs</a:t>
            </a:r>
          </a:p>
          <a:p>
            <a:endParaRPr lang="en-IN" sz="4000" dirty="0">
              <a:latin typeface="Outfit SemiBold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5420D9-57F8-67B4-5319-B070CA558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97211"/>
              </p:ext>
            </p:extLst>
          </p:nvPr>
        </p:nvGraphicFramePr>
        <p:xfrm>
          <a:off x="2438400" y="2112815"/>
          <a:ext cx="11262219" cy="5791202"/>
        </p:xfrm>
        <a:graphic>
          <a:graphicData uri="http://schemas.openxmlformats.org/drawingml/2006/table">
            <a:tbl>
              <a:tblPr/>
              <a:tblGrid>
                <a:gridCol w="3150603">
                  <a:extLst>
                    <a:ext uri="{9D8B030D-6E8A-4147-A177-3AD203B41FA5}">
                      <a16:colId xmlns:a16="http://schemas.microsoft.com/office/drawing/2014/main" val="796740762"/>
                    </a:ext>
                  </a:extLst>
                </a:gridCol>
                <a:gridCol w="4357543">
                  <a:extLst>
                    <a:ext uri="{9D8B030D-6E8A-4147-A177-3AD203B41FA5}">
                      <a16:colId xmlns:a16="http://schemas.microsoft.com/office/drawing/2014/main" val="4189348930"/>
                    </a:ext>
                  </a:extLst>
                </a:gridCol>
                <a:gridCol w="3754073">
                  <a:extLst>
                    <a:ext uri="{9D8B030D-6E8A-4147-A177-3AD203B41FA5}">
                      <a16:colId xmlns:a16="http://schemas.microsoft.com/office/drawing/2014/main" val="236602495"/>
                    </a:ext>
                  </a:extLst>
                </a:gridCol>
              </a:tblGrid>
              <a:tr h="384741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68908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04478"/>
                  </a:ext>
                </a:extLst>
              </a:tr>
              <a:tr h="982993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67258"/>
                  </a:ext>
                </a:extLst>
              </a:tr>
              <a:tr h="982993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42464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798669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659935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i="1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681891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403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8A41CE-20B8-B080-E977-5CC3C1C00D39}"/>
              </a:ext>
            </a:extLst>
          </p:cNvPr>
          <p:cNvSpPr txBox="1"/>
          <p:nvPr/>
        </p:nvSpPr>
        <p:spPr>
          <a:xfrm>
            <a:off x="685800" y="608692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Link to Sample</a:t>
            </a:r>
          </a:p>
        </p:txBody>
      </p:sp>
    </p:spTree>
    <p:extLst>
      <p:ext uri="{BB962C8B-B14F-4D97-AF65-F5344CB8AC3E}">
        <p14:creationId xmlns:p14="http://schemas.microsoft.com/office/powerpoint/2010/main" val="278327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64B5F7-EFF2-73CE-4BAF-C7B779BC24F4}"/>
              </a:ext>
            </a:extLst>
          </p:cNvPr>
          <p:cNvSpPr txBox="1"/>
          <p:nvPr/>
        </p:nvSpPr>
        <p:spPr>
          <a:xfrm>
            <a:off x="942974" y="1154043"/>
            <a:ext cx="1043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Revision History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16770-4998-7B5D-AE78-6EAAF2D80F96}"/>
              </a:ext>
            </a:extLst>
          </p:cNvPr>
          <p:cNvSpPr txBox="1"/>
          <p:nvPr/>
        </p:nvSpPr>
        <p:spPr>
          <a:xfrm>
            <a:off x="7038974" y="115404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EBC9F-C13A-B05A-D3E9-47DC7204DBD1}"/>
              </a:ext>
            </a:extLst>
          </p:cNvPr>
          <p:cNvSpPr txBox="1"/>
          <p:nvPr/>
        </p:nvSpPr>
        <p:spPr>
          <a:xfrm>
            <a:off x="12253664" y="115404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Archives</a:t>
            </a:r>
          </a:p>
        </p:txBody>
      </p:sp>
    </p:spTree>
    <p:extLst>
      <p:ext uri="{BB962C8B-B14F-4D97-AF65-F5344CB8AC3E}">
        <p14:creationId xmlns:p14="http://schemas.microsoft.com/office/powerpoint/2010/main" val="177233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6D3A8-B5F1-F7C1-E67A-E08ED9846D20}"/>
              </a:ext>
            </a:extLst>
          </p:cNvPr>
          <p:cNvSpPr txBox="1"/>
          <p:nvPr/>
        </p:nvSpPr>
        <p:spPr>
          <a:xfrm>
            <a:off x="4267200" y="3619500"/>
            <a:ext cx="14496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0" dirty="0">
                <a:latin typeface="Outfit SemiBold" pitchFamily="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12458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5" name="TextBox 5"/>
          <p:cNvSpPr txBox="1"/>
          <p:nvPr/>
        </p:nvSpPr>
        <p:spPr>
          <a:xfrm>
            <a:off x="1371600" y="1023304"/>
            <a:ext cx="16230600" cy="109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400" spc="-255" dirty="0">
                <a:solidFill>
                  <a:srgbClr val="36211B"/>
                </a:solidFill>
                <a:latin typeface="Outfit SemiBold" pitchFamily="2" charset="0"/>
              </a:rPr>
              <a:t>Purpose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90B99-68EB-1F1F-CD6C-502D0182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97D76-51A3-8095-D3E0-232BB5B9CEB2}"/>
              </a:ext>
            </a:extLst>
          </p:cNvPr>
          <p:cNvSpPr txBox="1"/>
          <p:nvPr/>
        </p:nvSpPr>
        <p:spPr>
          <a:xfrm>
            <a:off x="1219200" y="2525791"/>
            <a:ext cx="16383000" cy="195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latin typeface="Outfit" pitchFamily="2" charset="0"/>
              </a:rPr>
              <a:t>The purpose of this SOP is to </a:t>
            </a:r>
            <a:r>
              <a:rPr lang="en-US" sz="2800" b="1" dirty="0">
                <a:latin typeface="Outfit" pitchFamily="2" charset="0"/>
              </a:rPr>
              <a:t>establish a systematic and standardized approach for the entire lifecycle of data analytics and MIS projects</a:t>
            </a:r>
            <a:r>
              <a:rPr lang="en-US" sz="2800" dirty="0">
                <a:latin typeface="Outfit" pitchFamily="2" charset="0"/>
              </a:rPr>
              <a:t>, ensuring consistency, reliability, and effectiveness in leveraging data for business insights.</a:t>
            </a:r>
            <a:endParaRPr lang="en-IN" sz="2800" dirty="0">
              <a:latin typeface="Outfit" pitchFamily="2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371600" y="4991643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Outfit SemiBold" pitchFamily="2" charset="0"/>
              </a:rPr>
              <a:t>Scope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6362700"/>
            <a:ext cx="16764000" cy="1866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This SOP governs the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Outfit" pitchFamily="2" charset="0"/>
              </a:rPr>
              <a:t>process of designing, developing, deploying, and maintaining data analytics and MIS solutions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 within the organization, aimed at facilitating data-driven decision-making and improving operational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4287" y="-1275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0" name="TextBox 10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46151" y="1301492"/>
            <a:ext cx="5615367" cy="67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6000" spc="-144" dirty="0">
                <a:solidFill>
                  <a:srgbClr val="36211B"/>
                </a:solidFill>
                <a:latin typeface="Outfit SemiBold" pitchFamily="2" charset="0"/>
              </a:rPr>
              <a:t>Responsibilities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337C94-0E2A-42F1-3A94-B22A8FCDC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216" y="495300"/>
            <a:ext cx="2267446" cy="1602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D04B7AC-8FBF-CFAC-B00C-6CEC893DC2D7}"/>
              </a:ext>
            </a:extLst>
          </p:cNvPr>
          <p:cNvSpPr/>
          <p:nvPr/>
        </p:nvSpPr>
        <p:spPr>
          <a:xfrm>
            <a:off x="7315085" y="4384502"/>
            <a:ext cx="2507014" cy="2507014"/>
          </a:xfrm>
          <a:prstGeom prst="ellips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0413BE-7033-6165-6295-B36E45325078}"/>
              </a:ext>
            </a:extLst>
          </p:cNvPr>
          <p:cNvSpPr/>
          <p:nvPr/>
        </p:nvSpPr>
        <p:spPr>
          <a:xfrm>
            <a:off x="6733332" y="3770978"/>
            <a:ext cx="3670519" cy="367051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77039D-B70E-D9FE-33F4-17A00DBB8909}"/>
              </a:ext>
            </a:extLst>
          </p:cNvPr>
          <p:cNvSpPr/>
          <p:nvPr/>
        </p:nvSpPr>
        <p:spPr>
          <a:xfrm>
            <a:off x="6786554" y="3996545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32387B-A63F-4817-AF31-736BE87F4357}"/>
              </a:ext>
            </a:extLst>
          </p:cNvPr>
          <p:cNvSpPr/>
          <p:nvPr/>
        </p:nvSpPr>
        <p:spPr>
          <a:xfrm>
            <a:off x="6759032" y="6560538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D472E7-17B7-7108-8AEA-E09598F3CE9D}"/>
              </a:ext>
            </a:extLst>
          </p:cNvPr>
          <p:cNvSpPr/>
          <p:nvPr/>
        </p:nvSpPr>
        <p:spPr>
          <a:xfrm>
            <a:off x="9484617" y="3996546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A94469-9911-42BE-30D8-6DD84FAA73B9}"/>
              </a:ext>
            </a:extLst>
          </p:cNvPr>
          <p:cNvSpPr/>
          <p:nvPr/>
        </p:nvSpPr>
        <p:spPr>
          <a:xfrm>
            <a:off x="9624783" y="6479525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C78512-AF5F-F22D-1B0B-CBDED1137E1F}"/>
              </a:ext>
            </a:extLst>
          </p:cNvPr>
          <p:cNvSpPr txBox="1">
            <a:spLocks/>
          </p:cNvSpPr>
          <p:nvPr/>
        </p:nvSpPr>
        <p:spPr>
          <a:xfrm>
            <a:off x="11353798" y="3755788"/>
            <a:ext cx="4724401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IT Infrastructure Team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Responsible for providing and managing the necessary hardware, software, and network infrastructure for data analytics..</a:t>
            </a:r>
            <a:endParaRPr lang="en-IN" sz="2000" dirty="0">
              <a:latin typeface="Outfit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762A753-D1E7-C25C-7BF5-07D8AB4D80D3}"/>
              </a:ext>
            </a:extLst>
          </p:cNvPr>
          <p:cNvSpPr txBox="1">
            <a:spLocks/>
          </p:cNvSpPr>
          <p:nvPr/>
        </p:nvSpPr>
        <p:spPr>
          <a:xfrm>
            <a:off x="1846151" y="3213167"/>
            <a:ext cx="4516902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Senior Management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Responsible for defining strategic goals, allocating resources, and approving project plans.</a:t>
            </a:r>
            <a:r>
              <a:rPr lang="en-US" sz="1800" dirty="0"/>
              <a:t>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9C68FE-01CF-6015-320F-966B3654F4C9}"/>
              </a:ext>
            </a:extLst>
          </p:cNvPr>
          <p:cNvCxnSpPr>
            <a:cxnSpLocks/>
          </p:cNvCxnSpPr>
          <p:nvPr/>
        </p:nvCxnSpPr>
        <p:spPr>
          <a:xfrm>
            <a:off x="11353799" y="5609434"/>
            <a:ext cx="3526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AC5CCE-F62E-11C9-AA2E-3953717711F8}"/>
              </a:ext>
            </a:extLst>
          </p:cNvPr>
          <p:cNvCxnSpPr>
            <a:cxnSpLocks/>
          </p:cNvCxnSpPr>
          <p:nvPr/>
        </p:nvCxnSpPr>
        <p:spPr>
          <a:xfrm>
            <a:off x="2438400" y="5524500"/>
            <a:ext cx="3526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ubtitle 2">
            <a:extLst>
              <a:ext uri="{FF2B5EF4-FFF2-40B4-BE49-F238E27FC236}">
                <a16:creationId xmlns:a16="http://schemas.microsoft.com/office/drawing/2014/main" id="{F97524E5-AC87-9AF3-3A93-879F1E147E3F}"/>
              </a:ext>
            </a:extLst>
          </p:cNvPr>
          <p:cNvSpPr txBox="1">
            <a:spLocks/>
          </p:cNvSpPr>
          <p:nvPr/>
        </p:nvSpPr>
        <p:spPr>
          <a:xfrm>
            <a:off x="11353799" y="6586798"/>
            <a:ext cx="4724400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End-Users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Responsible for providing feedback, utilizing the analytics solutions, and making informed decisions based on the generated insights.</a:t>
            </a:r>
            <a:endParaRPr lang="en-IN" sz="2000" dirty="0">
              <a:latin typeface="Outfit" pitchFamily="2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C11EF067-ADBA-49E0-DCF7-140D90701564}"/>
              </a:ext>
            </a:extLst>
          </p:cNvPr>
          <p:cNvSpPr txBox="1">
            <a:spLocks/>
          </p:cNvSpPr>
          <p:nvPr/>
        </p:nvSpPr>
        <p:spPr>
          <a:xfrm>
            <a:off x="1752600" y="6583618"/>
            <a:ext cx="4506985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Data Analytics Team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 Responsible for executing the data analytics projects, including data gathering, integration, analysis, and visualization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097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0" name="TextBox 10"/>
          <p:cNvSpPr txBox="1"/>
          <p:nvPr/>
        </p:nvSpPr>
        <p:spPr>
          <a:xfrm>
            <a:off x="1491253" y="1872616"/>
            <a:ext cx="7116897" cy="67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6000" spc="-144" dirty="0">
                <a:solidFill>
                  <a:srgbClr val="36211B"/>
                </a:solidFill>
                <a:latin typeface="Outfit SemiBold" pitchFamily="2" charset="0"/>
              </a:rPr>
              <a:t>Requirements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84207-185C-E03C-6324-1FC22097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E364D3-5B06-D8B9-41F2-25064B8F6953}"/>
              </a:ext>
            </a:extLst>
          </p:cNvPr>
          <p:cNvSpPr txBox="1"/>
          <p:nvPr/>
        </p:nvSpPr>
        <p:spPr>
          <a:xfrm>
            <a:off x="2586037" y="6212271"/>
            <a:ext cx="2443164" cy="142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Proficiency in data analysis tools and techniques.</a:t>
            </a:r>
            <a:endParaRPr lang="en-IN" sz="2000" dirty="0">
              <a:latin typeface="Outfi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1F04F-0831-F5B1-E40B-6CDF8AF04284}"/>
              </a:ext>
            </a:extLst>
          </p:cNvPr>
          <p:cNvSpPr txBox="1"/>
          <p:nvPr/>
        </p:nvSpPr>
        <p:spPr>
          <a:xfrm>
            <a:off x="13182600" y="6212271"/>
            <a:ext cx="2743200" cy="14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Knowledge of data governance and security principles.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EE3C-5129-D9C6-51BB-83E3CC8DBF4E}"/>
              </a:ext>
            </a:extLst>
          </p:cNvPr>
          <p:cNvSpPr txBox="1"/>
          <p:nvPr/>
        </p:nvSpPr>
        <p:spPr>
          <a:xfrm>
            <a:off x="9639301" y="6212271"/>
            <a:ext cx="2743200" cy="14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Strong communication and collaboration skills.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5E50B-DA08-2EC6-23DB-BAF198796AAF}"/>
              </a:ext>
            </a:extLst>
          </p:cNvPr>
          <p:cNvSpPr txBox="1"/>
          <p:nvPr/>
        </p:nvSpPr>
        <p:spPr>
          <a:xfrm>
            <a:off x="5924398" y="6212271"/>
            <a:ext cx="2819400" cy="963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Understanding of business goals and KPIs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B4160-CE11-9F4C-7995-A7373CAECBD1}"/>
              </a:ext>
            </a:extLst>
          </p:cNvPr>
          <p:cNvCxnSpPr/>
          <p:nvPr/>
        </p:nvCxnSpPr>
        <p:spPr>
          <a:xfrm>
            <a:off x="5562600" y="4899217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098445-DB60-A9FC-9E73-A724988AA5F3}"/>
              </a:ext>
            </a:extLst>
          </p:cNvPr>
          <p:cNvCxnSpPr/>
          <p:nvPr/>
        </p:nvCxnSpPr>
        <p:spPr>
          <a:xfrm>
            <a:off x="12649200" y="4873604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3EC3C-0459-7757-178C-036279C2E9D1}"/>
              </a:ext>
            </a:extLst>
          </p:cNvPr>
          <p:cNvCxnSpPr/>
          <p:nvPr/>
        </p:nvCxnSpPr>
        <p:spPr>
          <a:xfrm>
            <a:off x="9144000" y="4899217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7FAC97D-88F8-C3F0-9724-8173C7D91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43" y="3575190"/>
            <a:ext cx="1980895" cy="1980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364638-FD1E-2B2A-A581-DE82DE803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38" y="3575190"/>
            <a:ext cx="1980894" cy="19808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D0EC-4F11-2F6D-D97A-5A34D50DFC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1" y="3518040"/>
            <a:ext cx="1980894" cy="19808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A00056-4CC8-8A7B-997D-F8FE48C681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506" y="3575190"/>
            <a:ext cx="1980894" cy="19808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5" name="TextBox 15"/>
          <p:cNvSpPr txBox="1"/>
          <p:nvPr/>
        </p:nvSpPr>
        <p:spPr>
          <a:xfrm>
            <a:off x="3886200" y="1113796"/>
            <a:ext cx="11582400" cy="1249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000" b="1" dirty="0">
                <a:solidFill>
                  <a:srgbClr val="1F1F1F"/>
                </a:solidFill>
                <a:latin typeface="Outfit SemiBold" pitchFamily="2" charset="0"/>
              </a:rPr>
              <a:t>Procedure</a:t>
            </a:r>
            <a:r>
              <a:rPr lang="en-US" sz="4000" b="1" i="0" dirty="0">
                <a:solidFill>
                  <a:srgbClr val="1F1F1F"/>
                </a:solidFill>
                <a:effectLst/>
                <a:latin typeface="Outfit SemiBold" pitchFamily="2" charset="0"/>
              </a:rPr>
              <a:t> for </a:t>
            </a:r>
            <a:r>
              <a:rPr lang="en-US" sz="4000" b="1" dirty="0">
                <a:solidFill>
                  <a:srgbClr val="1F1F1F"/>
                </a:solidFill>
                <a:latin typeface="Outfit SemiBold" pitchFamily="2" charset="0"/>
              </a:rPr>
              <a:t>Data Analytics &amp; MIS</a:t>
            </a:r>
            <a:endParaRPr lang="en-US" sz="4000" b="1" i="0" dirty="0">
              <a:solidFill>
                <a:srgbClr val="1F1F1F"/>
              </a:solidFill>
              <a:effectLst/>
              <a:latin typeface="Outfit SemiBold" pitchFamily="2" charset="0"/>
            </a:endParaRPr>
          </a:p>
          <a:p>
            <a:pPr>
              <a:lnSpc>
                <a:spcPts val="5040"/>
              </a:lnSpc>
            </a:pPr>
            <a:endParaRPr lang="en-US" sz="4000" spc="-144" dirty="0">
              <a:solidFill>
                <a:srgbClr val="36211B"/>
              </a:solidFill>
              <a:latin typeface="Outfit SemiBold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C0898B-98F2-758C-18B6-719B0A3C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190500"/>
            <a:ext cx="2267446" cy="16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499962-624F-9CB5-1C8B-B2B28F387E0C}"/>
              </a:ext>
            </a:extLst>
          </p:cNvPr>
          <p:cNvSpPr txBox="1"/>
          <p:nvPr/>
        </p:nvSpPr>
        <p:spPr>
          <a:xfrm>
            <a:off x="914400" y="2429597"/>
            <a:ext cx="7481888" cy="790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IN" sz="3200" b="1" dirty="0">
                <a:latin typeface="Outfit" pitchFamily="2" charset="0"/>
              </a:rPr>
              <a:t>Define Objectives and Requirement</a:t>
            </a:r>
          </a:p>
          <a:p>
            <a:pPr algn="ctr"/>
            <a:endParaRPr lang="en-IN" sz="3200" b="1" dirty="0">
              <a:latin typeface="Outfit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Identify </a:t>
            </a:r>
            <a:r>
              <a:rPr lang="en-US" sz="2000" b="1" dirty="0">
                <a:latin typeface="Outfit" pitchFamily="2" charset="0"/>
              </a:rPr>
              <a:t>key business goals and KPIs </a:t>
            </a:r>
            <a:r>
              <a:rPr lang="en-US" sz="2000" dirty="0">
                <a:latin typeface="Outfit" pitchFamily="2" charset="0"/>
              </a:rPr>
              <a:t>through stakeholder interviews and workshops.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Determine </a:t>
            </a:r>
            <a:r>
              <a:rPr lang="en-US" sz="2000" b="1" dirty="0">
                <a:latin typeface="Outfit" pitchFamily="2" charset="0"/>
              </a:rPr>
              <a:t>dashboard purpose </a:t>
            </a:r>
            <a:r>
              <a:rPr lang="en-US" sz="2000" dirty="0">
                <a:latin typeface="Outfit" pitchFamily="2" charset="0"/>
              </a:rPr>
              <a:t>(monitoring, analytics, operations </a:t>
            </a:r>
            <a:r>
              <a:rPr lang="en-US" sz="2000" dirty="0" err="1">
                <a:latin typeface="Outfit" pitchFamily="2" charset="0"/>
              </a:rPr>
              <a:t>etc</a:t>
            </a:r>
            <a:r>
              <a:rPr lang="en-US" sz="2000" dirty="0">
                <a:latin typeface="Outfit" pitchFamily="2" charset="0"/>
              </a:rPr>
              <a:t>) and end-user persona (executive, manager, analyst).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Define </a:t>
            </a:r>
            <a:r>
              <a:rPr lang="en-US" sz="2000" b="1" dirty="0">
                <a:latin typeface="Outfit" pitchFamily="2" charset="0"/>
              </a:rPr>
              <a:t>specific metrics and dimensions</a:t>
            </a:r>
            <a:r>
              <a:rPr lang="en-US" sz="2000" dirty="0">
                <a:latin typeface="Outfit" pitchFamily="2" charset="0"/>
              </a:rPr>
              <a:t> to track based on business needs.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Specify </a:t>
            </a:r>
            <a:r>
              <a:rPr lang="en-US" sz="2000" b="1" dirty="0">
                <a:latin typeface="Outfit" pitchFamily="2" charset="0"/>
              </a:rPr>
              <a:t>minimum viable functionality </a:t>
            </a:r>
            <a:r>
              <a:rPr lang="en-US" sz="2000" dirty="0">
                <a:latin typeface="Outfit" pitchFamily="2" charset="0"/>
              </a:rPr>
              <a:t>and features (filters, drill-downs, derived metrics </a:t>
            </a:r>
            <a:r>
              <a:rPr lang="en-US" sz="2000" dirty="0" err="1">
                <a:latin typeface="Outfit" pitchFamily="2" charset="0"/>
              </a:rPr>
              <a:t>etc</a:t>
            </a:r>
            <a:r>
              <a:rPr lang="en-US" sz="2000" dirty="0">
                <a:latin typeface="Outfit" pitchFamily="2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Document </a:t>
            </a:r>
            <a:r>
              <a:rPr lang="en-US" sz="2000" b="1" dirty="0">
                <a:latin typeface="Outfit" pitchFamily="2" charset="0"/>
              </a:rPr>
              <a:t>technical specifications </a:t>
            </a:r>
            <a:r>
              <a:rPr lang="en-US" sz="2000" dirty="0">
                <a:latin typeface="Outfit" pitchFamily="2" charset="0"/>
              </a:rPr>
              <a:t>- data sources, update frequency, software platforms.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Create user stories to capture detailed requirements from multiple perspectives.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Obtain sign-off on requirements from all client stakeholders.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E48A0-9932-1BD6-1D9E-8E45A1E9ED2F}"/>
              </a:ext>
            </a:extLst>
          </p:cNvPr>
          <p:cNvSpPr txBox="1"/>
          <p:nvPr/>
        </p:nvSpPr>
        <p:spPr>
          <a:xfrm>
            <a:off x="9139236" y="2478981"/>
            <a:ext cx="8310563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Outfit" pitchFamily="2" charset="0"/>
              </a:rPr>
              <a:t>2. Data Gathering and Integration</a:t>
            </a:r>
          </a:p>
          <a:p>
            <a:pPr algn="ctr"/>
            <a:endParaRPr lang="en-IN" sz="3200" b="1" dirty="0">
              <a:latin typeface="Outfit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Outfit" pitchFamily="2" charset="0"/>
              </a:rPr>
              <a:t>Catalogue all </a:t>
            </a:r>
            <a:r>
              <a:rPr lang="en-IN" sz="2000" b="1" dirty="0">
                <a:latin typeface="Outfit" pitchFamily="2" charset="0"/>
              </a:rPr>
              <a:t>potential data sources </a:t>
            </a:r>
            <a:r>
              <a:rPr lang="en-IN" sz="2000" dirty="0">
                <a:latin typeface="Outfit" pitchFamily="2" charset="0"/>
              </a:rPr>
              <a:t>(CRM, ERP, databases, APIs, spreadsheets etc).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Outfit" pitchFamily="2" charset="0"/>
              </a:rPr>
              <a:t>Assess </a:t>
            </a:r>
            <a:r>
              <a:rPr lang="en-IN" sz="2000" b="1" dirty="0">
                <a:latin typeface="Outfit" pitchFamily="2" charset="0"/>
              </a:rPr>
              <a:t>data quality </a:t>
            </a:r>
            <a:r>
              <a:rPr lang="en-IN" sz="2000" dirty="0">
                <a:latin typeface="Outfit" pitchFamily="2" charset="0"/>
              </a:rPr>
              <a:t>- accuracy, completeness, consistency. Cleanse and transform as needed.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Outfit" pitchFamily="2" charset="0"/>
              </a:rPr>
              <a:t>Model entity relationships to link datasets via common fields.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Outfit" pitchFamily="2" charset="0"/>
              </a:rPr>
              <a:t>Build ETL processes </a:t>
            </a:r>
            <a:r>
              <a:rPr lang="en-IN" sz="2000" dirty="0">
                <a:latin typeface="Outfit" pitchFamily="2" charset="0"/>
              </a:rPr>
              <a:t>to automate data integration from diverse sources.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Outfit" pitchFamily="2" charset="0"/>
              </a:rPr>
              <a:t>Standardize</a:t>
            </a:r>
            <a:r>
              <a:rPr lang="en-IN" sz="2000" dirty="0">
                <a:latin typeface="Outfit" pitchFamily="2" charset="0"/>
              </a:rPr>
              <a:t> date formats, naming conventions, schema etc across sources.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Outfit" pitchFamily="2" charset="0"/>
              </a:rPr>
              <a:t>Validate integrated data, check for errors, duplicates, missing values.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Outfit" pitchFamily="2" charset="0"/>
              </a:rPr>
              <a:t>Optimize data model </a:t>
            </a:r>
            <a:r>
              <a:rPr lang="en-IN" sz="2000" dirty="0">
                <a:latin typeface="Outfit" pitchFamily="2" charset="0"/>
              </a:rPr>
              <a:t>- indexes, aggregation, compression - for fast query performance.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Outfit" pitchFamily="2" charset="0"/>
              </a:rPr>
              <a:t>Store integrated data in a dedicated database or data warehouse</a:t>
            </a:r>
            <a:r>
              <a:rPr lang="en-IN" sz="2000" dirty="0">
                <a:latin typeface="Nunito" pitchFamily="2" charset="0"/>
              </a:rPr>
              <a:t>.</a:t>
            </a:r>
          </a:p>
          <a:p>
            <a:endParaRPr lang="en-IN" dirty="0">
              <a:latin typeface="Outfi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803231-EC0A-D138-E24C-24CDB716D349}"/>
              </a:ext>
            </a:extLst>
          </p:cNvPr>
          <p:cNvCxnSpPr>
            <a:cxnSpLocks/>
          </p:cNvCxnSpPr>
          <p:nvPr/>
        </p:nvCxnSpPr>
        <p:spPr>
          <a:xfrm>
            <a:off x="633412" y="2362921"/>
            <a:ext cx="168163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3F999-B7F7-3E2D-2BCE-41D40BA6C2F8}"/>
              </a:ext>
            </a:extLst>
          </p:cNvPr>
          <p:cNvCxnSpPr>
            <a:cxnSpLocks/>
          </p:cNvCxnSpPr>
          <p:nvPr/>
        </p:nvCxnSpPr>
        <p:spPr>
          <a:xfrm>
            <a:off x="633411" y="3238500"/>
            <a:ext cx="168163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081939-6908-F55E-7C65-A904CBDB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52131-0445-6011-BF1C-E85B581D0EAB}"/>
              </a:ext>
            </a:extLst>
          </p:cNvPr>
          <p:cNvSpPr txBox="1"/>
          <p:nvPr/>
        </p:nvSpPr>
        <p:spPr>
          <a:xfrm>
            <a:off x="914400" y="2117578"/>
            <a:ext cx="8287246" cy="8217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latin typeface="Outfit" pitchFamily="2" charset="0"/>
              </a:rPr>
              <a:t>3. Design and Develop Dashboard</a:t>
            </a:r>
          </a:p>
          <a:p>
            <a:pPr>
              <a:lnSpc>
                <a:spcPct val="150000"/>
              </a:lnSpc>
            </a:pPr>
            <a:endParaRPr lang="en-IN" sz="2800" b="1" dirty="0">
              <a:latin typeface="Outfit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Evaluate different </a:t>
            </a:r>
            <a:r>
              <a:rPr lang="en-US" sz="2000" b="1" dirty="0">
                <a:latin typeface="Outfit" pitchFamily="2" charset="0"/>
              </a:rPr>
              <a:t>dashboarding platforms based on feature set, scalability, pricing, usability</a:t>
            </a:r>
            <a:r>
              <a:rPr lang="en-US" sz="2000" dirty="0">
                <a:latin typeface="Outfit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Create </a:t>
            </a:r>
            <a:r>
              <a:rPr lang="en-US" sz="2000" b="1" dirty="0">
                <a:latin typeface="Outfit" pitchFamily="2" charset="0"/>
              </a:rPr>
              <a:t>wireframes and mockups </a:t>
            </a:r>
            <a:r>
              <a:rPr lang="en-US" sz="2000" dirty="0">
                <a:latin typeface="Outfit" pitchFamily="2" charset="0"/>
              </a:rPr>
              <a:t>to capture initial design concepts.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utfit" pitchFamily="2" charset="0"/>
              </a:rPr>
              <a:t>Standardize</a:t>
            </a:r>
            <a:r>
              <a:rPr lang="en-US" sz="2000" dirty="0">
                <a:latin typeface="Outfit" pitchFamily="2" charset="0"/>
              </a:rPr>
              <a:t> layouts, color schemes, font usage per client brand guidelines.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Build </a:t>
            </a:r>
            <a:r>
              <a:rPr lang="en-US" sz="2000" b="1" dirty="0">
                <a:latin typeface="Outfit" pitchFamily="2" charset="0"/>
              </a:rPr>
              <a:t>charts, tables, KPI visualizations </a:t>
            </a:r>
            <a:r>
              <a:rPr lang="en-US" sz="2000" dirty="0">
                <a:latin typeface="Outfit" pitchFamily="2" charset="0"/>
              </a:rPr>
              <a:t>to present data insights effectively.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Implement </a:t>
            </a:r>
            <a:r>
              <a:rPr lang="en-US" sz="2000" b="1" dirty="0">
                <a:latin typeface="Outfit" pitchFamily="2" charset="0"/>
              </a:rPr>
              <a:t>custom interactive functionality </a:t>
            </a:r>
            <a:r>
              <a:rPr lang="en-US" sz="2000" dirty="0">
                <a:latin typeface="Outfit" pitchFamily="2" charset="0"/>
              </a:rPr>
              <a:t>via scripts, plugins, APIs.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Create dynamic filters, actions, parameters to customize view for each user.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Implement alerting, notifications based on defined trigger conditions.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Configure autosave, versioning, git integration for iterative development.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Perform extensive unit testing throughout development process.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82D50-1A78-0C8A-AFC7-8FF2FE55D326}"/>
              </a:ext>
            </a:extLst>
          </p:cNvPr>
          <p:cNvSpPr txBox="1"/>
          <p:nvPr/>
        </p:nvSpPr>
        <p:spPr>
          <a:xfrm>
            <a:off x="9257804" y="2302823"/>
            <a:ext cx="8287246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Outfit" pitchFamily="2" charset="0"/>
              </a:rPr>
              <a:t>4. Testing and Validation</a:t>
            </a:r>
          </a:p>
          <a:p>
            <a:pPr algn="ctr"/>
            <a:endParaRPr lang="en-IN" sz="2800" b="1" dirty="0">
              <a:latin typeface="Outfit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Verify </a:t>
            </a:r>
            <a:r>
              <a:rPr lang="en-US" sz="2000" b="1" dirty="0">
                <a:latin typeface="Outfit" pitchFamily="2" charset="0"/>
              </a:rPr>
              <a:t>calculation logic, data accuracy </a:t>
            </a:r>
            <a:r>
              <a:rPr lang="en-US" sz="2000" dirty="0">
                <a:latin typeface="Outfit" pitchFamily="2" charset="0"/>
              </a:rPr>
              <a:t>across all metrics and visuals.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utfit" pitchFamily="2" charset="0"/>
              </a:rPr>
              <a:t>Check for errors </a:t>
            </a:r>
            <a:r>
              <a:rPr lang="en-US" sz="2000" dirty="0">
                <a:latin typeface="Outfit" pitchFamily="2" charset="0"/>
              </a:rPr>
              <a:t>or unexpected behaviors in different use cases and with different parameter inputs.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Review dashboard security, access controls, and permissions functionality.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Load test dashboard with </a:t>
            </a:r>
            <a:r>
              <a:rPr lang="en-US" sz="2000" b="1" dirty="0">
                <a:latin typeface="Outfit" pitchFamily="2" charset="0"/>
              </a:rPr>
              <a:t>simulated production-level data volumes</a:t>
            </a:r>
            <a:r>
              <a:rPr lang="en-US" sz="2000" dirty="0">
                <a:latin typeface="Outfit" pitchFamily="2" charset="0"/>
              </a:rPr>
              <a:t>. Tuning as needed.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utfit" pitchFamily="2" charset="0"/>
              </a:rPr>
              <a:t>Solicit feedback </a:t>
            </a:r>
            <a:r>
              <a:rPr lang="en-US" sz="2000" dirty="0">
                <a:latin typeface="Outfit" pitchFamily="2" charset="0"/>
              </a:rPr>
              <a:t>from all stakeholder groups through demos and review sessions.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Address bugs, issues, change requests gathered during reviews and testing.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Iterate on information design, layouts, and styles based on feedback.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Gain official approval and sign-off for dashboard release from client sponsors.</a:t>
            </a:r>
          </a:p>
          <a:p>
            <a:endParaRPr lang="en-IN" dirty="0">
              <a:latin typeface="Outfit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48FDC8-03AB-7DD5-5E89-CA4FB283BF93}"/>
              </a:ext>
            </a:extLst>
          </p:cNvPr>
          <p:cNvCxnSpPr/>
          <p:nvPr/>
        </p:nvCxnSpPr>
        <p:spPr>
          <a:xfrm>
            <a:off x="762000" y="1790700"/>
            <a:ext cx="152585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81374E-8D03-575C-58CF-0E1214B8A151}"/>
              </a:ext>
            </a:extLst>
          </p:cNvPr>
          <p:cNvCxnSpPr/>
          <p:nvPr/>
        </p:nvCxnSpPr>
        <p:spPr>
          <a:xfrm>
            <a:off x="762000" y="3162300"/>
            <a:ext cx="152585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081939-6908-F55E-7C65-A904CBDB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52131-0445-6011-BF1C-E85B581D0EAB}"/>
              </a:ext>
            </a:extLst>
          </p:cNvPr>
          <p:cNvSpPr txBox="1"/>
          <p:nvPr/>
        </p:nvSpPr>
        <p:spPr>
          <a:xfrm>
            <a:off x="914400" y="2117578"/>
            <a:ext cx="8287246" cy="683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latin typeface="Outfit" pitchFamily="2" charset="0"/>
              </a:rPr>
              <a:t>5. Deployment and Access Control</a:t>
            </a:r>
          </a:p>
          <a:p>
            <a:pPr algn="ctr">
              <a:lnSpc>
                <a:spcPct val="150000"/>
              </a:lnSpc>
            </a:pPr>
            <a:endParaRPr lang="en-IN" sz="2800" b="1" dirty="0">
              <a:latin typeface="Outfit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Provision and configure </a:t>
            </a:r>
            <a:r>
              <a:rPr lang="en-US" sz="2000" b="1" dirty="0">
                <a:latin typeface="Outfit" pitchFamily="2" charset="0"/>
              </a:rPr>
              <a:t>server infrastructure for dashboard application.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utfit" pitchFamily="2" charset="0"/>
              </a:rPr>
              <a:t>Implement robust security protocols </a:t>
            </a:r>
            <a:r>
              <a:rPr lang="en-US" sz="2000" dirty="0">
                <a:latin typeface="Outfit" pitchFamily="2" charset="0"/>
              </a:rPr>
              <a:t>including SSL, VPN, SSH, Role-based Access Control lists.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Create user roles and permission groups aligned to org structure.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Develop </a:t>
            </a:r>
            <a:r>
              <a:rPr lang="en-US" sz="2000" b="1" dirty="0">
                <a:latin typeface="Outfit" pitchFamily="2" charset="0"/>
              </a:rPr>
              <a:t>onboarding guides and usage instructions </a:t>
            </a:r>
            <a:r>
              <a:rPr lang="en-US" sz="2000" dirty="0">
                <a:latin typeface="Outfit" pitchFamily="2" charset="0"/>
              </a:rPr>
              <a:t>for end-users.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utfit" pitchFamily="2" charset="0"/>
              </a:rPr>
              <a:t>Automate dashboard data </a:t>
            </a:r>
            <a:r>
              <a:rPr lang="en-US" sz="2000" dirty="0">
                <a:latin typeface="Outfit" pitchFamily="2" charset="0"/>
              </a:rPr>
              <a:t>refreshes and job scheduling.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Set up </a:t>
            </a:r>
            <a:r>
              <a:rPr lang="en-US" sz="2000" b="1" dirty="0">
                <a:latin typeface="Outfit" pitchFamily="2" charset="0"/>
              </a:rPr>
              <a:t>monitoring for key performance metrics </a:t>
            </a:r>
            <a:r>
              <a:rPr lang="en-US" sz="2000" dirty="0">
                <a:latin typeface="Outfit" pitchFamily="2" charset="0"/>
              </a:rPr>
              <a:t>- uptime, load, errors.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Establish data recovery and backup procedures.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Roll out communication plan to introduce dashboard to end-users.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82D50-1A78-0C8A-AFC7-8FF2FE55D326}"/>
              </a:ext>
            </a:extLst>
          </p:cNvPr>
          <p:cNvSpPr txBox="1"/>
          <p:nvPr/>
        </p:nvSpPr>
        <p:spPr>
          <a:xfrm>
            <a:off x="9201646" y="2256933"/>
            <a:ext cx="8705354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Outfit" pitchFamily="2" charset="0"/>
              </a:rPr>
              <a:t>6. Maintenance and Improvements</a:t>
            </a:r>
          </a:p>
          <a:p>
            <a:pPr algn="ctr"/>
            <a:endParaRPr lang="en-IN" sz="2800" b="1" dirty="0">
              <a:latin typeface="Outfit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utfit" pitchFamily="2" charset="0"/>
              </a:rPr>
              <a:t>Monitor platform reliability and data accuracy </a:t>
            </a:r>
            <a:r>
              <a:rPr lang="en-US" sz="2000" dirty="0">
                <a:latin typeface="Outfit" pitchFamily="2" charset="0"/>
              </a:rPr>
              <a:t>- address any issues.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Develop a product roadmap based on new user requests and business needs.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Continually refine and optimize performance based on usage data and feedback.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Implement </a:t>
            </a:r>
            <a:r>
              <a:rPr lang="en-US" sz="2000" b="1" dirty="0">
                <a:latin typeface="Outfit" pitchFamily="2" charset="0"/>
              </a:rPr>
              <a:t>new features and enhancements </a:t>
            </a:r>
            <a:r>
              <a:rPr lang="en-US" sz="2000" dirty="0">
                <a:latin typeface="Outfit" pitchFamily="2" charset="0"/>
              </a:rPr>
              <a:t>in iterative development cycles.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Maintain </a:t>
            </a:r>
            <a:r>
              <a:rPr lang="en-US" sz="2000" b="1" dirty="0">
                <a:latin typeface="Outfit" pitchFamily="2" charset="0"/>
              </a:rPr>
              <a:t>comprehensive documentation and technical specifications</a:t>
            </a:r>
            <a:r>
              <a:rPr lang="en-US" sz="2000" dirty="0">
                <a:latin typeface="Outfit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Evaluate </a:t>
            </a:r>
            <a:r>
              <a:rPr lang="en-US" sz="2000" b="1" dirty="0">
                <a:latin typeface="Outfit" pitchFamily="2" charset="0"/>
              </a:rPr>
              <a:t>new dashboarding technology for possible upgrade</a:t>
            </a:r>
            <a:r>
              <a:rPr lang="en-US" sz="2000" dirty="0">
                <a:latin typeface="Outfit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utfit" pitchFamily="2" charset="0"/>
              </a:rPr>
              <a:t>Audit data sources regularly </a:t>
            </a:r>
            <a:r>
              <a:rPr lang="en-US" sz="2000" dirty="0">
                <a:latin typeface="Outfit" pitchFamily="2" charset="0"/>
              </a:rPr>
              <a:t>for changes that may impact dashboard.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utfit" pitchFamily="2" charset="0"/>
              </a:rPr>
              <a:t>Budget time and resources </a:t>
            </a:r>
            <a:r>
              <a:rPr lang="en-US" sz="2000" dirty="0">
                <a:latin typeface="Outfit" pitchFamily="2" charset="0"/>
              </a:rPr>
              <a:t>for ongoing dashboard operations and support.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Gather user feedback to guide improvement priorities</a:t>
            </a:r>
            <a:r>
              <a:rPr lang="en-US" sz="2000" dirty="0">
                <a:latin typeface="Nunito" pitchFamily="2" charset="0"/>
              </a:rPr>
              <a:t>.</a:t>
            </a:r>
          </a:p>
          <a:p>
            <a:endParaRPr lang="en-IN" dirty="0">
              <a:latin typeface="Outfit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48FDC8-03AB-7DD5-5E89-CA4FB283BF93}"/>
              </a:ext>
            </a:extLst>
          </p:cNvPr>
          <p:cNvCxnSpPr/>
          <p:nvPr/>
        </p:nvCxnSpPr>
        <p:spPr>
          <a:xfrm>
            <a:off x="762000" y="1790700"/>
            <a:ext cx="152585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81374E-8D03-575C-58CF-0E1214B8A151}"/>
              </a:ext>
            </a:extLst>
          </p:cNvPr>
          <p:cNvCxnSpPr/>
          <p:nvPr/>
        </p:nvCxnSpPr>
        <p:spPr>
          <a:xfrm>
            <a:off x="762000" y="3162300"/>
            <a:ext cx="152585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2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9B1E9-2671-EC9E-37C4-800A98FCC590}"/>
              </a:ext>
            </a:extLst>
          </p:cNvPr>
          <p:cNvSpPr txBox="1"/>
          <p:nvPr/>
        </p:nvSpPr>
        <p:spPr>
          <a:xfrm>
            <a:off x="1219200" y="15621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Outfit" pitchFamily="2" charset="0"/>
              </a:rPr>
              <a:t>General Instructions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985CC-C405-C231-4488-19F207EB3D2E}"/>
              </a:ext>
            </a:extLst>
          </p:cNvPr>
          <p:cNvSpPr txBox="1"/>
          <p:nvPr/>
        </p:nvSpPr>
        <p:spPr>
          <a:xfrm>
            <a:off x="1066800" y="3162300"/>
            <a:ext cx="16192500" cy="325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Adhere to established project timelines and milestones.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Ensure alignment of analytics solutions with business objectives.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Maintain data integrity and confidentiality throughout the process.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Regularly communicate progress and updates to stakeholders.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Continuously seek opportunities for process improvement and innovation.</a:t>
            </a:r>
            <a:endParaRPr lang="en-IN" sz="2800" dirty="0">
              <a:latin typeface="Outfit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9B1E9-2671-EC9E-37C4-800A98FCC590}"/>
              </a:ext>
            </a:extLst>
          </p:cNvPr>
          <p:cNvSpPr txBox="1"/>
          <p:nvPr/>
        </p:nvSpPr>
        <p:spPr>
          <a:xfrm>
            <a:off x="1219200" y="15621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Outfit" pitchFamily="2" charset="0"/>
              </a:rPr>
              <a:t>General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985CC-C405-C231-4488-19F207EB3D2E}"/>
              </a:ext>
            </a:extLst>
          </p:cNvPr>
          <p:cNvSpPr txBox="1"/>
          <p:nvPr/>
        </p:nvSpPr>
        <p:spPr>
          <a:xfrm>
            <a:off x="1047750" y="3086100"/>
            <a:ext cx="16402050" cy="325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Ensuring data quality and consistency across diverse sources.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Addressing scalability and performance issues with increasing data volumes.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Balancing the need for data accessibility with security and privacy concerns.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Managing stakeholder expectations and priorities effectively.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Keeping pace with technological advancements in data analytics tools and platforms</a:t>
            </a:r>
            <a:endParaRPr lang="en-IN" sz="2800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3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1010</Words>
  <Application>Microsoft Office PowerPoint</Application>
  <PresentationFormat>Custom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Wingdings</vt:lpstr>
      <vt:lpstr>Outfit</vt:lpstr>
      <vt:lpstr>Arial</vt:lpstr>
      <vt:lpstr>Outfit SemiBold</vt:lpstr>
      <vt:lpstr>Courier New</vt:lpstr>
      <vt:lpstr>Public Sans Thin</vt:lpstr>
      <vt:lpstr>Outfit </vt:lpstr>
      <vt:lpstr>Nunito</vt:lpstr>
      <vt:lpstr>Calibri</vt:lpstr>
      <vt:lpstr>Mulish SemiBold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dc:creator>farzana s</dc:creator>
  <cp:lastModifiedBy>Farzana Nizam</cp:lastModifiedBy>
  <cp:revision>9</cp:revision>
  <dcterms:created xsi:type="dcterms:W3CDTF">2006-08-16T00:00:00Z</dcterms:created>
  <dcterms:modified xsi:type="dcterms:W3CDTF">2024-04-04T05:33:23Z</dcterms:modified>
  <dc:identifier>DAGBMJUFq8M</dc:identifier>
</cp:coreProperties>
</file>