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6" r:id="rId9"/>
    <p:sldId id="267" r:id="rId10"/>
    <p:sldId id="265" r:id="rId11"/>
    <p:sldId id="272" r:id="rId12"/>
    <p:sldId id="273" r:id="rId13"/>
    <p:sldId id="277" r:id="rId14"/>
  </p:sldIdLst>
  <p:sldSz cx="18288000" cy="10287000"/>
  <p:notesSz cx="6858000" cy="9144000"/>
  <p:embeddedFontLst>
    <p:embeddedFont>
      <p:font typeface="Outfit" pitchFamily="2" charset="0"/>
      <p:regular r:id="rId15"/>
      <p:bold r:id="rId16"/>
    </p:embeddedFont>
    <p:embeddedFont>
      <p:font typeface="Outfit SemiBold" pitchFamily="2" charset="0"/>
      <p:bold r:id="rId17"/>
    </p:embeddedFont>
    <p:embeddedFont>
      <p:font typeface="Public Sans Thin" panose="020B0604020202020204" charset="0"/>
      <p:regular r:id="rId18"/>
    </p:embeddedFont>
    <p:embeddedFont>
      <p:font typeface="Tenorite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5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ana Nizam" userId="85cbe9f953376c93" providerId="LiveId" clId="{C9B7498E-8F0B-44BD-ADAB-38A8FD299523}"/>
    <pc:docChg chg="modSld">
      <pc:chgData name="Farzana Nizam" userId="85cbe9f953376c93" providerId="LiveId" clId="{C9B7498E-8F0B-44BD-ADAB-38A8FD299523}" dt="2024-04-04T04:45:53.931" v="14" actId="113"/>
      <pc:docMkLst>
        <pc:docMk/>
      </pc:docMkLst>
      <pc:sldChg chg="modSp mod">
        <pc:chgData name="Farzana Nizam" userId="85cbe9f953376c93" providerId="LiveId" clId="{C9B7498E-8F0B-44BD-ADAB-38A8FD299523}" dt="2024-04-04T04:44:58.150" v="9" actId="113"/>
        <pc:sldMkLst>
          <pc:docMk/>
          <pc:sldMk cId="0" sldId="261"/>
        </pc:sldMkLst>
        <pc:spChg chg="mod">
          <ac:chgData name="Farzana Nizam" userId="85cbe9f953376c93" providerId="LiveId" clId="{C9B7498E-8F0B-44BD-ADAB-38A8FD299523}" dt="2024-04-04T04:43:45.739" v="1" actId="113"/>
          <ac:spMkLst>
            <pc:docMk/>
            <pc:sldMk cId="0" sldId="261"/>
            <ac:spMk id="3" creationId="{49499962-624F-9CB5-1C8B-B2B28F387E0C}"/>
          </ac:spMkLst>
        </pc:spChg>
        <pc:spChg chg="mod">
          <ac:chgData name="Farzana Nizam" userId="85cbe9f953376c93" providerId="LiveId" clId="{C9B7498E-8F0B-44BD-ADAB-38A8FD299523}" dt="2024-04-04T04:44:10.238" v="4" actId="113"/>
          <ac:spMkLst>
            <pc:docMk/>
            <pc:sldMk cId="0" sldId="261"/>
            <ac:spMk id="4" creationId="{11CE48A0-9932-1BD6-1D9E-8E45A1E9ED2F}"/>
          </ac:spMkLst>
        </pc:spChg>
        <pc:spChg chg="mod">
          <ac:chgData name="Farzana Nizam" userId="85cbe9f953376c93" providerId="LiveId" clId="{C9B7498E-8F0B-44BD-ADAB-38A8FD299523}" dt="2024-04-04T04:44:58.150" v="9" actId="113"/>
          <ac:spMkLst>
            <pc:docMk/>
            <pc:sldMk cId="0" sldId="261"/>
            <ac:spMk id="5" creationId="{B480E161-947D-D9FE-C883-95FCF90DB140}"/>
          </ac:spMkLst>
        </pc:spChg>
      </pc:sldChg>
      <pc:sldChg chg="modSp mod">
        <pc:chgData name="Farzana Nizam" userId="85cbe9f953376c93" providerId="LiveId" clId="{C9B7498E-8F0B-44BD-ADAB-38A8FD299523}" dt="2024-04-04T04:45:53.931" v="14" actId="113"/>
        <pc:sldMkLst>
          <pc:docMk/>
          <pc:sldMk cId="0" sldId="262"/>
        </pc:sldMkLst>
        <pc:spChg chg="mod">
          <ac:chgData name="Farzana Nizam" userId="85cbe9f953376c93" providerId="LiveId" clId="{C9B7498E-8F0B-44BD-ADAB-38A8FD299523}" dt="2024-04-04T04:45:53.931" v="14" actId="113"/>
          <ac:spMkLst>
            <pc:docMk/>
            <pc:sldMk cId="0" sldId="262"/>
            <ac:spMk id="3" creationId="{B47FC038-D349-4878-43F3-02F03D286C5B}"/>
          </ac:spMkLst>
        </pc:spChg>
        <pc:spChg chg="mod">
          <ac:chgData name="Farzana Nizam" userId="85cbe9f953376c93" providerId="LiveId" clId="{C9B7498E-8F0B-44BD-ADAB-38A8FD299523}" dt="2024-04-04T04:45:26.798" v="11" actId="113"/>
          <ac:spMkLst>
            <pc:docMk/>
            <pc:sldMk cId="0" sldId="262"/>
            <ac:spMk id="17" creationId="{C1352131-0445-6011-BF1C-E85B581D0EAB}"/>
          </ac:spMkLst>
        </pc:spChg>
        <pc:spChg chg="mod">
          <ac:chgData name="Farzana Nizam" userId="85cbe9f953376c93" providerId="LiveId" clId="{C9B7498E-8F0B-44BD-ADAB-38A8FD299523}" dt="2024-04-04T04:45:37.696" v="12" actId="113"/>
          <ac:spMkLst>
            <pc:docMk/>
            <pc:sldMk cId="0" sldId="262"/>
            <ac:spMk id="18" creationId="{13982D50-1A78-0C8A-AFC7-8FF2FE55D3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43010"/>
            <a:ext cx="254761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PARTICULARS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65083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4" name="AutoShape 4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23900" y="2628900"/>
            <a:ext cx="16840200" cy="2972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8800" spc="-480" dirty="0">
                <a:solidFill>
                  <a:srgbClr val="36211B"/>
                </a:solidFill>
                <a:latin typeface="Outfit SemiBold" pitchFamily="2" charset="0"/>
              </a:rPr>
              <a:t>Standard Operating Procedure for Delegation of Authority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96600" y="6606556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Outfit SemiBold" pitchFamily="2" charset="0"/>
              </a:rPr>
              <a:t>Farzana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14476" y="8843010"/>
            <a:ext cx="2098436" cy="403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13070" y="8843010"/>
            <a:ext cx="199859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Procedure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11822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Outfit SemiBold" pitchFamily="2" charset="0"/>
              </a:rPr>
              <a:t>Flowchart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8200" y="429207"/>
            <a:ext cx="2547610" cy="139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Document ID</a:t>
            </a:r>
          </a:p>
          <a:p>
            <a:pPr>
              <a:lnSpc>
                <a:spcPct val="150000"/>
              </a:lnSpc>
            </a:pPr>
            <a:r>
              <a:rPr lang="en-US" sz="3200" spc="-48" dirty="0">
                <a:solidFill>
                  <a:srgbClr val="36211B"/>
                </a:solidFill>
                <a:latin typeface="Outfit SemiBold" pitchFamily="2" charset="0"/>
              </a:rPr>
              <a:t>Version: 1.0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8600" y="6628222"/>
            <a:ext cx="5029200" cy="415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800" spc="-48" dirty="0">
                <a:solidFill>
                  <a:srgbClr val="36211B"/>
                </a:solidFill>
                <a:latin typeface="Outfit SemiBold" pitchFamily="2" charset="0"/>
              </a:rPr>
              <a:t>Date of creation: 2024 April 04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082ED7-BFC0-4E65-80BC-1CADE226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-8520"/>
            <a:ext cx="2267446" cy="160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A41CE-20B8-B080-E977-5CC3C1C00D39}"/>
              </a:ext>
            </a:extLst>
          </p:cNvPr>
          <p:cNvSpPr txBox="1"/>
          <p:nvPr/>
        </p:nvSpPr>
        <p:spPr>
          <a:xfrm>
            <a:off x="685800" y="608692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Inputs</a:t>
            </a:r>
          </a:p>
          <a:p>
            <a:endParaRPr lang="en-IN" sz="4000" dirty="0">
              <a:latin typeface="Outfit SemiBold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5420D9-57F8-67B4-5319-B070CA55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97211"/>
              </p:ext>
            </p:extLst>
          </p:nvPr>
        </p:nvGraphicFramePr>
        <p:xfrm>
          <a:off x="2438400" y="2112815"/>
          <a:ext cx="11262219" cy="5791202"/>
        </p:xfrm>
        <a:graphic>
          <a:graphicData uri="http://schemas.openxmlformats.org/drawingml/2006/table">
            <a:tbl>
              <a:tblPr/>
              <a:tblGrid>
                <a:gridCol w="3150603">
                  <a:extLst>
                    <a:ext uri="{9D8B030D-6E8A-4147-A177-3AD203B41FA5}">
                      <a16:colId xmlns:a16="http://schemas.microsoft.com/office/drawing/2014/main" val="796740762"/>
                    </a:ext>
                  </a:extLst>
                </a:gridCol>
                <a:gridCol w="4357543">
                  <a:extLst>
                    <a:ext uri="{9D8B030D-6E8A-4147-A177-3AD203B41FA5}">
                      <a16:colId xmlns:a16="http://schemas.microsoft.com/office/drawing/2014/main" val="4189348930"/>
                    </a:ext>
                  </a:extLst>
                </a:gridCol>
                <a:gridCol w="3754073">
                  <a:extLst>
                    <a:ext uri="{9D8B030D-6E8A-4147-A177-3AD203B41FA5}">
                      <a16:colId xmlns:a16="http://schemas.microsoft.com/office/drawing/2014/main" val="236602495"/>
                    </a:ext>
                  </a:extLst>
                </a:gridCol>
              </a:tblGrid>
              <a:tr h="384741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bg1"/>
                        </a:solidFill>
                        <a:latin typeface="Mulish SemiBold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68908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0447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7258"/>
                  </a:ext>
                </a:extLst>
              </a:tr>
              <a:tr h="982993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42464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798669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59935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i="1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681891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enorite" panose="00000500000000000000" pitchFamily="2" charset="0"/>
                      </a:endParaRPr>
                    </a:p>
                  </a:txBody>
                  <a:tcPr marL="83680" marR="83680" marT="41840" marB="41840" anchor="ctr"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03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8A41CE-20B8-B080-E977-5CC3C1C00D39}"/>
              </a:ext>
            </a:extLst>
          </p:cNvPr>
          <p:cNvSpPr txBox="1"/>
          <p:nvPr/>
        </p:nvSpPr>
        <p:spPr>
          <a:xfrm>
            <a:off x="685800" y="608692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Link to Sample</a:t>
            </a:r>
          </a:p>
        </p:txBody>
      </p:sp>
    </p:spTree>
    <p:extLst>
      <p:ext uri="{BB962C8B-B14F-4D97-AF65-F5344CB8AC3E}">
        <p14:creationId xmlns:p14="http://schemas.microsoft.com/office/powerpoint/2010/main" val="27832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64B5F7-EFF2-73CE-4BAF-C7B779BC24F4}"/>
              </a:ext>
            </a:extLst>
          </p:cNvPr>
          <p:cNvSpPr txBox="1"/>
          <p:nvPr/>
        </p:nvSpPr>
        <p:spPr>
          <a:xfrm>
            <a:off x="942974" y="1154043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Revision 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16770-4998-7B5D-AE78-6EAAF2D80F96}"/>
              </a:ext>
            </a:extLst>
          </p:cNvPr>
          <p:cNvSpPr txBox="1"/>
          <p:nvPr/>
        </p:nvSpPr>
        <p:spPr>
          <a:xfrm>
            <a:off x="7038974" y="11540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EBC9F-C13A-B05A-D3E9-47DC7204DBD1}"/>
              </a:ext>
            </a:extLst>
          </p:cNvPr>
          <p:cNvSpPr txBox="1"/>
          <p:nvPr/>
        </p:nvSpPr>
        <p:spPr>
          <a:xfrm>
            <a:off x="12253664" y="115404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Archives</a:t>
            </a:r>
          </a:p>
        </p:txBody>
      </p:sp>
    </p:spTree>
    <p:extLst>
      <p:ext uri="{BB962C8B-B14F-4D97-AF65-F5344CB8AC3E}">
        <p14:creationId xmlns:p14="http://schemas.microsoft.com/office/powerpoint/2010/main" val="177233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75C03-6597-7D07-2141-D8032B6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6D3A8-B5F1-F7C1-E67A-E08ED9846D20}"/>
              </a:ext>
            </a:extLst>
          </p:cNvPr>
          <p:cNvSpPr txBox="1"/>
          <p:nvPr/>
        </p:nvSpPr>
        <p:spPr>
          <a:xfrm>
            <a:off x="4267200" y="3619500"/>
            <a:ext cx="14496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dirty="0">
                <a:latin typeface="Outfit SemiBold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12458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5" name="TextBox 5"/>
          <p:cNvSpPr txBox="1"/>
          <p:nvPr/>
        </p:nvSpPr>
        <p:spPr>
          <a:xfrm>
            <a:off x="1371600" y="1023304"/>
            <a:ext cx="16230600" cy="109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400" spc="-255" dirty="0">
                <a:solidFill>
                  <a:srgbClr val="36211B"/>
                </a:solidFill>
                <a:latin typeface="Outfit SemiBold" pitchFamily="2" charset="0"/>
              </a:rPr>
              <a:t>Purpose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90B99-68EB-1F1F-CD6C-502D0182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97D76-51A3-8095-D3E0-232BB5B9CEB2}"/>
              </a:ext>
            </a:extLst>
          </p:cNvPr>
          <p:cNvSpPr txBox="1"/>
          <p:nvPr/>
        </p:nvSpPr>
        <p:spPr>
          <a:xfrm>
            <a:off x="1219200" y="2525791"/>
            <a:ext cx="16383000" cy="195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latin typeface="Outfit" pitchFamily="2" charset="0"/>
              </a:rPr>
              <a:t>The purpose of this SOP is to establish a </a:t>
            </a:r>
            <a:r>
              <a:rPr lang="en-US" sz="2800" b="1" dirty="0">
                <a:latin typeface="Outfit" pitchFamily="2" charset="0"/>
              </a:rPr>
              <a:t>transparent and efficient process for delegating financial authority</a:t>
            </a:r>
            <a:r>
              <a:rPr lang="en-US" sz="2800" dirty="0">
                <a:latin typeface="Outfit" pitchFamily="2" charset="0"/>
              </a:rPr>
              <a:t>, thereby maintaining financial control, ensuring compliance, and optimizing decision-making processes.</a:t>
            </a:r>
            <a:endParaRPr lang="en-IN" sz="2800" dirty="0">
              <a:latin typeface="Outfit" pitchFamily="2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371600" y="4991643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spc="-255" dirty="0">
                <a:solidFill>
                  <a:srgbClr val="36211B"/>
                </a:solidFill>
                <a:latin typeface="Outfit SemiBold" pitchFamily="2" charset="0"/>
              </a:rPr>
              <a:t>Scope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6541195"/>
            <a:ext cx="16764000" cy="1220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This SOP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Outfit" pitchFamily="2" charset="0"/>
              </a:rPr>
              <a:t>governs the delegation of financial authority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Outfit" pitchFamily="2" charset="0"/>
              </a:rPr>
              <a:t>within the organization, ensuring compliance with internal policies and regulatory standards.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287" y="-1275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6065" y="1296300"/>
            <a:ext cx="561536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Responsibilities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37C94-0E2A-42F1-3A94-B22A8FCD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216" y="495300"/>
            <a:ext cx="2267446" cy="1602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D04B7AC-8FBF-CFAC-B00C-6CEC893DC2D7}"/>
              </a:ext>
            </a:extLst>
          </p:cNvPr>
          <p:cNvSpPr/>
          <p:nvPr/>
        </p:nvSpPr>
        <p:spPr>
          <a:xfrm>
            <a:off x="7542249" y="5330110"/>
            <a:ext cx="2507014" cy="2507014"/>
          </a:xfrm>
          <a:prstGeom prst="ellips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0413BE-7033-6165-6295-B36E45325078}"/>
              </a:ext>
            </a:extLst>
          </p:cNvPr>
          <p:cNvSpPr/>
          <p:nvPr/>
        </p:nvSpPr>
        <p:spPr>
          <a:xfrm>
            <a:off x="6971432" y="4748358"/>
            <a:ext cx="3670519" cy="367051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77039D-B70E-D9FE-33F4-17A00DBB8909}"/>
              </a:ext>
            </a:extLst>
          </p:cNvPr>
          <p:cNvSpPr/>
          <p:nvPr/>
        </p:nvSpPr>
        <p:spPr>
          <a:xfrm>
            <a:off x="8458274" y="4354021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32387B-A63F-4817-AF31-736BE87F4357}"/>
              </a:ext>
            </a:extLst>
          </p:cNvPr>
          <p:cNvSpPr/>
          <p:nvPr/>
        </p:nvSpPr>
        <p:spPr>
          <a:xfrm>
            <a:off x="6759032" y="6560538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A94469-9911-42BE-30D8-6DD84FAA73B9}"/>
              </a:ext>
            </a:extLst>
          </p:cNvPr>
          <p:cNvSpPr/>
          <p:nvPr/>
        </p:nvSpPr>
        <p:spPr>
          <a:xfrm>
            <a:off x="10263331" y="6560538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762A753-D1E7-C25C-7BF5-07D8AB4D80D3}"/>
              </a:ext>
            </a:extLst>
          </p:cNvPr>
          <p:cNvSpPr txBox="1">
            <a:spLocks/>
          </p:cNvSpPr>
          <p:nvPr/>
        </p:nvSpPr>
        <p:spPr>
          <a:xfrm>
            <a:off x="6971432" y="2249446"/>
            <a:ext cx="5186964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Senior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defining objectives, approving the SOP, and ensuring adherence to the established procedures.</a:t>
            </a:r>
            <a:r>
              <a:rPr lang="en-US" sz="1800" dirty="0"/>
              <a:t> 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97524E5-AC87-9AF3-3A93-879F1E147E3F}"/>
              </a:ext>
            </a:extLst>
          </p:cNvPr>
          <p:cNvSpPr txBox="1">
            <a:spLocks/>
          </p:cNvSpPr>
          <p:nvPr/>
        </p:nvSpPr>
        <p:spPr>
          <a:xfrm>
            <a:off x="11430000" y="6057899"/>
            <a:ext cx="5410201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Managers and Employees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understanding and adhering to the delegated financial authority levels and following the prescribed procedures.</a:t>
            </a:r>
            <a:endParaRPr lang="en-IN" sz="2000" dirty="0">
              <a:latin typeface="Outfit" pitchFamily="2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C11EF067-ADBA-49E0-DCF7-140D90701564}"/>
              </a:ext>
            </a:extLst>
          </p:cNvPr>
          <p:cNvSpPr txBox="1">
            <a:spLocks/>
          </p:cNvSpPr>
          <p:nvPr/>
        </p:nvSpPr>
        <p:spPr>
          <a:xfrm>
            <a:off x="1807968" y="6057900"/>
            <a:ext cx="4506985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Outfit "/>
              </a:rPr>
              <a:t>Finance Department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Outfit" pitchFamily="2" charset="0"/>
              </a:rPr>
              <a:t>Responsible for facilitating the implementation of the SOP, conducting training, and monitoring compliance.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09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0" name="TextBox 10"/>
          <p:cNvSpPr txBox="1"/>
          <p:nvPr/>
        </p:nvSpPr>
        <p:spPr>
          <a:xfrm>
            <a:off x="1491253" y="1872616"/>
            <a:ext cx="7116897" cy="67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6000" spc="-144" dirty="0">
                <a:solidFill>
                  <a:srgbClr val="36211B"/>
                </a:solidFill>
                <a:latin typeface="Outfit SemiBold" pitchFamily="2" charset="0"/>
              </a:rPr>
              <a:t>Requirements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84207-185C-E03C-6324-1FC22097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364D3-5B06-D8B9-41F2-25064B8F6953}"/>
              </a:ext>
            </a:extLst>
          </p:cNvPr>
          <p:cNvSpPr txBox="1"/>
          <p:nvPr/>
        </p:nvSpPr>
        <p:spPr>
          <a:xfrm>
            <a:off x="3295650" y="6116906"/>
            <a:ext cx="2819400" cy="188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Clear understanding of the organization's financial structure and hierarchy.</a:t>
            </a:r>
            <a:endParaRPr lang="en-IN" sz="2000" dirty="0">
              <a:latin typeface="Outfi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EE3C-5129-D9C6-51BB-83E3CC8DBF4E}"/>
              </a:ext>
            </a:extLst>
          </p:cNvPr>
          <p:cNvSpPr txBox="1"/>
          <p:nvPr/>
        </p:nvSpPr>
        <p:spPr>
          <a:xfrm>
            <a:off x="12649200" y="6116119"/>
            <a:ext cx="2743200" cy="14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Proficiency in documentation and communication skills.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5E50B-DA08-2EC6-23DB-BAF198796AAF}"/>
              </a:ext>
            </a:extLst>
          </p:cNvPr>
          <p:cNvSpPr txBox="1"/>
          <p:nvPr/>
        </p:nvSpPr>
        <p:spPr>
          <a:xfrm>
            <a:off x="7734300" y="6116119"/>
            <a:ext cx="2819400" cy="188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rgbClr val="0D0D0D"/>
                </a:solidFill>
                <a:effectLst/>
                <a:latin typeface="Outfit" pitchFamily="2" charset="0"/>
              </a:rPr>
              <a:t>Familiarity with relevant financial regulations and internal policies.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B4160-CE11-9F4C-7995-A7373CAECBD1}"/>
              </a:ext>
            </a:extLst>
          </p:cNvPr>
          <p:cNvCxnSpPr/>
          <p:nvPr/>
        </p:nvCxnSpPr>
        <p:spPr>
          <a:xfrm>
            <a:off x="6705600" y="4655177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3EC3C-0459-7757-178C-036279C2E9D1}"/>
              </a:ext>
            </a:extLst>
          </p:cNvPr>
          <p:cNvCxnSpPr/>
          <p:nvPr/>
        </p:nvCxnSpPr>
        <p:spPr>
          <a:xfrm>
            <a:off x="11734800" y="4655177"/>
            <a:ext cx="0" cy="3276600"/>
          </a:xfrm>
          <a:prstGeom prst="line">
            <a:avLst/>
          </a:prstGeom>
          <a:ln w="28575">
            <a:solidFill>
              <a:srgbClr val="293A4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FAC97D-88F8-C3F0-9724-8173C7D91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15" y="3364860"/>
            <a:ext cx="1980895" cy="1980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64638-FD1E-2B2A-A581-DE82DE803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06" y="3364860"/>
            <a:ext cx="1980894" cy="19808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D0EC-4F11-2F6D-D97A-5A34D50DFC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3364860"/>
            <a:ext cx="1980894" cy="19808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15" name="TextBox 15"/>
          <p:cNvSpPr txBox="1"/>
          <p:nvPr/>
        </p:nvSpPr>
        <p:spPr>
          <a:xfrm>
            <a:off x="3886200" y="1113796"/>
            <a:ext cx="11582400" cy="1249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000" b="1" dirty="0">
                <a:solidFill>
                  <a:srgbClr val="1F1F1F"/>
                </a:solidFill>
                <a:latin typeface="Outfit SemiBold" pitchFamily="2" charset="0"/>
              </a:rPr>
              <a:t>Procedure</a:t>
            </a:r>
            <a:r>
              <a:rPr lang="en-US" sz="4000" b="1" i="0" dirty="0">
                <a:solidFill>
                  <a:srgbClr val="1F1F1F"/>
                </a:solidFill>
                <a:effectLst/>
                <a:latin typeface="Outfit SemiBold" pitchFamily="2" charset="0"/>
              </a:rPr>
              <a:t> for Delegation of Authority</a:t>
            </a:r>
          </a:p>
          <a:p>
            <a:pPr>
              <a:lnSpc>
                <a:spcPts val="5040"/>
              </a:lnSpc>
            </a:pPr>
            <a:endParaRPr lang="en-US" sz="4000" spc="-144" dirty="0">
              <a:solidFill>
                <a:srgbClr val="36211B"/>
              </a:solidFill>
              <a:latin typeface="Outfit SemiBol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C0898B-98F2-758C-18B6-719B0A3C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190500"/>
            <a:ext cx="2267446" cy="16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499962-624F-9CB5-1C8B-B2B28F387E0C}"/>
              </a:ext>
            </a:extLst>
          </p:cNvPr>
          <p:cNvSpPr txBox="1"/>
          <p:nvPr/>
        </p:nvSpPr>
        <p:spPr>
          <a:xfrm>
            <a:off x="776287" y="2568429"/>
            <a:ext cx="4662488" cy="47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IN" sz="3200" b="1" dirty="0">
                <a:latin typeface="Outfit" pitchFamily="2" charset="0"/>
              </a:rPr>
              <a:t>Defining objectives and Scopes </a:t>
            </a:r>
          </a:p>
          <a:p>
            <a:pPr marL="342900" indent="-342900" algn="ctr">
              <a:buAutoNum type="arabicPeriod"/>
            </a:pPr>
            <a:endParaRPr lang="en-IN" sz="32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Clearly </a:t>
            </a:r>
            <a:r>
              <a:rPr lang="en-US" sz="2000" b="1" dirty="0">
                <a:latin typeface="Outfit" pitchFamily="2" charset="0"/>
              </a:rPr>
              <a:t>outline the objectives </a:t>
            </a:r>
            <a:r>
              <a:rPr lang="en-US" sz="2000" dirty="0">
                <a:latin typeface="Outfit" pitchFamily="2" charset="0"/>
              </a:rPr>
              <a:t>of the SOP for the delegation of financial authority.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Specify the scope, indicating the financial areas and </a:t>
            </a:r>
            <a:r>
              <a:rPr lang="en-US" sz="2000" b="1" dirty="0">
                <a:latin typeface="Outfit" pitchFamily="2" charset="0"/>
              </a:rPr>
              <a:t>levels of authority </a:t>
            </a:r>
            <a:r>
              <a:rPr lang="en-US" sz="2000" dirty="0">
                <a:latin typeface="Outfit" pitchFamily="2" charset="0"/>
              </a:rPr>
              <a:t>it covers.</a:t>
            </a: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E48A0-9932-1BD6-1D9E-8E45A1E9ED2F}"/>
              </a:ext>
            </a:extLst>
          </p:cNvPr>
          <p:cNvSpPr txBox="1"/>
          <p:nvPr/>
        </p:nvSpPr>
        <p:spPr>
          <a:xfrm>
            <a:off x="5672137" y="2554142"/>
            <a:ext cx="47815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Outfit" pitchFamily="2" charset="0"/>
              </a:rPr>
              <a:t>2. Understanding existing process </a:t>
            </a:r>
          </a:p>
          <a:p>
            <a:endParaRPr lang="en-IN" sz="32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Identify </a:t>
            </a:r>
            <a:r>
              <a:rPr lang="en-US" sz="2000" b="1" dirty="0">
                <a:latin typeface="Outfit" pitchFamily="2" charset="0"/>
              </a:rPr>
              <a:t>key stakeholders involved in financial decision-making</a:t>
            </a:r>
            <a:r>
              <a:rPr lang="en-US" sz="2000" dirty="0">
                <a:latin typeface="Outfit" pitchFamily="2" charset="0"/>
              </a:rPr>
              <a:t>, including finance department heads, managers, and employees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Conduct stakeholder interviews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Document the </a:t>
            </a:r>
            <a:r>
              <a:rPr lang="en-US" sz="2000" b="1" dirty="0">
                <a:latin typeface="Outfit" pitchFamily="2" charset="0"/>
              </a:rPr>
              <a:t>current state of financial delegation processes </a:t>
            </a:r>
            <a:r>
              <a:rPr lang="en-US" sz="2000" dirty="0">
                <a:latin typeface="Outfit" pitchFamily="2" charset="0"/>
              </a:rPr>
              <a:t>within the organization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Identify any </a:t>
            </a:r>
            <a:r>
              <a:rPr lang="en-US" sz="2000" b="1" dirty="0">
                <a:latin typeface="Outfit" pitchFamily="2" charset="0"/>
              </a:rPr>
              <a:t>challenges or gaps </a:t>
            </a:r>
            <a:r>
              <a:rPr lang="en-US" sz="2000" dirty="0">
                <a:latin typeface="Outfit" pitchFamily="2" charset="0"/>
              </a:rPr>
              <a:t>in the current delegation framework.</a:t>
            </a:r>
          </a:p>
          <a:p>
            <a:endParaRPr lang="en-IN" dirty="0">
              <a:latin typeface="Outfi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0E161-947D-D9FE-C883-95FCF90DB140}"/>
              </a:ext>
            </a:extLst>
          </p:cNvPr>
          <p:cNvSpPr txBox="1"/>
          <p:nvPr/>
        </p:nvSpPr>
        <p:spPr>
          <a:xfrm>
            <a:off x="10687049" y="2577235"/>
            <a:ext cx="7296151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Outfit" pitchFamily="2" charset="0"/>
              </a:rPr>
              <a:t>3. Document Process Steps </a:t>
            </a:r>
          </a:p>
          <a:p>
            <a:pPr algn="ctr"/>
            <a:endParaRPr lang="en-IN" sz="3200" b="1" dirty="0">
              <a:latin typeface="Outfit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enorite" panose="00000500000000000000" pitchFamily="2" charset="0"/>
              </a:rPr>
              <a:t>Specify different levels of financial authority within the organization.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enorite" panose="00000500000000000000" pitchFamily="2" charset="0"/>
              </a:rPr>
              <a:t>Clearly outline the </a:t>
            </a:r>
            <a:r>
              <a:rPr lang="en-US" sz="2000" b="1" dirty="0">
                <a:latin typeface="Tenorite" panose="00000500000000000000" pitchFamily="2" charset="0"/>
              </a:rPr>
              <a:t>decision-making powers associated with each level</a:t>
            </a:r>
            <a:r>
              <a:rPr lang="en-US" sz="2000" dirty="0">
                <a:latin typeface="Tenorite" panose="00000500000000000000" pitchFamily="2" charset="0"/>
              </a:rPr>
              <a:t>, including spending limits and approval thresholds.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enorite" panose="00000500000000000000" pitchFamily="2" charset="0"/>
              </a:rPr>
              <a:t>Define how financial delegations are communicated to all relevant parties.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enorite" panose="00000500000000000000" pitchFamily="2" charset="0"/>
              </a:rPr>
              <a:t>Specify the </a:t>
            </a:r>
            <a:r>
              <a:rPr lang="en-US" sz="2000" b="1" dirty="0">
                <a:latin typeface="Tenorite" panose="00000500000000000000" pitchFamily="2" charset="0"/>
              </a:rPr>
              <a:t>documentation requirements </a:t>
            </a:r>
            <a:r>
              <a:rPr lang="en-US" sz="2000" dirty="0">
                <a:latin typeface="Tenorite" panose="00000500000000000000" pitchFamily="2" charset="0"/>
              </a:rPr>
              <a:t>for all financial delegation activities.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enorite" panose="00000500000000000000" pitchFamily="2" charset="0"/>
              </a:rPr>
              <a:t>Clearly outline the </a:t>
            </a:r>
            <a:r>
              <a:rPr lang="en-US" sz="2000" b="1" dirty="0">
                <a:latin typeface="Tenorite" panose="00000500000000000000" pitchFamily="2" charset="0"/>
              </a:rPr>
              <a:t>roles and responsibilities </a:t>
            </a:r>
            <a:r>
              <a:rPr lang="en-US" sz="2000" dirty="0">
                <a:latin typeface="Tenorite" panose="00000500000000000000" pitchFamily="2" charset="0"/>
              </a:rPr>
              <a:t>of individuals involved in the financial delegation process.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enorite" panose="00000500000000000000" pitchFamily="2" charset="0"/>
              </a:rPr>
              <a:t>Anticipate and document procedures for handling exceptions or </a:t>
            </a:r>
            <a:r>
              <a:rPr lang="en-US" sz="2000" b="1" dirty="0">
                <a:latin typeface="Tenorite" panose="00000500000000000000" pitchFamily="2" charset="0"/>
              </a:rPr>
              <a:t>deviations from the standard financial delegation process.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enorite" panose="00000500000000000000" pitchFamily="2" charset="0"/>
              </a:rPr>
              <a:t>Ensure that the SOP </a:t>
            </a:r>
            <a:r>
              <a:rPr lang="en-US" sz="2000" b="1" dirty="0">
                <a:latin typeface="Tenorite" panose="00000500000000000000" pitchFamily="2" charset="0"/>
              </a:rPr>
              <a:t>complies with relevant financial regulations, internal policies, and industry standards.</a:t>
            </a:r>
          </a:p>
          <a:p>
            <a:endParaRPr lang="en-IN" dirty="0">
              <a:latin typeface="Outfi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803231-EC0A-D138-E24C-24CDB716D349}"/>
              </a:ext>
            </a:extLst>
          </p:cNvPr>
          <p:cNvCxnSpPr>
            <a:cxnSpLocks/>
          </p:cNvCxnSpPr>
          <p:nvPr/>
        </p:nvCxnSpPr>
        <p:spPr>
          <a:xfrm>
            <a:off x="633412" y="2362921"/>
            <a:ext cx="16816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3F999-B7F7-3E2D-2BCE-41D40BA6C2F8}"/>
              </a:ext>
            </a:extLst>
          </p:cNvPr>
          <p:cNvCxnSpPr>
            <a:cxnSpLocks/>
          </p:cNvCxnSpPr>
          <p:nvPr/>
        </p:nvCxnSpPr>
        <p:spPr>
          <a:xfrm>
            <a:off x="685799" y="3619500"/>
            <a:ext cx="16816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081939-6908-F55E-7C65-A904CBDB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352131-0445-6011-BF1C-E85B581D0EAB}"/>
              </a:ext>
            </a:extLst>
          </p:cNvPr>
          <p:cNvSpPr txBox="1"/>
          <p:nvPr/>
        </p:nvSpPr>
        <p:spPr>
          <a:xfrm>
            <a:off x="914648" y="1865165"/>
            <a:ext cx="4953000" cy="655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Outfit" pitchFamily="2" charset="0"/>
              </a:rPr>
              <a:t>4. Review and Approval Process </a:t>
            </a:r>
          </a:p>
          <a:p>
            <a:pPr algn="ctr">
              <a:lnSpc>
                <a:spcPct val="150000"/>
              </a:lnSpc>
            </a:pPr>
            <a:endParaRPr lang="en-IN" sz="28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Identify </a:t>
            </a:r>
            <a:r>
              <a:rPr lang="en-US" sz="2000" b="1" dirty="0">
                <a:latin typeface="Outfit" pitchFamily="2" charset="0"/>
              </a:rPr>
              <a:t>Reviewers and Approvers and establishing review timelines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Distribute the SOP for Review and collect feedback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Outfit" pitchFamily="2" charset="0"/>
              </a:rPr>
              <a:t>Compile and analyze feedback</a:t>
            </a:r>
            <a:r>
              <a:rPr lang="en-US" sz="2000" dirty="0">
                <a:latin typeface="Outfit" pitchFamily="2" charset="0"/>
              </a:rPr>
              <a:t> and do revision and clarification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Second Review (if necessary)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Authorization and implementation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Outfit" pitchFamily="2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Outfi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82D50-1A78-0C8A-AFC7-8FF2FE55D326}"/>
              </a:ext>
            </a:extLst>
          </p:cNvPr>
          <p:cNvSpPr txBox="1"/>
          <p:nvPr/>
        </p:nvSpPr>
        <p:spPr>
          <a:xfrm>
            <a:off x="6172200" y="2175681"/>
            <a:ext cx="5410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Outfit" pitchFamily="2" charset="0"/>
              </a:rPr>
              <a:t>5. Training and Development</a:t>
            </a:r>
          </a:p>
          <a:p>
            <a:pPr algn="ctr"/>
            <a:r>
              <a:rPr lang="en-IN" sz="2800" b="1" dirty="0">
                <a:latin typeface="Outfit" pitchFamily="2" charset="0"/>
              </a:rPr>
              <a:t> </a:t>
            </a:r>
          </a:p>
          <a:p>
            <a:pPr algn="ctr"/>
            <a:endParaRPr lang="en-IN" sz="2800" b="1" dirty="0">
              <a:latin typeface="Outfit" pitchFamily="2" charset="0"/>
            </a:endParaRPr>
          </a:p>
          <a:p>
            <a:pPr algn="ctr"/>
            <a:endParaRPr lang="en-IN" sz="28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Making people know the </a:t>
            </a:r>
            <a:r>
              <a:rPr lang="en-US" sz="2000" b="1" dirty="0">
                <a:latin typeface="Outfit" pitchFamily="2" charset="0"/>
              </a:rPr>
              <a:t>importance of DOA </a:t>
            </a:r>
            <a:r>
              <a:rPr lang="en-US" sz="2000" dirty="0">
                <a:latin typeface="Outfit" pitchFamily="2" charset="0"/>
              </a:rPr>
              <a:t>and how this would help them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Implement the SOP and monitor its effectiveness over time</a:t>
            </a:r>
          </a:p>
          <a:p>
            <a:endParaRPr lang="en-IN" dirty="0">
              <a:latin typeface="Outfit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48FDC8-03AB-7DD5-5E89-CA4FB283BF93}"/>
              </a:ext>
            </a:extLst>
          </p:cNvPr>
          <p:cNvCxnSpPr/>
          <p:nvPr/>
        </p:nvCxnSpPr>
        <p:spPr>
          <a:xfrm>
            <a:off x="762000" y="17907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1374E-8D03-575C-58CF-0E1214B8A151}"/>
              </a:ext>
            </a:extLst>
          </p:cNvPr>
          <p:cNvCxnSpPr/>
          <p:nvPr/>
        </p:nvCxnSpPr>
        <p:spPr>
          <a:xfrm>
            <a:off x="762000" y="3162300"/>
            <a:ext cx="152585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7FC038-D349-4878-43F3-02F03D286C5B}"/>
              </a:ext>
            </a:extLst>
          </p:cNvPr>
          <p:cNvSpPr txBox="1"/>
          <p:nvPr/>
        </p:nvSpPr>
        <p:spPr>
          <a:xfrm>
            <a:off x="11886332" y="2175681"/>
            <a:ext cx="5410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Outfit" pitchFamily="2" charset="0"/>
              </a:rPr>
              <a:t>6. Monitoring and Reporting  </a:t>
            </a:r>
          </a:p>
          <a:p>
            <a:pPr algn="ctr"/>
            <a:endParaRPr lang="en-IN" sz="2800" b="1" dirty="0">
              <a:latin typeface="Outfit" pitchFamily="2" charset="0"/>
            </a:endParaRPr>
          </a:p>
          <a:p>
            <a:pPr algn="ctr"/>
            <a:endParaRPr lang="en-IN" sz="2800" b="1" dirty="0">
              <a:latin typeface="Outfit" pitchFamily="2" charset="0"/>
            </a:endParaRPr>
          </a:p>
          <a:p>
            <a:pPr algn="ctr"/>
            <a:endParaRPr lang="en-IN" sz="2800" b="1" dirty="0">
              <a:latin typeface="Outfit" pitchFamily="2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Implement a </a:t>
            </a:r>
            <a:r>
              <a:rPr lang="en-US" sz="2000" b="1" dirty="0">
                <a:latin typeface="Outfit" pitchFamily="2" charset="0"/>
              </a:rPr>
              <a:t>system for monitoring the performance of the delegation process </a:t>
            </a:r>
            <a:r>
              <a:rPr lang="en-US" sz="2000" dirty="0">
                <a:latin typeface="Outfit" pitchFamily="2" charset="0"/>
              </a:rPr>
              <a:t>based on the defined KPIs.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Outfit" pitchFamily="2" charset="0"/>
              </a:rPr>
              <a:t>Generate </a:t>
            </a:r>
            <a:r>
              <a:rPr lang="en-US" sz="2000" b="1" dirty="0">
                <a:latin typeface="Outfit" pitchFamily="2" charset="0"/>
              </a:rPr>
              <a:t>regular reports </a:t>
            </a:r>
            <a:r>
              <a:rPr lang="en-US" sz="2000" dirty="0">
                <a:latin typeface="Outfit" pitchFamily="2" charset="0"/>
              </a:rPr>
              <a:t>to assess efficiency and identify areas for improvement.</a:t>
            </a:r>
          </a:p>
          <a:p>
            <a:endParaRPr lang="en-IN" dirty="0">
              <a:latin typeface="Outfi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Instructions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66800" y="3162300"/>
            <a:ext cx="16192500" cy="389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Adhere strictly to the prescribed levels of financial authority outlined in this SOP.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Communicate any deviations or exceptions to the designated authorities promptly.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Maintain accurate documentation for all financial delegation activities.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Seek clarification from senior management or the finance department in case of ambiguity or uncertainty.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Regularly review and update the SOP to reflect any organizational changes or regulatory updates.</a:t>
            </a:r>
            <a:endParaRPr lang="en-IN" sz="2800" dirty="0">
              <a:latin typeface="Outfi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9B1E9-2671-EC9E-37C4-800A98FCC590}"/>
              </a:ext>
            </a:extLst>
          </p:cNvPr>
          <p:cNvSpPr txBox="1"/>
          <p:nvPr/>
        </p:nvSpPr>
        <p:spPr>
          <a:xfrm>
            <a:off x="1219200" y="15621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Outfit" pitchFamily="2" charset="0"/>
              </a:rPr>
              <a:t>General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985CC-C405-C231-4488-19F207EB3D2E}"/>
              </a:ext>
            </a:extLst>
          </p:cNvPr>
          <p:cNvSpPr txBox="1"/>
          <p:nvPr/>
        </p:nvSpPr>
        <p:spPr>
          <a:xfrm>
            <a:off x="1047750" y="3086100"/>
            <a:ext cx="16402050" cy="260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Resistance to change from employees accustomed to previous delegation practices.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Ensuring consistent interpretation and application of financial authority levels across departments.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Balancing delegation of authority with maintaining sufficient oversight and control.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Outfit" pitchFamily="2" charset="0"/>
              </a:rPr>
              <a:t>Addressing conflicts of interest or potential ethical dilemmas in decision-making processes.</a:t>
            </a:r>
            <a:endParaRPr lang="en-IN" sz="28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3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solidFill>
            <a:srgbClr val="2C9F98"/>
          </a:solidFill>
        </p:spPr>
      </p:sp>
      <p:sp>
        <p:nvSpPr>
          <p:cNvPr id="6" name="TextBox 6"/>
          <p:cNvSpPr txBox="1"/>
          <p:nvPr/>
        </p:nvSpPr>
        <p:spPr>
          <a:xfrm>
            <a:off x="15160864" y="8843010"/>
            <a:ext cx="209843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Public Sans Thin"/>
              </a:rPr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F115-14B1-14F9-F95F-7D6853BC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54" y="515578"/>
            <a:ext cx="2267446" cy="1602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A4690-2FE0-8331-3934-BEDADD2C7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30687"/>
              </p:ext>
            </p:extLst>
          </p:nvPr>
        </p:nvGraphicFramePr>
        <p:xfrm>
          <a:off x="1447800" y="2797008"/>
          <a:ext cx="15620999" cy="604600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711633">
                  <a:extLst>
                    <a:ext uri="{9D8B030D-6E8A-4147-A177-3AD203B41FA5}">
                      <a16:colId xmlns:a16="http://schemas.microsoft.com/office/drawing/2014/main" val="1769737884"/>
                    </a:ext>
                  </a:extLst>
                </a:gridCol>
                <a:gridCol w="7909366">
                  <a:extLst>
                    <a:ext uri="{9D8B030D-6E8A-4147-A177-3AD203B41FA5}">
                      <a16:colId xmlns:a16="http://schemas.microsoft.com/office/drawing/2014/main" val="485271897"/>
                    </a:ext>
                  </a:extLst>
                </a:gridCol>
              </a:tblGrid>
              <a:tr h="1042414"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Do’s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Outfit" pitchFamily="2" charset="0"/>
                        </a:rPr>
                        <a:t>Don’ts</a:t>
                      </a:r>
                    </a:p>
                  </a:txBody>
                  <a:tcP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35919"/>
                  </a:ext>
                </a:extLst>
              </a:tr>
              <a:tr h="1125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adhere strictly to the prescribed financial authority levels.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exceed delegated financial authority without proper authorization.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32052"/>
                  </a:ext>
                </a:extLst>
              </a:tr>
              <a:tr h="1125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communicate effectively with relevant stakeholders regarding financial decisions.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overlook documentation requirements for financial transactions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96206"/>
                  </a:ext>
                </a:extLst>
              </a:tr>
              <a:tr h="1125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seek clarification or guidance when uncertain about delegated authority.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ignore potential conflicts of interest or ethical considerations in decision-making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37989"/>
                  </a:ext>
                </a:extLst>
              </a:tr>
              <a:tr h="162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maintain accurate and up-to-date documentation of financial transactions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Don't</a:t>
                      </a:r>
                      <a:r>
                        <a:rPr lang="en-US" sz="2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Outfit" pitchFamily="2" charset="0"/>
                        </a:rPr>
                        <a:t> hesitate to escalate issues or concerns to senior management or the finance department when necessary.</a:t>
                      </a:r>
                      <a:endParaRPr lang="en-IN" sz="2400" b="0" dirty="0">
                        <a:latin typeface="Outfi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984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0337A7-8576-0C5A-75F5-A6E3E0B2FB0C}"/>
              </a:ext>
            </a:extLst>
          </p:cNvPr>
          <p:cNvSpPr txBox="1"/>
          <p:nvPr/>
        </p:nvSpPr>
        <p:spPr>
          <a:xfrm>
            <a:off x="1600200" y="1114801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Outfit SemiBold" pitchFamily="2" charset="0"/>
              </a:rPr>
              <a:t>Process Implementation Checklist</a:t>
            </a:r>
          </a:p>
        </p:txBody>
      </p:sp>
    </p:spTree>
    <p:extLst>
      <p:ext uri="{BB962C8B-B14F-4D97-AF65-F5344CB8AC3E}">
        <p14:creationId xmlns:p14="http://schemas.microsoft.com/office/powerpoint/2010/main" val="57653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669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Outfit SemiBold</vt:lpstr>
      <vt:lpstr>Wingdings</vt:lpstr>
      <vt:lpstr>Outfit</vt:lpstr>
      <vt:lpstr>Arial</vt:lpstr>
      <vt:lpstr>Public Sans Thin</vt:lpstr>
      <vt:lpstr>Courier New</vt:lpstr>
      <vt:lpstr>Mulish SemiBold</vt:lpstr>
      <vt:lpstr>Outfit </vt:lpstr>
      <vt:lpstr>Calibri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farzana s</dc:creator>
  <cp:lastModifiedBy>Farzana Nizam</cp:lastModifiedBy>
  <cp:revision>9</cp:revision>
  <dcterms:created xsi:type="dcterms:W3CDTF">2006-08-16T00:00:00Z</dcterms:created>
  <dcterms:modified xsi:type="dcterms:W3CDTF">2024-04-04T04:46:00Z</dcterms:modified>
  <dc:identifier>DAGBMJUFq8M</dc:identifier>
</cp:coreProperties>
</file>