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6"/>
  </p:notesMasterIdLst>
  <p:handoutMasterIdLst>
    <p:handoutMasterId r:id="rId7"/>
  </p:handoutMasterIdLst>
  <p:sldIdLst>
    <p:sldId id="3267" r:id="rId2"/>
    <p:sldId id="5561" r:id="rId3"/>
    <p:sldId id="5559" r:id="rId4"/>
    <p:sldId id="5560" r:id="rId5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5" autoAdjust="0"/>
    <p:restoredTop sz="94660"/>
  </p:normalViewPr>
  <p:slideViewPr>
    <p:cSldViewPr>
      <p:cViewPr varScale="1">
        <p:scale>
          <a:sx n="70" d="100"/>
          <a:sy n="70" d="100"/>
        </p:scale>
        <p:origin x="756" y="78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17.06.2021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17.06.2021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995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89" r:id="rId13"/>
    <p:sldLayoutId id="2147484122" r:id="rId14"/>
    <p:sldLayoutId id="2147484169" r:id="rId15"/>
    <p:sldLayoutId id="2147484010" r:id="rId16"/>
    <p:sldLayoutId id="2147484049" r:id="rId17"/>
    <p:sldLayoutId id="2147484119" r:id="rId18"/>
    <p:sldLayoutId id="2147484226" r:id="rId1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Kickoff Meeting 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914400" y="3286993"/>
            <a:ext cx="3402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Our understanding of Engagement Scope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896570"/>
            <a:ext cx="2944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Capabilities, processes, and systems to enable </a:t>
            </a:r>
            <a:r>
              <a:rPr lang="en-US" dirty="0" err="1">
                <a:solidFill>
                  <a:schemeClr val="tx2"/>
                </a:solidFill>
              </a:rPr>
              <a:t>Industrobots</a:t>
            </a:r>
            <a:r>
              <a:rPr lang="en-US" dirty="0">
                <a:solidFill>
                  <a:schemeClr val="tx2"/>
                </a:solidFill>
              </a:rPr>
              <a:t> to launch new robot products in the consumer market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8870372" y="2314576"/>
            <a:ext cx="3820500" cy="656272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9176850" y="24765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Scope items and discussion….</a:t>
            </a:r>
          </a:p>
        </p:txBody>
      </p:sp>
      <p:sp>
        <p:nvSpPr>
          <p:cNvPr id="42" name="Rectangle: Rounded Corners 92">
            <a:extLst>
              <a:ext uri="{FF2B5EF4-FFF2-40B4-BE49-F238E27FC236}">
                <a16:creationId xmlns:a16="http://schemas.microsoft.com/office/drawing/2014/main" id="{559D1B18-99C9-0546-934F-52D2BF9A0DDD}"/>
              </a:ext>
            </a:extLst>
          </p:cNvPr>
          <p:cNvSpPr/>
          <p:nvPr/>
        </p:nvSpPr>
        <p:spPr>
          <a:xfrm>
            <a:off x="4947750" y="2314576"/>
            <a:ext cx="3820500" cy="6562723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5178E-6844-EE4C-AA2A-832ED248CC3E}"/>
              </a:ext>
            </a:extLst>
          </p:cNvPr>
          <p:cNvSpPr txBox="1"/>
          <p:nvPr/>
        </p:nvSpPr>
        <p:spPr>
          <a:xfrm>
            <a:off x="5257800" y="24765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items and discussion….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8433B3-F5A4-4912-A1EB-5A454DF7738E}"/>
              </a:ext>
            </a:extLst>
          </p:cNvPr>
          <p:cNvSpPr txBox="1"/>
          <p:nvPr/>
        </p:nvSpPr>
        <p:spPr>
          <a:xfrm flipH="1">
            <a:off x="5150769" y="1677298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In-Scope</a:t>
            </a:r>
            <a:endParaRPr lang="ru-RU" sz="28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6BD8-F2DA-48AC-BACA-420645866DCC}"/>
              </a:ext>
            </a:extLst>
          </p:cNvPr>
          <p:cNvSpPr txBox="1"/>
          <p:nvPr/>
        </p:nvSpPr>
        <p:spPr>
          <a:xfrm flipH="1">
            <a:off x="9006139" y="1670088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Out-of-Scope</a:t>
            </a: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24469"/>
            <a:ext cx="10790348" cy="646331"/>
          </a:xfrm>
        </p:spPr>
        <p:txBody>
          <a:bodyPr/>
          <a:lstStyle/>
          <a:p>
            <a:pPr algn="ctr"/>
            <a:r>
              <a:rPr lang="en-US" sz="4000" b="1" dirty="0"/>
              <a:t>Requirements Gathering - High Level Project Plan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AC911BBA-7338-4D85-9149-AD944F52A63B}"/>
              </a:ext>
            </a:extLst>
          </p:cNvPr>
          <p:cNvSpPr/>
          <p:nvPr/>
        </p:nvSpPr>
        <p:spPr>
          <a:xfrm>
            <a:off x="1535165" y="3086100"/>
            <a:ext cx="2921508" cy="1755648"/>
          </a:xfrm>
          <a:prstGeom prst="chevron">
            <a:avLst>
              <a:gd name="adj" fmla="val 3932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F348CA-090F-4280-A34D-2307995366EB}"/>
              </a:ext>
            </a:extLst>
          </p:cNvPr>
          <p:cNvSpPr txBox="1"/>
          <p:nvPr/>
        </p:nvSpPr>
        <p:spPr>
          <a:xfrm flipH="1">
            <a:off x="1535165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82414-F7FF-4B45-8D0B-D5C63A540CB0}"/>
              </a:ext>
            </a:extLst>
          </p:cNvPr>
          <p:cNvSpPr txBox="1"/>
          <p:nvPr/>
        </p:nvSpPr>
        <p:spPr>
          <a:xfrm flipH="1">
            <a:off x="1535164" y="5636821"/>
            <a:ext cx="240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methods…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35" name="Chevron 37">
            <a:extLst>
              <a:ext uri="{FF2B5EF4-FFF2-40B4-BE49-F238E27FC236}">
                <a16:creationId xmlns:a16="http://schemas.microsoft.com/office/drawing/2014/main" id="{1F247AD2-0A7B-4BE4-89DE-058FD1C06D37}"/>
              </a:ext>
            </a:extLst>
          </p:cNvPr>
          <p:cNvSpPr/>
          <p:nvPr/>
        </p:nvSpPr>
        <p:spPr>
          <a:xfrm>
            <a:off x="4109885" y="3086100"/>
            <a:ext cx="2921508" cy="1755648"/>
          </a:xfrm>
          <a:prstGeom prst="chevron">
            <a:avLst>
              <a:gd name="adj" fmla="val 39320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586067-18F0-425B-8C09-40E1EC0248FF}"/>
              </a:ext>
            </a:extLst>
          </p:cNvPr>
          <p:cNvSpPr txBox="1"/>
          <p:nvPr/>
        </p:nvSpPr>
        <p:spPr>
          <a:xfrm flipH="1">
            <a:off x="4109885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40E53-83F8-4A24-99A3-9747F241F0ED}"/>
              </a:ext>
            </a:extLst>
          </p:cNvPr>
          <p:cNvSpPr txBox="1"/>
          <p:nvPr/>
        </p:nvSpPr>
        <p:spPr>
          <a:xfrm flipH="1">
            <a:off x="4109885" y="5636821"/>
            <a:ext cx="242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methods…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41" name="Chevron 41">
            <a:extLst>
              <a:ext uri="{FF2B5EF4-FFF2-40B4-BE49-F238E27FC236}">
                <a16:creationId xmlns:a16="http://schemas.microsoft.com/office/drawing/2014/main" id="{429246B1-A091-47E5-81BC-C4A635A08A5D}"/>
              </a:ext>
            </a:extLst>
          </p:cNvPr>
          <p:cNvSpPr/>
          <p:nvPr/>
        </p:nvSpPr>
        <p:spPr>
          <a:xfrm>
            <a:off x="6684606" y="3086100"/>
            <a:ext cx="2921508" cy="1755648"/>
          </a:xfrm>
          <a:prstGeom prst="chevron">
            <a:avLst>
              <a:gd name="adj" fmla="val 39320"/>
            </a:avLst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6C7769-AEC4-472C-9FDC-6920D9DA0C3F}"/>
              </a:ext>
            </a:extLst>
          </p:cNvPr>
          <p:cNvSpPr txBox="1"/>
          <p:nvPr/>
        </p:nvSpPr>
        <p:spPr>
          <a:xfrm flipH="1">
            <a:off x="6684606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F27B85-C60B-41FA-976F-2C81DDAB236D}"/>
              </a:ext>
            </a:extLst>
          </p:cNvPr>
          <p:cNvSpPr txBox="1"/>
          <p:nvPr/>
        </p:nvSpPr>
        <p:spPr>
          <a:xfrm flipH="1">
            <a:off x="6684606" y="5636821"/>
            <a:ext cx="245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methods…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47" name="Chevron 45">
            <a:extLst>
              <a:ext uri="{FF2B5EF4-FFF2-40B4-BE49-F238E27FC236}">
                <a16:creationId xmlns:a16="http://schemas.microsoft.com/office/drawing/2014/main" id="{63C5BF02-FEBF-4653-92C4-9A538440BF5A}"/>
              </a:ext>
            </a:extLst>
          </p:cNvPr>
          <p:cNvSpPr/>
          <p:nvPr/>
        </p:nvSpPr>
        <p:spPr>
          <a:xfrm>
            <a:off x="9259328" y="3086100"/>
            <a:ext cx="2921508" cy="1755648"/>
          </a:xfrm>
          <a:prstGeom prst="chevron">
            <a:avLst>
              <a:gd name="adj" fmla="val 393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025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112BD7-1DB9-44E0-B95B-7E5149515F09}"/>
              </a:ext>
            </a:extLst>
          </p:cNvPr>
          <p:cNvSpPr txBox="1"/>
          <p:nvPr/>
        </p:nvSpPr>
        <p:spPr>
          <a:xfrm flipH="1">
            <a:off x="9259327" y="5142824"/>
            <a:ext cx="21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Key idea</a:t>
            </a:r>
            <a:endParaRPr lang="ru-RU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4B2E47-B131-4891-88EC-04949C8FF057}"/>
              </a:ext>
            </a:extLst>
          </p:cNvPr>
          <p:cNvSpPr txBox="1"/>
          <p:nvPr/>
        </p:nvSpPr>
        <p:spPr>
          <a:xfrm flipH="1">
            <a:off x="9259326" y="5636821"/>
            <a:ext cx="237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methods…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F89E1-8D2E-4C9A-81D6-4C2BD858442D}"/>
              </a:ext>
            </a:extLst>
          </p:cNvPr>
          <p:cNvSpPr txBox="1"/>
          <p:nvPr/>
        </p:nvSpPr>
        <p:spPr>
          <a:xfrm>
            <a:off x="2272451" y="3777569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F7583-522A-45AC-A92B-2A61E3B44556}"/>
              </a:ext>
            </a:extLst>
          </p:cNvPr>
          <p:cNvSpPr txBox="1"/>
          <p:nvPr/>
        </p:nvSpPr>
        <p:spPr>
          <a:xfrm>
            <a:off x="4876800" y="3777167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83D892-2892-492D-8A5D-B01EE682AEBC}"/>
              </a:ext>
            </a:extLst>
          </p:cNvPr>
          <p:cNvSpPr txBox="1"/>
          <p:nvPr/>
        </p:nvSpPr>
        <p:spPr>
          <a:xfrm>
            <a:off x="7462099" y="3779549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9EDD7-8D1F-4696-A83F-41B0650F4C35}"/>
              </a:ext>
            </a:extLst>
          </p:cNvPr>
          <p:cNvSpPr txBox="1"/>
          <p:nvPr/>
        </p:nvSpPr>
        <p:spPr>
          <a:xfrm>
            <a:off x="10148149" y="3779147"/>
            <a:ext cx="167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FD903F3-8BCB-4B9D-A1CB-D5E76F1E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9BFE0EB-4959-4C0D-B26E-CDEBFAE0A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BE7D2D-A7A3-4942-AB81-36D86C02B440}"/>
              </a:ext>
            </a:extLst>
          </p:cNvPr>
          <p:cNvSpPr txBox="1"/>
          <p:nvPr/>
        </p:nvSpPr>
        <p:spPr>
          <a:xfrm flipH="1">
            <a:off x="1524000" y="7392769"/>
            <a:ext cx="240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outcomes</a:t>
            </a:r>
            <a:r>
              <a:rPr lang="en-US" dirty="0">
                <a:solidFill>
                  <a:schemeClr val="tx2"/>
                </a:solidFill>
              </a:rPr>
              <a:t> and deliverables…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F8526-28EA-469B-AD0D-E354F6DB4E5A}"/>
              </a:ext>
            </a:extLst>
          </p:cNvPr>
          <p:cNvSpPr txBox="1"/>
          <p:nvPr/>
        </p:nvSpPr>
        <p:spPr>
          <a:xfrm flipH="1">
            <a:off x="4098721" y="7392769"/>
            <a:ext cx="242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outcomes</a:t>
            </a:r>
            <a:r>
              <a:rPr lang="en-US" dirty="0">
                <a:solidFill>
                  <a:schemeClr val="tx2"/>
                </a:solidFill>
              </a:rPr>
              <a:t> and deliverables…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4DC8-5E35-4817-B65D-35331C2A1DA6}"/>
              </a:ext>
            </a:extLst>
          </p:cNvPr>
          <p:cNvSpPr txBox="1"/>
          <p:nvPr/>
        </p:nvSpPr>
        <p:spPr>
          <a:xfrm flipH="1">
            <a:off x="6673442" y="7392769"/>
            <a:ext cx="245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outcomes</a:t>
            </a:r>
            <a:r>
              <a:rPr lang="en-US" dirty="0">
                <a:solidFill>
                  <a:schemeClr val="tx2"/>
                </a:solidFill>
              </a:rPr>
              <a:t> and deliverables…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46CED7-3924-4EAB-9A50-740DDB57547E}"/>
              </a:ext>
            </a:extLst>
          </p:cNvPr>
          <p:cNvSpPr txBox="1"/>
          <p:nvPr/>
        </p:nvSpPr>
        <p:spPr>
          <a:xfrm flipH="1">
            <a:off x="9248162" y="7392769"/>
            <a:ext cx="237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outcomes</a:t>
            </a:r>
            <a:r>
              <a:rPr lang="en-US" dirty="0">
                <a:solidFill>
                  <a:schemeClr val="tx2"/>
                </a:solidFill>
              </a:rPr>
              <a:t> and deliverables…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82D03-F3A2-46DE-B4A7-A97B2BF01A25}"/>
              </a:ext>
            </a:extLst>
          </p:cNvPr>
          <p:cNvSpPr txBox="1"/>
          <p:nvPr/>
        </p:nvSpPr>
        <p:spPr>
          <a:xfrm rot="16200000">
            <a:off x="97265" y="6253952"/>
            <a:ext cx="24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Key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E646A0-0905-4EC9-BCDB-AAF4189D0862}"/>
              </a:ext>
            </a:extLst>
          </p:cNvPr>
          <p:cNvSpPr txBox="1"/>
          <p:nvPr/>
        </p:nvSpPr>
        <p:spPr>
          <a:xfrm rot="16200000">
            <a:off x="98019" y="8180560"/>
            <a:ext cx="2408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Key Deliverables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178785" y="3286993"/>
            <a:ext cx="3137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Client team engagement requests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268764"/>
            <a:ext cx="294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Our project kicks off with organizing a set of interviews and a document request. </a:t>
            </a:r>
            <a:endParaRPr lang="uk-UA" sz="18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4951321" y="6039210"/>
            <a:ext cx="3820500" cy="293340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5257800" y="62525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Documents we would like to read…</a:t>
            </a:r>
          </a:p>
        </p:txBody>
      </p:sp>
      <p:sp>
        <p:nvSpPr>
          <p:cNvPr id="32" name="Rectangle: Rounded Corners 78">
            <a:extLst>
              <a:ext uri="{FF2B5EF4-FFF2-40B4-BE49-F238E27FC236}">
                <a16:creationId xmlns:a16="http://schemas.microsoft.com/office/drawing/2014/main" id="{C3488FC0-6304-6249-AC05-53E1BFAD2288}"/>
              </a:ext>
            </a:extLst>
          </p:cNvPr>
          <p:cNvSpPr/>
          <p:nvPr/>
        </p:nvSpPr>
        <p:spPr>
          <a:xfrm>
            <a:off x="8870372" y="6039210"/>
            <a:ext cx="3820500" cy="293340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A46DE6-0BE2-F144-9FD0-A4AD7EDCF223}"/>
              </a:ext>
            </a:extLst>
          </p:cNvPr>
          <p:cNvSpPr txBox="1"/>
          <p:nvPr/>
        </p:nvSpPr>
        <p:spPr>
          <a:xfrm>
            <a:off x="9176850" y="62525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Documents we would like to read….</a:t>
            </a:r>
            <a:endParaRPr lang="uk-UA" sz="18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8870372" y="2314577"/>
            <a:ext cx="3820500" cy="293340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9176850" y="24765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People we would like to interview…</a:t>
            </a:r>
          </a:p>
        </p:txBody>
      </p:sp>
      <p:sp>
        <p:nvSpPr>
          <p:cNvPr id="42" name="Rectangle: Rounded Corners 92">
            <a:extLst>
              <a:ext uri="{FF2B5EF4-FFF2-40B4-BE49-F238E27FC236}">
                <a16:creationId xmlns:a16="http://schemas.microsoft.com/office/drawing/2014/main" id="{559D1B18-99C9-0546-934F-52D2BF9A0DDD}"/>
              </a:ext>
            </a:extLst>
          </p:cNvPr>
          <p:cNvSpPr/>
          <p:nvPr/>
        </p:nvSpPr>
        <p:spPr>
          <a:xfrm>
            <a:off x="4947750" y="2314577"/>
            <a:ext cx="3820500" cy="293340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3"/>
              </a:gs>
              <a:gs pos="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F5178E-6844-EE4C-AA2A-832ED248CC3E}"/>
              </a:ext>
            </a:extLst>
          </p:cNvPr>
          <p:cNvSpPr txBox="1"/>
          <p:nvPr/>
        </p:nvSpPr>
        <p:spPr>
          <a:xfrm>
            <a:off x="5257800" y="24765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People we would like to interview….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8433B3-F5A4-4912-A1EB-5A454DF7738E}"/>
              </a:ext>
            </a:extLst>
          </p:cNvPr>
          <p:cNvSpPr txBox="1"/>
          <p:nvPr/>
        </p:nvSpPr>
        <p:spPr>
          <a:xfrm flipH="1">
            <a:off x="5150769" y="1264510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Internal Stakeholders</a:t>
            </a:r>
            <a:endParaRPr lang="ru-RU" sz="28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6BD8-F2DA-48AC-BACA-420645866DCC}"/>
              </a:ext>
            </a:extLst>
          </p:cNvPr>
          <p:cNvSpPr txBox="1"/>
          <p:nvPr/>
        </p:nvSpPr>
        <p:spPr>
          <a:xfrm flipH="1">
            <a:off x="9006139" y="1257300"/>
            <a:ext cx="341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External Stakeholders</a:t>
            </a:r>
            <a:endParaRPr lang="ru-RU" sz="2800" b="1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57800" y="56769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Document Requests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257800" y="1951286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Requests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10504</TotalTime>
  <Words>159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GENARAL LAYOUTS</vt:lpstr>
      <vt:lpstr>PowerPoint Presentation</vt:lpstr>
      <vt:lpstr>PowerPoint Presentation</vt:lpstr>
      <vt:lpstr>Requirements Gathering - High Level Project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Thomas Malone</cp:lastModifiedBy>
  <cp:revision>1112</cp:revision>
  <cp:lastPrinted>2021-06-11T22:02:08Z</cp:lastPrinted>
  <dcterms:created xsi:type="dcterms:W3CDTF">2019-10-17T21:41:43Z</dcterms:created>
  <dcterms:modified xsi:type="dcterms:W3CDTF">2021-06-17T15:51:52Z</dcterms:modified>
</cp:coreProperties>
</file>