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F02BAC-1DF1-40B7-A9D4-DD83D593F75C}">
  <a:tblStyle styleId="{82F02BAC-1DF1-40B7-A9D4-DD83D593F7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28f721c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28f721c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428f721c8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428f721c8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428f721c8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428f721c8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428f721c8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428f721c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fe20b05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fe20b05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Summary title</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Client name</a:t>
            </a:r>
            <a:endParaRPr/>
          </a:p>
        </p:txBody>
      </p:sp>
      <p:sp>
        <p:nvSpPr>
          <p:cNvPr id="56" name="Google Shape;56;p13"/>
          <p:cNvSpPr/>
          <p:nvPr/>
        </p:nvSpPr>
        <p:spPr>
          <a:xfrm>
            <a:off x="4253450" y="4356525"/>
            <a:ext cx="47874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i="1"/>
              <a:t>Note:</a:t>
            </a:r>
            <a:r>
              <a:rPr lang="en-GB" sz="1100" i="1"/>
              <a:t> clients typically have their own template that we use for an engagement, so you won’t have to decide on colors, slide backgrounds, cover page illustrations, etc., but feel free to do so if you wish to practice</a:t>
            </a:r>
            <a:endParaRPr sz="1100"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Executive summary</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GB" sz="1700" dirty="0"/>
              <a:t>Sufficient to understand the overall message of the document</a:t>
            </a:r>
            <a:endParaRPr sz="1700" dirty="0"/>
          </a:p>
          <a:p>
            <a:pPr marL="914400" lvl="1" indent="-311150" algn="l" rtl="0">
              <a:spcBef>
                <a:spcPts val="0"/>
              </a:spcBef>
              <a:spcAft>
                <a:spcPts val="0"/>
              </a:spcAft>
              <a:buSzPts val="1300"/>
              <a:buChar char="○"/>
            </a:pPr>
            <a:r>
              <a:rPr lang="en-GB" sz="1300" dirty="0"/>
              <a:t>Includes bullets to summarize the key points (e.g., if the reader only read this slide, they should understand the purpose and message of the whole document)</a:t>
            </a:r>
            <a:endParaRPr sz="1300" dirty="0"/>
          </a:p>
          <a:p>
            <a:pPr marL="914400" lvl="1" indent="-311150" algn="l" rtl="0">
              <a:spcBef>
                <a:spcPts val="0"/>
              </a:spcBef>
              <a:spcAft>
                <a:spcPts val="0"/>
              </a:spcAft>
              <a:buSzPts val="1300"/>
              <a:buChar char="○"/>
            </a:pPr>
            <a:r>
              <a:rPr lang="en-GB" sz="1300" dirty="0"/>
              <a:t>It may be easier to write the executive summary at the end after you’ve created the other slides</a:t>
            </a:r>
            <a:endParaRPr sz="1300" dirty="0"/>
          </a:p>
          <a:p>
            <a:pPr marL="457200" lvl="0" indent="-336550" algn="l" rtl="0">
              <a:spcBef>
                <a:spcPts val="0"/>
              </a:spcBef>
              <a:spcAft>
                <a:spcPts val="0"/>
              </a:spcAft>
              <a:buSzPts val="1700"/>
              <a:buChar char="●"/>
            </a:pPr>
            <a:r>
              <a:rPr lang="en-GB" sz="1700" dirty="0"/>
              <a:t>Includes enough data to understand key points without being comprehensive</a:t>
            </a:r>
            <a:endParaRPr sz="1700" dirty="0"/>
          </a:p>
          <a:p>
            <a:pPr marL="457200" lvl="0" indent="-336550" algn="l" rtl="0">
              <a:spcBef>
                <a:spcPts val="0"/>
              </a:spcBef>
              <a:spcAft>
                <a:spcPts val="0"/>
              </a:spcAft>
              <a:buSzPts val="1700"/>
              <a:buChar char="●"/>
            </a:pPr>
            <a:r>
              <a:rPr lang="en-GB" sz="1700" dirty="0"/>
              <a:t>Matches the sequencing of the rest of the deck</a:t>
            </a:r>
            <a:endParaRPr sz="1700" dirty="0"/>
          </a:p>
          <a:p>
            <a:pPr marL="914400" lvl="1" indent="-311150" algn="l" rtl="0">
              <a:spcBef>
                <a:spcPts val="0"/>
              </a:spcBef>
              <a:spcAft>
                <a:spcPts val="0"/>
              </a:spcAft>
              <a:buSzPts val="1300"/>
              <a:buChar char="○"/>
            </a:pPr>
            <a:r>
              <a:rPr lang="en-GB" sz="1300" dirty="0"/>
              <a:t>Loose example: bullet 1 orients the reader to the deck, bullet 2 matches slide 1, bullet 3 matches the  left-hand side of slide 2, bullet 4 summarizes right-hand side of slide 2, etc.</a:t>
            </a:r>
            <a:endParaRPr sz="1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Title: One sentence summary of the slide</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00"/>
              <a:t>This slide should present the insights you found in the data analysis exercise. </a:t>
            </a:r>
            <a:endParaRPr sz="1700"/>
          </a:p>
          <a:p>
            <a:pPr marL="0" lvl="0" indent="0" algn="l" rtl="0">
              <a:spcBef>
                <a:spcPts val="1200"/>
              </a:spcBef>
              <a:spcAft>
                <a:spcPts val="0"/>
              </a:spcAft>
              <a:buNone/>
            </a:pPr>
            <a:endParaRPr sz="1700"/>
          </a:p>
          <a:p>
            <a:pPr marL="0" lvl="0" indent="0" algn="l" rtl="0">
              <a:spcBef>
                <a:spcPts val="1200"/>
              </a:spcBef>
              <a:spcAft>
                <a:spcPts val="0"/>
              </a:spcAft>
              <a:buNone/>
            </a:pPr>
            <a:r>
              <a:rPr lang="en-GB" sz="1700"/>
              <a:t>You may want to split the slide into two or three columns. If you do, each column should have a sub-header that summarizes the insight.</a:t>
            </a:r>
            <a:endParaRPr sz="1700"/>
          </a:p>
          <a:p>
            <a:pPr marL="0" lvl="0" indent="0" algn="l" rtl="0">
              <a:spcBef>
                <a:spcPts val="1200"/>
              </a:spcBef>
              <a:spcAft>
                <a:spcPts val="0"/>
              </a:spcAft>
              <a:buNone/>
            </a:pPr>
            <a:endParaRPr sz="1700"/>
          </a:p>
          <a:p>
            <a:pPr marL="0" lvl="0" indent="0" algn="l" rtl="0">
              <a:spcBef>
                <a:spcPts val="1200"/>
              </a:spcBef>
              <a:spcAft>
                <a:spcPts val="1200"/>
              </a:spcAft>
              <a:buNone/>
            </a:pPr>
            <a:r>
              <a:rPr lang="en-GB" sz="1700" b="1" i="1"/>
              <a:t>Note:</a:t>
            </a:r>
            <a:r>
              <a:rPr lang="en-GB" sz="1700" i="1"/>
              <a:t> Data visualization is a key skill for an Associate to develop. Try to present the insights using charts and graphs along with text.</a:t>
            </a:r>
            <a:endParaRPr sz="1700"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Title: One sentence summary of the slide</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700"/>
              <a:t>This slide should introduce the best practices that you found in the Research exercise.</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Next steps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700" dirty="0"/>
              <a:t>Description of suggested next steps: e.g., what do you suggest happens next in the engagement (your manager has given you some direction here)</a:t>
            </a:r>
            <a:endParaRPr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3001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Self-reflection form</a:t>
            </a:r>
            <a:endParaRPr/>
          </a:p>
        </p:txBody>
      </p:sp>
      <p:sp>
        <p:nvSpPr>
          <p:cNvPr id="86" name="Google Shape;86;p18"/>
          <p:cNvSpPr txBox="1">
            <a:spLocks noGrp="1"/>
          </p:cNvSpPr>
          <p:nvPr>
            <p:ph type="title"/>
          </p:nvPr>
        </p:nvSpPr>
        <p:spPr>
          <a:xfrm>
            <a:off x="3193200" y="445025"/>
            <a:ext cx="563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GB" sz="1148" i="1"/>
              <a:t>Once you are happy with your presentation, read through the presentation checklist, and then record yourself presenting (you won’t submit this recording). Watch the recording, and complete this self-reflection slide. Submit as part of your deck.</a:t>
            </a:r>
            <a:endParaRPr sz="1148" i="1"/>
          </a:p>
        </p:txBody>
      </p:sp>
      <p:graphicFrame>
        <p:nvGraphicFramePr>
          <p:cNvPr id="87" name="Google Shape;87;p18"/>
          <p:cNvGraphicFramePr/>
          <p:nvPr/>
        </p:nvGraphicFramePr>
        <p:xfrm>
          <a:off x="356500" y="1247450"/>
          <a:ext cx="3944525" cy="3628570"/>
        </p:xfrm>
        <a:graphic>
          <a:graphicData uri="http://schemas.openxmlformats.org/drawingml/2006/table">
            <a:tbl>
              <a:tblPr>
                <a:noFill/>
                <a:tableStyleId>{82F02BAC-1DF1-40B7-A9D4-DD83D593F75C}</a:tableStyleId>
              </a:tblPr>
              <a:tblGrid>
                <a:gridCol w="3944525">
                  <a:extLst>
                    <a:ext uri="{9D8B030D-6E8A-4147-A177-3AD203B41FA5}">
                      <a16:colId xmlns:a16="http://schemas.microsoft.com/office/drawing/2014/main" val="20000"/>
                    </a:ext>
                  </a:extLst>
                </a:gridCol>
              </a:tblGrid>
              <a:tr h="587400">
                <a:tc>
                  <a:txBody>
                    <a:bodyPr/>
                    <a:lstStyle/>
                    <a:p>
                      <a:pPr marL="0" lvl="0" indent="0" algn="l" rtl="0">
                        <a:spcBef>
                          <a:spcPts val="0"/>
                        </a:spcBef>
                        <a:spcAft>
                          <a:spcPts val="0"/>
                        </a:spcAft>
                        <a:buNone/>
                      </a:pPr>
                      <a:r>
                        <a:rPr lang="en-GB" b="1"/>
                        <a:t>What did you do well? What are your areas of strength?</a:t>
                      </a:r>
                      <a:endParaRPr b="1"/>
                    </a:p>
                  </a:txBody>
                  <a:tcPr marL="91425" marR="91425" marT="91425" marB="91425"/>
                </a:tc>
                <a:extLst>
                  <a:ext uri="{0D108BD9-81ED-4DB2-BD59-A6C34878D82A}">
                    <a16:rowId xmlns:a16="http://schemas.microsoft.com/office/drawing/2014/main" val="10000"/>
                  </a:ext>
                </a:extLst>
              </a:tr>
              <a:tr h="3019000">
                <a:tc>
                  <a:txBody>
                    <a:bodyPr/>
                    <a:lstStyle/>
                    <a:p>
                      <a:pPr marL="457200" lvl="0" indent="-317500" algn="l" rtl="0">
                        <a:spcBef>
                          <a:spcPts val="0"/>
                        </a:spcBef>
                        <a:spcAft>
                          <a:spcPts val="0"/>
                        </a:spcAft>
                        <a:buSzPts val="1400"/>
                        <a:buChar char="●"/>
                      </a:pPr>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88" name="Google Shape;88;p18"/>
          <p:cNvGraphicFramePr/>
          <p:nvPr/>
        </p:nvGraphicFramePr>
        <p:xfrm>
          <a:off x="4648100" y="1247450"/>
          <a:ext cx="3944525" cy="3647120"/>
        </p:xfrm>
        <a:graphic>
          <a:graphicData uri="http://schemas.openxmlformats.org/drawingml/2006/table">
            <a:tbl>
              <a:tblPr>
                <a:noFill/>
                <a:tableStyleId>{82F02BAC-1DF1-40B7-A9D4-DD83D593F75C}</a:tableStyleId>
              </a:tblPr>
              <a:tblGrid>
                <a:gridCol w="3944525">
                  <a:extLst>
                    <a:ext uri="{9D8B030D-6E8A-4147-A177-3AD203B41FA5}">
                      <a16:colId xmlns:a16="http://schemas.microsoft.com/office/drawing/2014/main" val="20000"/>
                    </a:ext>
                  </a:extLst>
                </a:gridCol>
              </a:tblGrid>
              <a:tr h="591025">
                <a:tc>
                  <a:txBody>
                    <a:bodyPr/>
                    <a:lstStyle/>
                    <a:p>
                      <a:pPr marL="0" lvl="0" indent="0" algn="l" rtl="0">
                        <a:spcBef>
                          <a:spcPts val="0"/>
                        </a:spcBef>
                        <a:spcAft>
                          <a:spcPts val="0"/>
                        </a:spcAft>
                        <a:buNone/>
                      </a:pPr>
                      <a:r>
                        <a:rPr lang="en-GB" b="1"/>
                        <a:t>What could have gone better? What are your areas of focus for next time?</a:t>
                      </a:r>
                      <a:endParaRPr b="1"/>
                    </a:p>
                  </a:txBody>
                  <a:tcPr marL="91425" marR="91425" marT="91425" marB="91425"/>
                </a:tc>
                <a:extLst>
                  <a:ext uri="{0D108BD9-81ED-4DB2-BD59-A6C34878D82A}">
                    <a16:rowId xmlns:a16="http://schemas.microsoft.com/office/drawing/2014/main" val="10000"/>
                  </a:ext>
                </a:extLst>
              </a:tr>
              <a:tr h="3037550">
                <a:tc>
                  <a:txBody>
                    <a:bodyPr/>
                    <a:lstStyle/>
                    <a:p>
                      <a:pPr marL="457200" lvl="0" indent="-317500" algn="l" rtl="0">
                        <a:spcBef>
                          <a:spcPts val="0"/>
                        </a:spcBef>
                        <a:spcAft>
                          <a:spcPts val="0"/>
                        </a:spcAft>
                        <a:buSzPts val="1400"/>
                        <a:buChar char="●"/>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372</Words>
  <Application>Microsoft Office PowerPoint</Application>
  <PresentationFormat>On-screen Show (16:9)</PresentationFormat>
  <Paragraphs>24</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Light</vt:lpstr>
      <vt:lpstr>Summary title</vt:lpstr>
      <vt:lpstr>Executive summary</vt:lpstr>
      <vt:lpstr>Title: One sentence summary of the slide</vt:lpstr>
      <vt:lpstr>Title: One sentence summary of the slide</vt:lpstr>
      <vt:lpstr>Next steps</vt:lpstr>
      <vt:lpstr>Self-reflection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title</dc:title>
  <cp:lastModifiedBy>Tessa Lopes</cp:lastModifiedBy>
  <cp:revision>1</cp:revision>
  <dcterms:modified xsi:type="dcterms:W3CDTF">2022-10-17T19:22:03Z</dcterms:modified>
</cp:coreProperties>
</file>