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59" r:id="rId6"/>
    <p:sldId id="265" r:id="rId7"/>
    <p:sldId id="271" r:id="rId8"/>
    <p:sldId id="266" r:id="rId9"/>
    <p:sldId id="272" r:id="rId10"/>
    <p:sldId id="267" r:id="rId11"/>
    <p:sldId id="273" r:id="rId12"/>
    <p:sldId id="268" r:id="rId13"/>
    <p:sldId id="274" r:id="rId14"/>
    <p:sldId id="260" r:id="rId15"/>
    <p:sldId id="269" r:id="rId16"/>
    <p:sldId id="270" r:id="rId17"/>
    <p:sldId id="261" r:id="rId18"/>
    <p:sldId id="275" r:id="rId19"/>
    <p:sldId id="262" r:id="rId20"/>
    <p:sldId id="263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Balasubramanian PG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 category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3E4F-FEA1-9F09-9AC9-B590085D86A6}"/>
              </a:ext>
            </a:extLst>
          </p:cNvPr>
          <p:cNvSpPr txBox="1"/>
          <p:nvPr/>
        </p:nvSpPr>
        <p:spPr>
          <a:xfrm>
            <a:off x="307181" y="1859191"/>
            <a:ext cx="674370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all age categories the largest number of customers are classified as ‘Mass customer’.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next category is the ‘High Net Worth’ customers.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‘Affluent Customer’ can outperform the ‘High Net Worth’ customer in the 40-49 age group.</a:t>
            </a:r>
          </a:p>
        </p:txBody>
      </p:sp>
    </p:spTree>
    <p:extLst>
      <p:ext uri="{BB962C8B-B14F-4D97-AF65-F5344CB8AC3E}">
        <p14:creationId xmlns:p14="http://schemas.microsoft.com/office/powerpoint/2010/main" val="5038352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9A19EC7-B4C2-9E8F-7CC1-25B814DF9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2067088"/>
            <a:ext cx="3980865" cy="2434443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CAF0DCA-41FA-F51B-3895-D2B2A406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65" y="1728787"/>
            <a:ext cx="443713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282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 Classification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3E4F-FEA1-9F09-9AC9-B590085D86A6}"/>
              </a:ext>
            </a:extLst>
          </p:cNvPr>
          <p:cNvSpPr txBox="1"/>
          <p:nvPr/>
        </p:nvSpPr>
        <p:spPr>
          <a:xfrm>
            <a:off x="307181" y="1859191"/>
            <a:ext cx="674370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Analysis is used to determine which customer a business should target to increase it’s revenue and value.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RFM( Recency, Frequency, and Monetary) model shows customers that have displayed high levels of engagement with the business in the three categories mentioned</a:t>
            </a:r>
          </a:p>
        </p:txBody>
      </p:sp>
    </p:spTree>
    <p:extLst>
      <p:ext uri="{BB962C8B-B14F-4D97-AF65-F5344CB8AC3E}">
        <p14:creationId xmlns:p14="http://schemas.microsoft.com/office/powerpoint/2010/main" val="18802750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86D2-2406-D57F-87A6-87381824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RFM Analysis and Customer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A05E-668D-2E4B-2E04-FE1761E5C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9A63A3-6B61-29E2-F997-B5DAC75A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07" y="1521944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830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5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chart shows that customers who purchased more recently have generated more revenue, than customers who visited a while 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from recent past (50-100 days) also show to generate a moderate amount of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who visited more than 200 days ago generate low revenue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7EF56-1EC6-7440-683A-32B5250B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332" y="1493045"/>
            <a:ext cx="3686116" cy="34575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57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classified as “Platinum Customer”. “Very loyal” and “Becoming loyal” visit frequently, which correlated with increased revenue for the business.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Naturally, there is a positive relationship between frequently and monetary gain for the business.</a:t>
            </a: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912797-12BA-A46D-D2F2-91178DF9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02" y="1862400"/>
            <a:ext cx="4329045" cy="29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19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Scatter-Plot based off 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4" y="1693237"/>
            <a:ext cx="4545569" cy="3263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Very low frequency of 0-2 correlated with high recency values. </a:t>
            </a:r>
            <a:r>
              <a:rPr lang="en-US" dirty="0" err="1"/>
              <a:t>ie</a:t>
            </a:r>
            <a:r>
              <a:rPr lang="en-US" dirty="0"/>
              <a:t>; More than 250 days ago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that have visited more recently (0-50 days) have a higher chance of visiting more frequently (6+)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frequency has a negative relationship with recency values. Such that very recent customers are also frequent customers.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4A53D-4F30-778A-3EDB-63403805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377" y="1521618"/>
            <a:ext cx="4045598" cy="31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86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6455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Title Definition list With RFM Values Assigned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8DBCEB-62D0-9F35-074C-89B5FA7D0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05080"/>
              </p:ext>
            </p:extLst>
          </p:nvPr>
        </p:nvGraphicFramePr>
        <p:xfrm>
          <a:off x="102512" y="1280879"/>
          <a:ext cx="8938976" cy="335951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87945">
                  <a:extLst>
                    <a:ext uri="{9D8B030D-6E8A-4147-A177-3AD203B41FA5}">
                      <a16:colId xmlns:a16="http://schemas.microsoft.com/office/drawing/2014/main" val="409156929"/>
                    </a:ext>
                  </a:extLst>
                </a:gridCol>
                <a:gridCol w="2100262">
                  <a:extLst>
                    <a:ext uri="{9D8B030D-6E8A-4147-A177-3AD203B41FA5}">
                      <a16:colId xmlns:a16="http://schemas.microsoft.com/office/drawing/2014/main" val="1181489943"/>
                    </a:ext>
                  </a:extLst>
                </a:gridCol>
                <a:gridCol w="4864894">
                  <a:extLst>
                    <a:ext uri="{9D8B030D-6E8A-4147-A177-3AD203B41FA5}">
                      <a16:colId xmlns:a16="http://schemas.microsoft.com/office/drawing/2014/main" val="1999542878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153414472"/>
                    </a:ext>
                  </a:extLst>
                </a:gridCol>
              </a:tblGrid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RFM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952460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Platinum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buy, buy often, most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977256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loyal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114765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Becoming loyal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recent, bought more than once, spends 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98990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91803"/>
                  </a:ext>
                </a:extLst>
              </a:tr>
              <a:tr h="29703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never bought before, spent small 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078911"/>
                  </a:ext>
                </a:extLst>
              </a:tr>
              <a:tr h="41128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 bloomer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purchases recently, but RFM value is larger than 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25821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Losing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Purchases was a while ago, below average RFM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394346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Risk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was long time ago, frequency is quite high, amount spent is 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361373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Almost lost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low frequency, but high amount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396070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Evasive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recency, very low frequency, small amount spend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841893"/>
                  </a:ext>
                </a:extLst>
              </a:tr>
              <a:tr h="182793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Lost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Low RFM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6922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76455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Target and Methodology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F79A1F-CC7E-F9A8-1812-66C4DD7E5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20670"/>
              </p:ext>
            </p:extLst>
          </p:nvPr>
        </p:nvGraphicFramePr>
        <p:xfrm>
          <a:off x="205024" y="1781457"/>
          <a:ext cx="8746098" cy="1981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73657">
                  <a:extLst>
                    <a:ext uri="{9D8B030D-6E8A-4147-A177-3AD203B41FA5}">
                      <a16:colId xmlns:a16="http://schemas.microsoft.com/office/drawing/2014/main" val="2486464930"/>
                    </a:ext>
                  </a:extLst>
                </a:gridCol>
                <a:gridCol w="2241709">
                  <a:extLst>
                    <a:ext uri="{9D8B030D-6E8A-4147-A177-3AD203B41FA5}">
                      <a16:colId xmlns:a16="http://schemas.microsoft.com/office/drawing/2014/main" val="1140042500"/>
                    </a:ext>
                  </a:extLst>
                </a:gridCol>
                <a:gridCol w="2316004">
                  <a:extLst>
                    <a:ext uri="{9D8B030D-6E8A-4147-A177-3AD203B41FA5}">
                      <a16:colId xmlns:a16="http://schemas.microsoft.com/office/drawing/2014/main" val="980048949"/>
                    </a:ext>
                  </a:extLst>
                </a:gridCol>
                <a:gridCol w="1135856">
                  <a:extLst>
                    <a:ext uri="{9D8B030D-6E8A-4147-A177-3AD203B41FA5}">
                      <a16:colId xmlns:a16="http://schemas.microsoft.com/office/drawing/2014/main" val="4028507104"/>
                    </a:ext>
                  </a:extLst>
                </a:gridCol>
                <a:gridCol w="921189">
                  <a:extLst>
                    <a:ext uri="{9D8B030D-6E8A-4147-A177-3AD203B41FA5}">
                      <a16:colId xmlns:a16="http://schemas.microsoft.com/office/drawing/2014/main" val="2483322429"/>
                    </a:ext>
                  </a:extLst>
                </a:gridCol>
                <a:gridCol w="1457683">
                  <a:extLst>
                    <a:ext uri="{9D8B030D-6E8A-4147-A177-3AD203B41FA5}">
                      <a16:colId xmlns:a16="http://schemas.microsoft.com/office/drawing/2014/main" val="40827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91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Platinum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 buy, buys often, most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35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loyal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recent, buys often, spends large amount of 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6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Becoming loyal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recent, bought more than once, spends large amount of money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48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Bought recently, not very often, average money spent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45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A6F09E-4926-A84E-5D7F-4AE29EBA85C3}"/>
              </a:ext>
            </a:extLst>
          </p:cNvPr>
          <p:cNvSpPr txBox="1"/>
          <p:nvPr/>
        </p:nvSpPr>
        <p:spPr>
          <a:xfrm>
            <a:off x="289322" y="3990484"/>
            <a:ext cx="8565356" cy="1061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Filter through the top 1000 customers by assigning the conditions discussed in the table above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1000 customers discovered would have bought recently, they have bought very frequently in the past and tend to spend more than other customers.</a:t>
            </a:r>
          </a:p>
        </p:txBody>
      </p:sp>
    </p:spTree>
    <p:extLst>
      <p:ext uri="{BB962C8B-B14F-4D97-AF65-F5344CB8AC3E}">
        <p14:creationId xmlns:p14="http://schemas.microsoft.com/office/powerpoint/2010/main" val="20808779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15501" y="870468"/>
            <a:ext cx="9143999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155019" y="1489387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marketing team is looking to boost business sales by analyzing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3 datasets provided the aim to analyze and recommend 1000 customers that Sprocket Central should target to drive higher value for the company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83D4A-A047-60E3-8F57-AF059742A255}"/>
              </a:ext>
            </a:extLst>
          </p:cNvPr>
          <p:cNvSpPr txBox="1"/>
          <p:nvPr/>
        </p:nvSpPr>
        <p:spPr>
          <a:xfrm>
            <a:off x="5264944" y="1595378"/>
            <a:ext cx="3157537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Contents of Data Analysis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‘New’ and ‘old’ Customer Age Distributions.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Bike related purchases over the last 3 years by gender.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Job industry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Wealth segmentation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age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Nu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mber of cars owned and not owned by state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RFM Analysis and customer classification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357313" y="1673642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1" dirty="0"/>
              <a:t>Key Issues for Data Quality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Completeness 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Currency 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Relevancy 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 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Uniqueness : Records that are Duplicated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8317808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‘Clean up’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6B48F-4259-4510-C403-351A85EE25C3}"/>
              </a:ext>
            </a:extLst>
          </p:cNvPr>
          <p:cNvSpPr txBox="1"/>
          <p:nvPr/>
        </p:nvSpPr>
        <p:spPr>
          <a:xfrm>
            <a:off x="3078956" y="1592689"/>
            <a:ext cx="340042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Summary Table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90CC3ED-79E6-AEDE-56DD-749BF2B3E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09909"/>
              </p:ext>
            </p:extLst>
          </p:nvPr>
        </p:nvGraphicFramePr>
        <p:xfrm>
          <a:off x="803672" y="2120249"/>
          <a:ext cx="7536655" cy="285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665">
                  <a:extLst>
                    <a:ext uri="{9D8B030D-6E8A-4147-A177-3AD203B41FA5}">
                      <a16:colId xmlns:a16="http://schemas.microsoft.com/office/drawing/2014/main" val="347731271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val="3410958875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val="2119643324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val="1330796768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val="3501404759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val="1299919018"/>
                    </a:ext>
                  </a:extLst>
                </a:gridCol>
                <a:gridCol w="1076665">
                  <a:extLst>
                    <a:ext uri="{9D8B030D-6E8A-4147-A177-3AD203B41FA5}">
                      <a16:colId xmlns:a16="http://schemas.microsoft.com/office/drawing/2014/main" val="2159247273"/>
                    </a:ext>
                  </a:extLst>
                </a:gridCol>
              </a:tblGrid>
              <a:tr h="651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84145"/>
                  </a:ext>
                </a:extLst>
              </a:tr>
              <a:tr h="651198">
                <a:tc>
                  <a:txBody>
                    <a:bodyPr/>
                    <a:lstStyle/>
                    <a:p>
                      <a:r>
                        <a:rPr lang="en-US" b="1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DOB:</a:t>
                      </a:r>
                    </a:p>
                    <a:p>
                      <a:r>
                        <a:rPr lang="en-US" dirty="0"/>
                        <a:t>Inaccurate </a:t>
                      </a:r>
                    </a:p>
                    <a:p>
                      <a:r>
                        <a:rPr lang="en-US" dirty="0"/>
                        <a:t>Age:</a:t>
                      </a:r>
                    </a:p>
                    <a:p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title: Blanks</a:t>
                      </a:r>
                    </a:p>
                    <a:p>
                      <a:r>
                        <a:rPr lang="en-US" dirty="0"/>
                        <a:t>Customer ID:</a:t>
                      </a:r>
                    </a:p>
                    <a:p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Gender:</a:t>
                      </a:r>
                    </a:p>
                    <a:p>
                      <a:r>
                        <a:rPr lang="en-US" dirty="0"/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Deceased customers:</a:t>
                      </a:r>
                    </a:p>
                    <a:p>
                      <a:r>
                        <a:rPr lang="en-US" dirty="0"/>
                        <a:t>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column:</a:t>
                      </a:r>
                    </a:p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960867"/>
                  </a:ext>
                </a:extLst>
              </a:tr>
              <a:tr h="651198">
                <a:tc>
                  <a:txBody>
                    <a:bodyPr/>
                    <a:lstStyle/>
                    <a:p>
                      <a:r>
                        <a:rPr lang="en-US" b="1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ID:</a:t>
                      </a:r>
                    </a:p>
                    <a:p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States:</a:t>
                      </a:r>
                    </a:p>
                    <a:p>
                      <a:r>
                        <a:rPr lang="en-US" dirty="0"/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970569"/>
                  </a:ext>
                </a:extLst>
              </a:tr>
              <a:tr h="651198">
                <a:tc>
                  <a:txBody>
                    <a:bodyPr/>
                    <a:lstStyle/>
                    <a:p>
                      <a:r>
                        <a:rPr lang="en-US" b="1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Profit:</a:t>
                      </a:r>
                    </a:p>
                    <a:p>
                      <a:r>
                        <a:rPr lang="en-US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ID:</a:t>
                      </a:r>
                    </a:p>
                    <a:p>
                      <a:r>
                        <a:rPr lang="en-US" dirty="0"/>
                        <a:t>Incomplete</a:t>
                      </a:r>
                    </a:p>
                    <a:p>
                      <a:r>
                        <a:rPr lang="en-US" dirty="0"/>
                        <a:t>Online order:</a:t>
                      </a:r>
                    </a:p>
                    <a:p>
                      <a:r>
                        <a:rPr lang="en-US" dirty="0"/>
                        <a:t>Blanks</a:t>
                      </a:r>
                    </a:p>
                    <a:p>
                      <a:r>
                        <a:rPr lang="en-US" dirty="0"/>
                        <a:t>Brand: 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Cancelled</a:t>
                      </a:r>
                    </a:p>
                    <a:p>
                      <a:r>
                        <a:rPr lang="en-US" dirty="0"/>
                        <a:t>Status order:</a:t>
                      </a:r>
                    </a:p>
                    <a:p>
                      <a:r>
                        <a:rPr lang="en-US" dirty="0"/>
                        <a:t>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price:</a:t>
                      </a:r>
                    </a:p>
                    <a:p>
                      <a:r>
                        <a:rPr lang="en-US" dirty="0"/>
                        <a:t>Format</a:t>
                      </a:r>
                    </a:p>
                    <a:p>
                      <a:r>
                        <a:rPr lang="en-US" dirty="0"/>
                        <a:t>Products sold date: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1178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3E4F-FEA1-9F09-9AC9-B590085D86A6}"/>
              </a:ext>
            </a:extLst>
          </p:cNvPr>
          <p:cNvSpPr txBox="1"/>
          <p:nvPr/>
        </p:nvSpPr>
        <p:spPr>
          <a:xfrm>
            <a:off x="307181" y="1859191"/>
            <a:ext cx="674370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customers are aged between 40-49 in ‘New’. In ‘Old’ majority of customers are aged between 40-49 also.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 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owest age group are under 20 and 80+ for both ‘New’ and ‘Old’ customer lists.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The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‘New’ customer list suggests that age group 20-29 and 40-69 are most populated.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‘Old’ customer list suggests 20-69.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steep drop of customers in the 30-39 age group in ‘New’</a:t>
            </a:r>
          </a:p>
        </p:txBody>
      </p:sp>
    </p:spTree>
    <p:extLst>
      <p:ext uri="{BB962C8B-B14F-4D97-AF65-F5344CB8AC3E}">
        <p14:creationId xmlns:p14="http://schemas.microsoft.com/office/powerpoint/2010/main" val="7184075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241C7-4561-7D68-34E6-57CF30348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1957823"/>
            <a:ext cx="3317167" cy="213246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A96D1E-8DDC-1038-DCD2-85B294A54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027586"/>
            <a:ext cx="3318932" cy="21336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65858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over last 3 years by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F3E4F-FEA1-9F09-9AC9-B590085D86A6}"/>
              </a:ext>
            </a:extLst>
          </p:cNvPr>
          <p:cNvSpPr txBox="1"/>
          <p:nvPr/>
        </p:nvSpPr>
        <p:spPr>
          <a:xfrm>
            <a:off x="307181" y="1859191"/>
            <a:ext cx="674370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 the last three years about 50% of bike related purchases were made by females to 48% of purchases made by males. Approximately 2% were made by unknown gender.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Numerically, females purchased almost 10,000 bikes more than males.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Females make up majority of bike related sales</a:t>
            </a:r>
          </a:p>
        </p:txBody>
      </p:sp>
    </p:spTree>
    <p:extLst>
      <p:ext uri="{BB962C8B-B14F-4D97-AF65-F5344CB8AC3E}">
        <p14:creationId xmlns:p14="http://schemas.microsoft.com/office/powerpoint/2010/main" val="21050303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8892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8F243A-A28A-DB0F-4F96-C0DAA6916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34" y="2058610"/>
            <a:ext cx="3321812" cy="2151919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63D21F-42E2-7A57-3085-5FE9C0ED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44" y="2057700"/>
            <a:ext cx="3461366" cy="215373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830654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1693</Words>
  <Application>Microsoft Office PowerPoint</Application>
  <PresentationFormat>On-screen Show (16:9)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RFM Analysis and Customer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MY.BU.U3COM18153 - Balasubramanian P G</cp:lastModifiedBy>
  <cp:revision>4</cp:revision>
  <dcterms:modified xsi:type="dcterms:W3CDTF">2022-08-03T09:36:52Z</dcterms:modified>
</cp:coreProperties>
</file>