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</p:sldMasterIdLst>
  <p:notesMasterIdLst>
    <p:notesMasterId r:id="rId6"/>
  </p:notesMasterIdLst>
  <p:sldIdLst>
    <p:sldId id="25705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5DFBEC-005E-44C0-B46E-AB137309C0A1}" v="6" dt="2021-10-22T13:51:08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372" autoAdjust="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3719B-80BB-4634-98FB-B8A00D44C023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34B5A-26E5-4527-AF80-922ADD7B5F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548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endParaRPr lang="en-US" altLang="en-US" b="1" dirty="0">
              <a:ea typeface="Geneva" charset="0"/>
            </a:endParaRPr>
          </a:p>
          <a:p>
            <a:pPr marL="171450" lvl="1" indent="-171450" algn="l" defTabSz="573060" rtl="0" eaLnBrk="1" latinLnBrk="0" hangingPunct="1">
              <a:spcBef>
                <a:spcPct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en-US" b="0" i="0" kern="1200" dirty="0">
              <a:solidFill>
                <a:schemeClr val="tx1"/>
              </a:solidFill>
              <a:ea typeface="Geneva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34B5A-26E5-4527-AF80-922ADD7B5F0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11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hyperlink" Target="mailto:Amy.Ritz@Accenture.com" TargetMode="External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8733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60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148825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eft-aligned, GTS, with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9C8654-2CC9-F541-A924-257D0187B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9" y="0"/>
            <a:ext cx="1221008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B74AD-1B7B-4DBD-AD4A-8DA48458B4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04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eft-aligned, Logo, with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62C8E55-8CAE-FC4A-BA3A-F66815D73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922CB3-850F-0445-AC8B-17707616DE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3036017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2021 Accenture. All rights reserved.</a:t>
            </a:r>
            <a:endParaRPr lang="en-US" sz="80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76078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/>
        </p:nvSpPr>
        <p:spPr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2"/>
                </a:solidFill>
              </a:rPr>
              <a:t>Copyright © 2021 Accenture. All rights reserved.</a:t>
            </a:r>
            <a:endParaRPr lang="en-US" noProof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08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05258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37795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with Image - Gradient M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86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1BA4F43-9A33-40BF-9D42-10A8953739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4610100"/>
            <a:ext cx="4952999" cy="1474214"/>
          </a:xfrm>
        </p:spPr>
        <p:txBody>
          <a:bodyPr vert="horz" lIns="0" tIns="0" rIns="0" bIns="0" rtlCol="0">
            <a:noAutofit/>
          </a:bodyPr>
          <a:lstStyle>
            <a:lvl1pPr marL="12700" indent="-12700" algn="l">
              <a:lnSpc>
                <a:spcPct val="90000"/>
              </a:lnSpc>
              <a:spcAft>
                <a:spcPts val="0"/>
              </a:spcAft>
              <a:buNone/>
              <a:tabLst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</a:t>
            </a:r>
            <a:r>
              <a:rPr lang="en-GB" err="1"/>
              <a:t>Sectra</a:t>
            </a:r>
            <a:r>
              <a:rPr lang="en-GB"/>
              <a:t>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25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50996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with Image - Gradient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DF230BE-E12B-4B12-B01F-61A3FEC10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"/>
            <a:ext cx="12191994" cy="6857997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2999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8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705D7-5365-4FDC-B41B-8DBB58CDEE10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437B85-F911-4C8D-9468-5AF6FC49DE17}"/>
              </a:ext>
            </a:extLst>
          </p:cNvPr>
          <p:cNvSpPr txBox="1"/>
          <p:nvPr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E94FE1-7A96-4985-B027-96607E090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6" cy="20232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15763B-29DE-5842-9F25-C3613114D2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1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Numbered, Gradient Dark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22C143E8-DD15-4271-878B-9FB6C450F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2" b="19537"/>
          <a:stretch/>
        </p:blipFill>
        <p:spPr>
          <a:xfrm>
            <a:off x="0" y="0"/>
            <a:ext cx="12192000" cy="3427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233B92-45BF-2844-92CF-A75DE09F6E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2603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0CD753C7-2DCF-4C34-80DC-870F68898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425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86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Numbered, Gradient Core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2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Numbered, Gradi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F4B10C-5234-40B6-8CA6-79B2DF02B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B64210-BE23-4613-90AC-3738A40ED78F}"/>
              </a:ext>
            </a:extLst>
          </p:cNvPr>
          <p:cNvSpPr/>
          <p:nvPr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02A9B-7D88-4730-BA84-E2AEAFB999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20B5CF-ECAF-4871-B303-435D56BF9C76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9F91-EB74-4AA2-B649-E33D7237FE06}"/>
              </a:ext>
            </a:extLst>
          </p:cNvPr>
          <p:cNvSpPr txBox="1"/>
          <p:nvPr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741A08E-B93F-E14E-AB8A-C62CD19AED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5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4511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0617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0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513542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92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L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6AA4-146F-4349-A95C-2FE9F58C88E2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126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609404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24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805986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037760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/>
        </p:nvCxnSpPr>
        <p:spPr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/>
        </p:nvCxnSpPr>
        <p:spPr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/>
        </p:nvCxnSpPr>
        <p:spPr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/>
        </p:nvCxnSpPr>
        <p:spPr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/>
        </p:nvCxnSpPr>
        <p:spPr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/>
        </p:nvCxnSpPr>
        <p:spPr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28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/>
              <a:t>Place text here, use indent to access other levels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/>
        </p:nvCxnSpPr>
        <p:spPr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/>
        </p:nvCxnSpPr>
        <p:spPr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/>
        </p:nvCxnSpPr>
        <p:spPr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/>
        </p:nvCxnSpPr>
        <p:spPr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/>
        </p:nvCxnSpPr>
        <p:spPr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/>
        </p:nvCxnSpPr>
        <p:spPr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/>
        </p:nvCxnSpPr>
        <p:spPr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/>
        </p:nvCxnSpPr>
        <p:spPr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/>
        </p:nvSpPr>
        <p:spPr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/>
        </p:nvSpPr>
        <p:spPr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/>
        </p:nvSpPr>
        <p:spPr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01522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E4FA7A5-857A-42BE-86B0-36F4C5861D69}" type="slidenum">
              <a:rPr lang="en-AU" smtClean="0"/>
              <a:t>‹#›</a:t>
            </a:fld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013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836037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11659040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731868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6613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8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5810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Gradient L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A31FE-1E07-4053-A99E-D3461DEE4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" y="668"/>
            <a:ext cx="12189628" cy="6857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B84D5-0A22-4711-8F52-BDC8137A168E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DCD88-2176-4497-B5B6-CEC45FAC70F5}"/>
              </a:ext>
            </a:extLst>
          </p:cNvPr>
          <p:cNvSpPr txBox="1"/>
          <p:nvPr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51368-DA63-486C-A3F0-C29653258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6" cy="2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02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4290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E4FA7A5-857A-42BE-86B0-36F4C5861D69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6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77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395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/>
        </p:nvSpPr>
        <p:spPr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/>
              <a:t>Our expansive asset library including fonts, photography, iconography and custom slides are available </a:t>
            </a:r>
            <a:r>
              <a:rPr lang="en-GB" sz="1600">
                <a:solidFill>
                  <a:schemeClr val="accent1"/>
                </a:solidFill>
              </a:rPr>
              <a:t>[here &lt;link&gt;]</a:t>
            </a:r>
            <a:r>
              <a:rPr lang="en-GB" sz="1600"/>
              <a:t>. Contact 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 </a:t>
            </a:r>
            <a:r>
              <a:rPr lang="en-GB" sz="1600"/>
              <a:t>for further information. Access the icons below through </a:t>
            </a:r>
            <a:r>
              <a:rPr lang="en-GB" sz="1600" b="1">
                <a:solidFill>
                  <a:schemeClr val="accent1"/>
                </a:solidFill>
              </a:rPr>
              <a:t>View &gt; Slide Master</a:t>
            </a:r>
            <a:r>
              <a:rPr lang="en-GB" sz="160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/>
        </p:nvGrpSpPr>
        <p:grpSpPr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/>
        </p:nvSpPr>
        <p:spPr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60408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L Gradi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469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1DE86-DAB4-469D-8FC9-06E4917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CD9D-AB1C-4DBA-99BE-ED6BA07F38E6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2D461-EB1F-4915-8BCC-9017B3D7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E00F4-8F51-4EA3-904B-E456BD2D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A7A5-857A-42BE-86B0-36F4C5861D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58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S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FFA725-883D-D243-B475-CEF8C282E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3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tings + Greater Than S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65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316595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66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22/10/2021</a:t>
            </a:fld>
            <a:endParaRPr lang="en-AU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556308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fld id="{5E4FA7A5-857A-42BE-86B0-36F4C5861D69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D25CD9D-AB1C-4DBA-99BE-ED6BA07F38E6}" type="datetimeFigureOut">
              <a:rPr lang="en-AU" smtClean="0"/>
              <a:t>22/10/2021</a:t>
            </a:fld>
            <a:endParaRPr lang="en-AU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1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  <p:sldLayoutId id="2147483696" r:id="rId30"/>
    <p:sldLayoutId id="2147483697" r:id="rId31"/>
    <p:sldLayoutId id="2147483698" r:id="rId32"/>
    <p:sldLayoutId id="2147483699" r:id="rId33"/>
    <p:sldLayoutId id="2147483700" r:id="rId34"/>
    <p:sldLayoutId id="2147483701" r:id="rId35"/>
    <p:sldLayoutId id="2147483702" r:id="rId36"/>
    <p:sldLayoutId id="2147483703" r:id="rId37"/>
    <p:sldLayoutId id="2147483704" r:id="rId38"/>
    <p:sldLayoutId id="2147483705" r:id="rId39"/>
    <p:sldLayoutId id="2147483706" r:id="rId40"/>
    <p:sldLayoutId id="2147483707" r:id="rId41"/>
    <p:sldLayoutId id="2147483708" r:id="rId42"/>
    <p:sldLayoutId id="2147483709" r:id="rId43"/>
    <p:sldLayoutId id="2147483710" r:id="rId44"/>
    <p:sldLayoutId id="2147483711" r:id="rId45"/>
    <p:sldLayoutId id="2147483712" r:id="rId46"/>
    <p:sldLayoutId id="2147483713" r:id="rId47"/>
    <p:sldLayoutId id="2147483714" r:id="rId48"/>
    <p:sldLayoutId id="2147483715" r:id="rId4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48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52FD537-980A-40D8-AA82-926FB8E7EEA2}"/>
              </a:ext>
            </a:extLst>
          </p:cNvPr>
          <p:cNvSpPr txBox="1">
            <a:spLocks/>
          </p:cNvSpPr>
          <p:nvPr/>
        </p:nvSpPr>
        <p:spPr>
          <a:xfrm>
            <a:off x="381000" y="381000"/>
            <a:ext cx="114300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SCQ framework </a:t>
            </a:r>
            <a:r>
              <a:rPr lang="en-GB" dirty="0"/>
              <a:t>provides structure for decomposition of key question</a:t>
            </a:r>
            <a:r>
              <a:rPr lang="en-US" dirty="0"/>
              <a:t>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D65BAD-A655-4AB0-AAFF-1113289953B5}"/>
              </a:ext>
            </a:extLst>
          </p:cNvPr>
          <p:cNvSpPr/>
          <p:nvPr/>
        </p:nvSpPr>
        <p:spPr>
          <a:xfrm>
            <a:off x="509284" y="1782502"/>
            <a:ext cx="2558005" cy="156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Situation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F3820B-EE79-41B8-BF50-C913EA0F7BBF}"/>
              </a:ext>
            </a:extLst>
          </p:cNvPr>
          <p:cNvSpPr/>
          <p:nvPr/>
        </p:nvSpPr>
        <p:spPr>
          <a:xfrm>
            <a:off x="509284" y="3505683"/>
            <a:ext cx="2558005" cy="156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Complication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95D1C4E-D25A-4391-8B09-98258BE2AE25}"/>
              </a:ext>
            </a:extLst>
          </p:cNvPr>
          <p:cNvSpPr/>
          <p:nvPr/>
        </p:nvSpPr>
        <p:spPr>
          <a:xfrm>
            <a:off x="509284" y="5228864"/>
            <a:ext cx="2558005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Key Question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CBE8610-07EF-4CA1-BDAB-D16C10FDC512}"/>
              </a:ext>
            </a:extLst>
          </p:cNvPr>
          <p:cNvSpPr/>
          <p:nvPr/>
        </p:nvSpPr>
        <p:spPr>
          <a:xfrm>
            <a:off x="3254413" y="1782502"/>
            <a:ext cx="8054053" cy="1560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GB" sz="1400" dirty="0">
                <a:solidFill>
                  <a:schemeClr val="tx1"/>
                </a:solidFill>
              </a:rPr>
              <a:t>The situation is in the set of simply stated facts relevant to the issue at hand that no one can dispute]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tx1"/>
                </a:solidFill>
              </a:rPr>
              <a:t>E.g., XYZ’s revenue growth has been declining for the past 3 years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281D95-3790-41F8-8184-F87A24881840}"/>
              </a:ext>
            </a:extLst>
          </p:cNvPr>
          <p:cNvSpPr/>
          <p:nvPr/>
        </p:nvSpPr>
        <p:spPr>
          <a:xfrm>
            <a:off x="3254413" y="3505683"/>
            <a:ext cx="8054053" cy="1560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[</a:t>
            </a:r>
            <a:r>
              <a:rPr lang="en-GB" sz="1400" dirty="0">
                <a:solidFill>
                  <a:schemeClr val="tx1"/>
                </a:solidFill>
              </a:rPr>
              <a:t>The complication is set of simply stated facts driving the need for change]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1400" dirty="0">
                <a:solidFill>
                  <a:schemeClr val="tx1"/>
                </a:solidFill>
              </a:rPr>
              <a:t>E.g., XYZ’s direct competitors have invested in new business models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3023F6-808E-42C3-8110-30BD99A6F62E}"/>
              </a:ext>
            </a:extLst>
          </p:cNvPr>
          <p:cNvSpPr/>
          <p:nvPr/>
        </p:nvSpPr>
        <p:spPr>
          <a:xfrm>
            <a:off x="3254413" y="5228864"/>
            <a:ext cx="8054053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[The key question is the distilled problem statement we are trying to solve for the client]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E.g., how can XYZ improve revenue growth and overall profitability?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3B318ED-83B4-4290-AAAD-FBB3E7216472}"/>
              </a:ext>
            </a:extLst>
          </p:cNvPr>
          <p:cNvCxnSpPr>
            <a:cxnSpLocks/>
          </p:cNvCxnSpPr>
          <p:nvPr/>
        </p:nvCxnSpPr>
        <p:spPr>
          <a:xfrm flipV="1">
            <a:off x="509284" y="3343154"/>
            <a:ext cx="10953373" cy="858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2A9FB34-AF07-425F-8242-95579C79E6E8}"/>
              </a:ext>
            </a:extLst>
          </p:cNvPr>
          <p:cNvCxnSpPr>
            <a:cxnSpLocks/>
          </p:cNvCxnSpPr>
          <p:nvPr/>
        </p:nvCxnSpPr>
        <p:spPr>
          <a:xfrm flipV="1">
            <a:off x="509284" y="5072501"/>
            <a:ext cx="10953373" cy="858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39509"/>
      </p:ext>
    </p:extLst>
  </p:cSld>
  <p:clrMapOvr>
    <a:masterClrMapping/>
  </p:clrMapOvr>
</p:sld>
</file>

<file path=ppt/theme/theme1.xml><?xml version="1.0" encoding="utf-8"?>
<a:theme xmlns:a="http://schemas.openxmlformats.org/drawingml/2006/main" name="00Acc_PPT_Templat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AF090290683D4AAB11F82E9728A2DE" ma:contentTypeVersion="15" ma:contentTypeDescription="Create a new document." ma:contentTypeScope="" ma:versionID="efa3915e8666f4070f6585e717ca8e26">
  <xsd:schema xmlns:xsd="http://www.w3.org/2001/XMLSchema" xmlns:xs="http://www.w3.org/2001/XMLSchema" xmlns:p="http://schemas.microsoft.com/office/2006/metadata/properties" xmlns:ns2="b92c2beb-58f8-437a-b101-9b3aa9ab0729" xmlns:ns3="ede259cd-e122-4261-b33b-8f6d8087b216" targetNamespace="http://schemas.microsoft.com/office/2006/metadata/properties" ma:root="true" ma:fieldsID="79e56df4949299554d87961950fe3b34" ns2:_="" ns3:_="">
    <xsd:import namespace="b92c2beb-58f8-437a-b101-9b3aa9ab0729"/>
    <xsd:import namespace="ede259cd-e122-4261-b33b-8f6d8087b21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c2beb-58f8-437a-b101-9b3aa9ab072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e259cd-e122-4261-b33b-8f6d8087b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8E24E3-B807-4E01-BE8F-2C2301A6A106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ede259cd-e122-4261-b33b-8f6d8087b216"/>
    <ds:schemaRef ds:uri="b92c2beb-58f8-437a-b101-9b3aa9ab072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9C804D-47D1-41BC-A96A-7C8EE6C6BB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4A7A38-89DC-405C-A18A-9F6F9B6110FC}">
  <ds:schemaRefs>
    <ds:schemaRef ds:uri="b92c2beb-58f8-437a-b101-9b3aa9ab0729"/>
    <ds:schemaRef ds:uri="ede259cd-e122-4261-b33b-8f6d8087b2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00Acc_PPT_Template</Template>
  <TotalTime>8</TotalTime>
  <Words>113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Graphik</vt:lpstr>
      <vt:lpstr>GT Sectra Fine</vt:lpstr>
      <vt:lpstr>System Font</vt:lpstr>
      <vt:lpstr>Wingdings</vt:lpstr>
      <vt:lpstr>00Acc_PPT_Template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ANALYST EXPERIENCE</dc:title>
  <dc:creator>Burke, Niamh</dc:creator>
  <cp:lastModifiedBy>Sharma, Athena</cp:lastModifiedBy>
  <cp:revision>7</cp:revision>
  <dcterms:created xsi:type="dcterms:W3CDTF">2020-12-21T23:31:08Z</dcterms:created>
  <dcterms:modified xsi:type="dcterms:W3CDTF">2021-10-22T13:51:26Z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0x0101007DAF090290683D4AAB11F82E9728A2DE</vt:lpwstr>
  </property>
</Properties>
</file>