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4"/>
  </p:sldMasterIdLst>
  <p:notesMasterIdLst>
    <p:notesMasterId r:id="rId6"/>
  </p:notesMasterIdLst>
  <p:handoutMasterIdLst>
    <p:handoutMasterId r:id="rId7"/>
  </p:handoutMasterIdLst>
  <p:sldIdLst>
    <p:sldId id="38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FF"/>
    <a:srgbClr val="00BAFF"/>
    <a:srgbClr val="380089"/>
    <a:srgbClr val="EBEBEB"/>
    <a:srgbClr val="7500C0"/>
    <a:srgbClr val="7E00FF"/>
    <a:srgbClr val="004DFF"/>
    <a:srgbClr val="460073"/>
    <a:srgbClr val="A100FF"/>
    <a:srgbClr val="00530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7" autoAdjust="0"/>
    <p:restoredTop sz="93504" autoAdjust="0"/>
  </p:normalViewPr>
  <p:slideViewPr>
    <p:cSldViewPr snapToGrid="0">
      <p:cViewPr varScale="1">
        <p:scale>
          <a:sx n="124" d="100"/>
          <a:sy n="124" d="100"/>
        </p:scale>
        <p:origin x="19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574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72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85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6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49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Graphik" panose="02010609060101010101" pitchFamily="49" charset="-122"/>
          <a:cs typeface="+mn-cs"/>
        </a:defRPr>
      </a:lvl1pPr>
      <a:lvl2pPr marL="57149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57149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1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86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48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orient="horz" pos="2232">
          <p15:clr>
            <a:srgbClr val="F26B43"/>
          </p15:clr>
        </p15:guide>
        <p15:guide id="15" pos="7440">
          <p15:clr>
            <a:srgbClr val="F26B43"/>
          </p15:clr>
        </p15:guide>
        <p15:guide id="16" orient="horz" pos="4104">
          <p15:clr>
            <a:srgbClr val="F26B43"/>
          </p15:clr>
        </p15:guide>
        <p15:guide id="17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2D0375-B06D-4DF2-8643-C308EAF74A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381000"/>
            <a:ext cx="11125202" cy="37711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sz="3200" dirty="0"/>
              <a:t>AS IS User journey  - </a:t>
            </a:r>
            <a:r>
              <a:rPr lang="en-GB" sz="3200" dirty="0" err="1"/>
              <a:t>Everqlo</a:t>
            </a:r>
            <a:r>
              <a:rPr lang="en-GB" sz="3200" dirty="0"/>
              <a:t> e-commerce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195848-2F25-7E43-B14E-5B8F7D1F8BB6}"/>
              </a:ext>
            </a:extLst>
          </p:cNvPr>
          <p:cNvSpPr/>
          <p:nvPr/>
        </p:nvSpPr>
        <p:spPr>
          <a:xfrm>
            <a:off x="1023954" y="2044910"/>
            <a:ext cx="1115601" cy="698315"/>
          </a:xfrm>
          <a:prstGeom prst="rect">
            <a:avLst/>
          </a:prstGeom>
          <a:solidFill>
            <a:srgbClr val="380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STARTc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737479-52D3-4342-BFC8-035704E81191}"/>
              </a:ext>
            </a:extLst>
          </p:cNvPr>
          <p:cNvSpPr/>
          <p:nvPr/>
        </p:nvSpPr>
        <p:spPr>
          <a:xfrm>
            <a:off x="2378431" y="2044908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VISIT LANDING PAGE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08412D-541E-7045-975F-0F719308A05E}"/>
              </a:ext>
            </a:extLst>
          </p:cNvPr>
          <p:cNvSpPr/>
          <p:nvPr/>
        </p:nvSpPr>
        <p:spPr>
          <a:xfrm>
            <a:off x="3732908" y="2044909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GO TO A PRODUCT PAGE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EF1B17-2677-F041-AEC4-D74F7BE74F37}"/>
              </a:ext>
            </a:extLst>
          </p:cNvPr>
          <p:cNvSpPr/>
          <p:nvPr/>
        </p:nvSpPr>
        <p:spPr>
          <a:xfrm>
            <a:off x="5038154" y="2044910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ADD TO CART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364702-D7AE-F445-8F37-311D4231BF53}"/>
              </a:ext>
            </a:extLst>
          </p:cNvPr>
          <p:cNvSpPr/>
          <p:nvPr/>
        </p:nvSpPr>
        <p:spPr>
          <a:xfrm>
            <a:off x="6392631" y="2044907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GO TO CHECKOUT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0D4A71-CF8F-B245-8376-5D01BEBF6613}"/>
              </a:ext>
            </a:extLst>
          </p:cNvPr>
          <p:cNvSpPr/>
          <p:nvPr/>
        </p:nvSpPr>
        <p:spPr>
          <a:xfrm>
            <a:off x="7830587" y="2044906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ENTER DELIVERY ADDRESS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BF130F-CFEE-6C46-B4C9-2FA6C70B730A}"/>
              </a:ext>
            </a:extLst>
          </p:cNvPr>
          <p:cNvSpPr/>
          <p:nvPr/>
        </p:nvSpPr>
        <p:spPr>
          <a:xfrm>
            <a:off x="9268543" y="2044905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SELECT DELIVERY METHOD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334460-93E5-EE46-AF35-7A90887452C8}"/>
              </a:ext>
            </a:extLst>
          </p:cNvPr>
          <p:cNvSpPr/>
          <p:nvPr/>
        </p:nvSpPr>
        <p:spPr>
          <a:xfrm>
            <a:off x="1042255" y="4546782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SELECT PAYMENT METHOD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5FE803-9879-974E-A5ED-1C8A09D7F908}"/>
              </a:ext>
            </a:extLst>
          </p:cNvPr>
          <p:cNvSpPr/>
          <p:nvPr/>
        </p:nvSpPr>
        <p:spPr>
          <a:xfrm>
            <a:off x="2650806" y="3848469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ENTER CREDIT/DEBIT CARD DETAILS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AC8919-91F9-8441-BB57-A0706C1C8236}"/>
              </a:ext>
            </a:extLst>
          </p:cNvPr>
          <p:cNvSpPr/>
          <p:nvPr/>
        </p:nvSpPr>
        <p:spPr>
          <a:xfrm>
            <a:off x="2650806" y="5298031"/>
            <a:ext cx="1115601" cy="698315"/>
          </a:xfrm>
          <a:prstGeom prst="rect">
            <a:avLst/>
          </a:prstGeom>
          <a:solidFill>
            <a:srgbClr val="00B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LOGIN TO PAYPAL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7BBE85E6-E6C3-C84F-B41A-415B4F924D01}"/>
              </a:ext>
            </a:extLst>
          </p:cNvPr>
          <p:cNvCxnSpPr>
            <a:stCxn id="2" idx="3"/>
            <a:endCxn id="26" idx="1"/>
          </p:cNvCxnSpPr>
          <p:nvPr/>
        </p:nvCxnSpPr>
        <p:spPr>
          <a:xfrm flipV="1">
            <a:off x="2139555" y="2394066"/>
            <a:ext cx="238876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DF38E5B-A572-9045-A5B5-C35B567382D7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3494032" y="2394066"/>
            <a:ext cx="23887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621A5AB-2634-DD4C-BA6C-54D2CB17A453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4848509" y="2394067"/>
            <a:ext cx="18964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0320F4C-9603-3A4D-B68F-BBFF2C2EF464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6153755" y="2394065"/>
            <a:ext cx="238876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749B708-2E17-5947-A02C-E612BC1C19A8}"/>
              </a:ext>
            </a:extLst>
          </p:cNvPr>
          <p:cNvSpPr/>
          <p:nvPr/>
        </p:nvSpPr>
        <p:spPr>
          <a:xfrm>
            <a:off x="3954768" y="5298030"/>
            <a:ext cx="1115601" cy="698315"/>
          </a:xfrm>
          <a:prstGeom prst="rect">
            <a:avLst/>
          </a:prstGeom>
          <a:solidFill>
            <a:srgbClr val="00B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CONFIRM PURCHASE IN PAYPAL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FCBF98D-6175-9049-98CA-54329BD262CA}"/>
              </a:ext>
            </a:extLst>
          </p:cNvPr>
          <p:cNvSpPr/>
          <p:nvPr/>
        </p:nvSpPr>
        <p:spPr>
          <a:xfrm>
            <a:off x="3954768" y="3848469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ENTER BILLING INFORMATION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238F9AD-A684-F642-BDBE-FC970DC7BB6F}"/>
              </a:ext>
            </a:extLst>
          </p:cNvPr>
          <p:cNvSpPr/>
          <p:nvPr/>
        </p:nvSpPr>
        <p:spPr>
          <a:xfrm>
            <a:off x="5258730" y="3848468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CONFIRM PURCHASE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C130EE7-954A-BF46-95CD-99E4450786E3}"/>
              </a:ext>
            </a:extLst>
          </p:cNvPr>
          <p:cNvSpPr/>
          <p:nvPr/>
        </p:nvSpPr>
        <p:spPr>
          <a:xfrm>
            <a:off x="6714986" y="4541339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GO TO CORDER ONFIRMATION PAGE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561F9051-FCCC-6248-9D4F-86FD2654044E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7508232" y="2394064"/>
            <a:ext cx="32235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726134A-8A1C-CB44-83A2-4F8C47C813ED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8946188" y="2394063"/>
            <a:ext cx="32235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37F9085-9031-7E42-A88C-093F1010630E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H="1">
            <a:off x="1042255" y="2394063"/>
            <a:ext cx="9341889" cy="2501877"/>
          </a:xfrm>
          <a:prstGeom prst="bentConnector5">
            <a:avLst>
              <a:gd name="adj1" fmla="val -2447"/>
              <a:gd name="adj2" fmla="val 50000"/>
              <a:gd name="adj3" fmla="val 102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7EB65787-F9FF-9349-9E81-A998E06E967D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2157856" y="4197627"/>
            <a:ext cx="492950" cy="6983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1CA2D713-1C1A-FB40-94CA-BEA7BE158650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2157856" y="4895940"/>
            <a:ext cx="492950" cy="7512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E03BA897-4385-AB44-8C1B-CE663D802BBF}"/>
              </a:ext>
            </a:extLst>
          </p:cNvPr>
          <p:cNvCxnSpPr>
            <a:cxnSpLocks/>
            <a:stCxn id="53" idx="3"/>
            <a:endCxn id="56" idx="2"/>
          </p:cNvCxnSpPr>
          <p:nvPr/>
        </p:nvCxnSpPr>
        <p:spPr>
          <a:xfrm flipV="1">
            <a:off x="5070369" y="5239654"/>
            <a:ext cx="2202418" cy="407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A161A651-A6BD-6945-AE69-65905A1412B0}"/>
              </a:ext>
            </a:extLst>
          </p:cNvPr>
          <p:cNvCxnSpPr>
            <a:cxnSpLocks/>
            <a:stCxn id="55" idx="3"/>
            <a:endCxn id="56" idx="0"/>
          </p:cNvCxnSpPr>
          <p:nvPr/>
        </p:nvCxnSpPr>
        <p:spPr>
          <a:xfrm>
            <a:off x="6374331" y="4197626"/>
            <a:ext cx="898456" cy="343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4B2DDC1-338E-5543-8D7D-8D729E393994}"/>
              </a:ext>
            </a:extLst>
          </p:cNvPr>
          <p:cNvCxnSpPr>
            <a:cxnSpLocks/>
            <a:stCxn id="36" idx="3"/>
            <a:endCxn id="53" idx="1"/>
          </p:cNvCxnSpPr>
          <p:nvPr/>
        </p:nvCxnSpPr>
        <p:spPr>
          <a:xfrm flipV="1">
            <a:off x="3766407" y="5647188"/>
            <a:ext cx="18836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60AA8A22-64FD-BE4A-A626-A000D5C54F4E}"/>
              </a:ext>
            </a:extLst>
          </p:cNvPr>
          <p:cNvCxnSpPr>
            <a:cxnSpLocks/>
            <a:stCxn id="35" idx="3"/>
            <a:endCxn id="54" idx="1"/>
          </p:cNvCxnSpPr>
          <p:nvPr/>
        </p:nvCxnSpPr>
        <p:spPr>
          <a:xfrm>
            <a:off x="3766407" y="4197627"/>
            <a:ext cx="18836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3B588DA0-11CA-4C40-8F13-4476D8F7A1F5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5070369" y="4197626"/>
            <a:ext cx="18836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2E29CDB-F144-1E43-8573-BCC1BC0B4683}"/>
              </a:ext>
            </a:extLst>
          </p:cNvPr>
          <p:cNvSpPr txBox="1"/>
          <p:nvPr/>
        </p:nvSpPr>
        <p:spPr>
          <a:xfrm>
            <a:off x="1060174" y="1126435"/>
            <a:ext cx="0" cy="0"/>
          </a:xfrm>
          <a:prstGeom prst="rect">
            <a:avLst/>
          </a:prstGeom>
          <a:noFill/>
        </p:spPr>
        <p:txBody>
          <a:bodyPr wrap="none" lIns="0" tIns="0" rIns="0" bIns="45720" rtlCol="0">
            <a:noAutofit/>
          </a:bodyPr>
          <a:lstStyle/>
          <a:p>
            <a:endParaRPr lang="en-RU" sz="16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5468109-E021-2548-AE21-94877C08E61B}"/>
              </a:ext>
            </a:extLst>
          </p:cNvPr>
          <p:cNvSpPr txBox="1"/>
          <p:nvPr/>
        </p:nvSpPr>
        <p:spPr>
          <a:xfrm>
            <a:off x="622852" y="1139687"/>
            <a:ext cx="0" cy="0"/>
          </a:xfrm>
          <a:prstGeom prst="rect">
            <a:avLst/>
          </a:prstGeom>
          <a:noFill/>
        </p:spPr>
        <p:txBody>
          <a:bodyPr wrap="none" lIns="0" tIns="0" rIns="0" bIns="45720" rtlCol="0">
            <a:noAutofit/>
          </a:bodyPr>
          <a:lstStyle/>
          <a:p>
            <a:endParaRPr lang="en-RU" sz="16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E0AB82E-C0E8-2147-8982-E4F8A3CEDDC8}"/>
              </a:ext>
            </a:extLst>
          </p:cNvPr>
          <p:cNvSpPr txBox="1"/>
          <p:nvPr/>
        </p:nvSpPr>
        <p:spPr>
          <a:xfrm>
            <a:off x="381000" y="901148"/>
            <a:ext cx="11307416" cy="661720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RU" sz="2000" dirty="0"/>
              <a:t>The current (or “as-is”) e-commerce user journey of Everqlo consists of two payment method options: a credit/debit card payment and a Paypal payment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3FD9A68-97C4-7640-B7FB-8469D15BDC16}"/>
              </a:ext>
            </a:extLst>
          </p:cNvPr>
          <p:cNvSpPr txBox="1"/>
          <p:nvPr/>
        </p:nvSpPr>
        <p:spPr>
          <a:xfrm>
            <a:off x="381000" y="6350340"/>
            <a:ext cx="11307416" cy="215444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RU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2021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FA109F8-DFA4-CB49-BE8C-B0EA6459AECD}"/>
              </a:ext>
            </a:extLst>
          </p:cNvPr>
          <p:cNvSpPr/>
          <p:nvPr/>
        </p:nvSpPr>
        <p:spPr>
          <a:xfrm>
            <a:off x="8171243" y="4543269"/>
            <a:ext cx="1115601" cy="698315"/>
          </a:xfrm>
          <a:prstGeom prst="rect">
            <a:avLst/>
          </a:prstGeom>
          <a:solidFill>
            <a:srgbClr val="380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END</a:t>
            </a:r>
          </a:p>
        </p:txBody>
      </p: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B98A1675-4549-874C-8823-955E31F1DD25}"/>
              </a:ext>
            </a:extLst>
          </p:cNvPr>
          <p:cNvCxnSpPr>
            <a:cxnSpLocks/>
            <a:stCxn id="56" idx="3"/>
            <a:endCxn id="146" idx="1"/>
          </p:cNvCxnSpPr>
          <p:nvPr/>
        </p:nvCxnSpPr>
        <p:spPr>
          <a:xfrm>
            <a:off x="7830587" y="4890497"/>
            <a:ext cx="340656" cy="19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028779"/>
      </p:ext>
    </p:extLst>
  </p:cSld>
  <p:clrMapOvr>
    <a:masterClrMapping/>
  </p:clrMapOvr>
</p:sld>
</file>

<file path=ppt/theme/theme1.xml><?xml version="1.0" encoding="utf-8"?>
<a:theme xmlns:a="http://schemas.openxmlformats.org/drawingml/2006/main" name="1_Section Divider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no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" id="{3AF425F2-D110-4AD7-9186-046FD1A1BA59}" vid="{1AD00407-CA2A-4F95-9CC2-A1685F5360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0632FA75335945A63FF531EB43A3D0" ma:contentTypeVersion="3" ma:contentTypeDescription="Create a new document." ma:contentTypeScope="" ma:versionID="9424afbcba80fcb69b47908d3741ccc8">
  <xsd:schema xmlns:xsd="http://www.w3.org/2001/XMLSchema" xmlns:xs="http://www.w3.org/2001/XMLSchema" xmlns:p="http://schemas.microsoft.com/office/2006/metadata/properties" xmlns:ns3="70a18374-f0c7-4129-82cb-48f358959f5f" targetNamespace="http://schemas.microsoft.com/office/2006/metadata/properties" ma:root="true" ma:fieldsID="093ab92e370e01158a7cd4574c205a3d" ns3:_="">
    <xsd:import namespace="70a18374-f0c7-4129-82cb-48f358959f5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18374-f0c7-4129-82cb-48f358959f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34DDAC-CAA0-4E87-980F-6BF5010B4710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0a18374-f0c7-4129-82cb-48f358959f5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AF09014-0EBD-40F7-B99A-1B356956E6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a18374-f0c7-4129-82cb-48f358959f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5524-A27C-482A-8CFD-2BC63566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Acc_Blank_Consulting_Template_Graphik_01_19</Template>
  <TotalTime>676</TotalTime>
  <Words>86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Graphik</vt:lpstr>
      <vt:lpstr>1_Section Dividers</vt:lpstr>
      <vt:lpstr>AS IS User journey  - Everqlo e-commerce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ecosystem</dc:title>
  <dc:creator>Karapetyan, Armen</dc:creator>
  <cp:lastModifiedBy>Armen Karapetyan</cp:lastModifiedBy>
  <cp:revision>89</cp:revision>
  <dcterms:created xsi:type="dcterms:W3CDTF">2019-01-16T10:51:01Z</dcterms:created>
  <dcterms:modified xsi:type="dcterms:W3CDTF">2021-10-11T13:42:15Z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0x010100720632FA75335945A63FF531EB43A3D0</vt:lpwstr>
  </property>
</Properties>
</file>