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6"/>
  </p:notesMasterIdLst>
  <p:sldIdLst>
    <p:sldId id="25705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DFBEC-005E-44C0-B46E-AB137309C0A1}" v="6" dt="2021-10-22T13:51:0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3372" autoAdjust="0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Share of online transactions</a:t>
            </a:r>
            <a:r>
              <a:rPr lang="en-US" sz="1400" baseline="0" dirty="0"/>
              <a:t> &amp; total sales volume (£ Billions), year on year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U"/>
        </a:p>
      </c:txPr>
    </c:title>
    <c:autoTitleDeleted val="0"/>
    <c:plotArea>
      <c:layout>
        <c:manualLayout>
          <c:layoutTarget val="inner"/>
          <c:xMode val="edge"/>
          <c:yMode val="edge"/>
          <c:x val="7.462224777386213E-2"/>
          <c:y val="0.1762596125267788"/>
          <c:w val="0.81448366548027085"/>
          <c:h val="0.67337071380729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transaction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0.05</c:v>
                </c:pt>
                <c:pt idx="1">
                  <c:v>0.1</c:v>
                </c:pt>
                <c:pt idx="2">
                  <c:v>0.23</c:v>
                </c:pt>
                <c:pt idx="3">
                  <c:v>0.27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E-8645-AC2C-6C50AB12D8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7715983"/>
        <c:axId val="39771761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volume (Billions)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-2.4834091754473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A3-CB4B-844D-AB298167DA45}"/>
                </c:ext>
              </c:extLst>
            </c:dLbl>
            <c:dLbl>
              <c:idx val="2"/>
              <c:layout>
                <c:manualLayout>
                  <c:x val="-6.3863123695440872E-17"/>
                  <c:y val="-2.7593435282748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A3-CB4B-844D-AB298167DA45}"/>
                </c:ext>
              </c:extLst>
            </c:dLbl>
            <c:dLbl>
              <c:idx val="3"/>
              <c:layout>
                <c:manualLayout>
                  <c:x val="-1.7417416758462396E-3"/>
                  <c:y val="-6.6799127784000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A3-CB4B-844D-AB298167DA45}"/>
                </c:ext>
              </c:extLst>
            </c:dLbl>
            <c:dLbl>
              <c:idx val="4"/>
              <c:layout>
                <c:manualLayout>
                  <c:x val="-3.3093091841078552E-2"/>
                  <c:y val="-0.122560619523224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A3-CB4B-844D-AB298167DA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Sheet1!$C$2:$C$6</c:f>
              <c:numCache>
                <c:formatCode>_-[$£-809]* #,##0.00_-;\-[$£-809]* #,##0.00_-;_-[$£-809]* "-"??_-;_-@_-</c:formatCode>
                <c:ptCount val="5"/>
                <c:pt idx="0">
                  <c:v>11</c:v>
                </c:pt>
                <c:pt idx="1">
                  <c:v>14</c:v>
                </c:pt>
                <c:pt idx="2">
                  <c:v>13.7</c:v>
                </c:pt>
                <c:pt idx="3">
                  <c:v>13.4</c:v>
                </c:pt>
                <c:pt idx="4">
                  <c:v>12.9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A3-CB4B-844D-AB298167D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354463"/>
        <c:axId val="428070671"/>
      </c:lineChart>
      <c:catAx>
        <c:axId val="39771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397717615"/>
        <c:crosses val="autoZero"/>
        <c:auto val="1"/>
        <c:lblAlgn val="ctr"/>
        <c:lblOffset val="100"/>
        <c:noMultiLvlLbl val="0"/>
      </c:catAx>
      <c:valAx>
        <c:axId val="39771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397715983"/>
        <c:crosses val="autoZero"/>
        <c:crossBetween val="between"/>
      </c:valAx>
      <c:valAx>
        <c:axId val="428070671"/>
        <c:scaling>
          <c:orientation val="minMax"/>
        </c:scaling>
        <c:delete val="0"/>
        <c:axPos val="r"/>
        <c:numFmt formatCode="_-[$£-809]* #,##0.00_-;\-[$£-809]* #,##0.00_-;_-[$£-809]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412354463"/>
        <c:crosses val="max"/>
        <c:crossBetween val="between"/>
      </c:valAx>
      <c:catAx>
        <c:axId val="4123544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807067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719B-80BB-4634-98FB-B8A00D44C023}" type="datetimeFigureOut">
              <a:rPr lang="en-AU" smtClean="0"/>
              <a:t>8/11/21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34B5A-26E5-4527-AF80-922ADD7B5F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48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b="1" dirty="0">
              <a:ea typeface="Geneva" charset="0"/>
            </a:endParaRPr>
          </a:p>
          <a:p>
            <a:pPr marL="171450" lvl="1" indent="-171450" algn="l" defTabSz="573060" rtl="0" eaLnBrk="1" latinLnBrk="0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b="0" i="0" kern="1200" dirty="0">
              <a:solidFill>
                <a:schemeClr val="tx1"/>
              </a:solidFill>
              <a:ea typeface="Geneva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4B5A-26E5-4527-AF80-922ADD7B5F0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8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873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0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48825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0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03601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2021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607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0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05258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779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099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1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60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5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51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61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13542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126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609404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80598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03776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1522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013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836037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1165904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731868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661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581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429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6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95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0408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469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1DE86-DAB4-469D-8FC9-06E4917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D461-EB1F-4915-8BCC-9017B3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E00F4-8F51-4EA3-904B-E456BD2D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6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1659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55630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8/11/21</a:t>
            </a:fld>
            <a:endParaRPr lang="en-AU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52FD537-980A-40D8-AA82-926FB8E7EEA2}"/>
              </a:ext>
            </a:extLst>
          </p:cNvPr>
          <p:cNvSpPr txBox="1">
            <a:spLocks/>
          </p:cNvSpPr>
          <p:nvPr/>
        </p:nvSpPr>
        <p:spPr>
          <a:xfrm>
            <a:off x="381000" y="380999"/>
            <a:ext cx="11430000" cy="1237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[Write the key insight here. The reader should understand your key message without looking at graphs or comments.] E.g. </a:t>
            </a:r>
            <a:r>
              <a:rPr lang="en-GB" sz="2000" dirty="0"/>
              <a:t>Despite consistent growth in online transactions, Company A’s total sales have been on a decline by 2% on average, since 2018</a:t>
            </a:r>
            <a:endParaRPr lang="en-US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1019D7-3E9D-AD48-AF53-10A6A245B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455917"/>
              </p:ext>
            </p:extLst>
          </p:nvPr>
        </p:nvGraphicFramePr>
        <p:xfrm>
          <a:off x="381000" y="1618592"/>
          <a:ext cx="7291552" cy="4498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CBFCD-2F13-F94B-BBBB-C4AEAD47BAC5}"/>
              </a:ext>
            </a:extLst>
          </p:cNvPr>
          <p:cNvSpPr txBox="1"/>
          <p:nvPr/>
        </p:nvSpPr>
        <p:spPr>
          <a:xfrm>
            <a:off x="7802945" y="1820258"/>
            <a:ext cx="3865180" cy="3917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RU" sz="12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addiitional comments to support key message and include additional details related to the data and the insights</a:t>
            </a:r>
            <a:r>
              <a:rPr lang="en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e.g.</a:t>
            </a:r>
          </a:p>
          <a:p>
            <a:pPr marL="285750" indent="-285750" algn="l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RU" sz="1200" noProof="0" dirty="0"/>
              <a:t>The company’s online distribution channels showed phenomenal growth, going from just 5% of total sales in 2017 to 50% in 2021</a:t>
            </a:r>
            <a:endParaRPr lang="en-RU" sz="1200" dirty="0"/>
          </a:p>
          <a:p>
            <a:pPr marL="285750" indent="-285750" algn="l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RU" sz="1200" noProof="0" dirty="0"/>
              <a:t>Given the overrall decline in total transaction volume over the last 4 years, further analysis into company’s other distribution channels is required to understand likely causes of drop in sales</a:t>
            </a:r>
          </a:p>
          <a:p>
            <a:pPr marL="285750" indent="-285750" algn="l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RU" sz="1200" noProof="0" dirty="0"/>
          </a:p>
        </p:txBody>
      </p:sp>
    </p:spTree>
    <p:extLst>
      <p:ext uri="{BB962C8B-B14F-4D97-AF65-F5344CB8AC3E}">
        <p14:creationId xmlns:p14="http://schemas.microsoft.com/office/powerpoint/2010/main" val="1273403617"/>
      </p:ext>
    </p:extLst>
  </p:cSld>
  <p:clrMapOvr>
    <a:masterClrMapping/>
  </p:clrMapOvr>
</p:sld>
</file>

<file path=ppt/theme/theme1.xml><?xml version="1.0" encoding="utf-8"?>
<a:theme xmlns:a="http://schemas.openxmlformats.org/drawingml/2006/main" name="00Acc_PPT_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F090290683D4AAB11F82E9728A2DE" ma:contentTypeVersion="15" ma:contentTypeDescription="Create a new document." ma:contentTypeScope="" ma:versionID="efa3915e8666f4070f6585e717ca8e26">
  <xsd:schema xmlns:xsd="http://www.w3.org/2001/XMLSchema" xmlns:xs="http://www.w3.org/2001/XMLSchema" xmlns:p="http://schemas.microsoft.com/office/2006/metadata/properties" xmlns:ns2="b92c2beb-58f8-437a-b101-9b3aa9ab0729" xmlns:ns3="ede259cd-e122-4261-b33b-8f6d8087b216" targetNamespace="http://schemas.microsoft.com/office/2006/metadata/properties" ma:root="true" ma:fieldsID="79e56df4949299554d87961950fe3b34" ns2:_="" ns3:_="">
    <xsd:import namespace="b92c2beb-58f8-437a-b101-9b3aa9ab0729"/>
    <xsd:import namespace="ede259cd-e122-4261-b33b-8f6d8087b2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c2beb-58f8-437a-b101-9b3aa9ab07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259cd-e122-4261-b33b-8f6d8087b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8E24E3-B807-4E01-BE8F-2C2301A6A106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ede259cd-e122-4261-b33b-8f6d8087b216"/>
    <ds:schemaRef ds:uri="b92c2beb-58f8-437a-b101-9b3aa9ab07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9C804D-47D1-41BC-A96A-7C8EE6C6BB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A7A38-89DC-405C-A18A-9F6F9B6110FC}">
  <ds:schemaRefs>
    <ds:schemaRef ds:uri="b92c2beb-58f8-437a-b101-9b3aa9ab0729"/>
    <ds:schemaRef ds:uri="ede259cd-e122-4261-b33b-8f6d8087b2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00Acc_PPT_Template</Template>
  <TotalTime>70</TotalTime>
  <Words>146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Graphik</vt:lpstr>
      <vt:lpstr>GT Sectra Fine</vt:lpstr>
      <vt:lpstr>System Font</vt:lpstr>
      <vt:lpstr>00Acc_PPT_Template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EXPERIENCE</dc:title>
  <dc:creator>Burke, Niamh</dc:creator>
  <cp:lastModifiedBy>Armen Karapetyan</cp:lastModifiedBy>
  <cp:revision>14</cp:revision>
  <dcterms:created xsi:type="dcterms:W3CDTF">2020-12-21T23:31:08Z</dcterms:created>
  <dcterms:modified xsi:type="dcterms:W3CDTF">2021-11-08T17:38:44Z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0x0101007DAF090290683D4AAB11F82E9728A2DE</vt:lpwstr>
  </property>
</Properties>
</file>