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2" r:id="rId5"/>
    <p:sldId id="260" r:id="rId6"/>
    <p:sldId id="263" r:id="rId7"/>
    <p:sldId id="264" r:id="rId8"/>
    <p:sldId id="265" r:id="rId9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75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17-Nov-22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500" b="0" i="0">
                <a:solidFill>
                  <a:srgbClr val="32262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17-Nov-22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500" b="0" i="0">
                <a:solidFill>
                  <a:srgbClr val="32262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17-Nov-22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CE2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500" b="0" i="0">
                <a:solidFill>
                  <a:srgbClr val="32262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17-Nov-22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17-Nov-22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CE2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135782" y="1637972"/>
            <a:ext cx="14021435" cy="0"/>
          </a:xfrm>
          <a:custGeom>
            <a:avLst/>
            <a:gdLst/>
            <a:ahLst/>
            <a:cxnLst/>
            <a:rect l="l" t="t" r="r" b="b"/>
            <a:pathLst>
              <a:path w="14021435">
                <a:moveTo>
                  <a:pt x="0" y="0"/>
                </a:moveTo>
                <a:lnTo>
                  <a:pt x="14020897" y="0"/>
                </a:lnTo>
              </a:path>
            </a:pathLst>
          </a:custGeom>
          <a:ln w="9524">
            <a:solidFill>
              <a:srgbClr val="32262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135782" y="8663326"/>
            <a:ext cx="14021435" cy="0"/>
          </a:xfrm>
          <a:custGeom>
            <a:avLst/>
            <a:gdLst/>
            <a:ahLst/>
            <a:cxnLst/>
            <a:rect l="l" t="t" r="r" b="b"/>
            <a:pathLst>
              <a:path w="14021435">
                <a:moveTo>
                  <a:pt x="0" y="0"/>
                </a:moveTo>
                <a:lnTo>
                  <a:pt x="14020897" y="0"/>
                </a:lnTo>
              </a:path>
            </a:pathLst>
          </a:custGeom>
          <a:ln w="9524">
            <a:solidFill>
              <a:srgbClr val="32262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860248" y="1114133"/>
            <a:ext cx="295274" cy="761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61639" y="2185062"/>
            <a:ext cx="5564720" cy="132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00" b="0" i="0">
                <a:solidFill>
                  <a:srgbClr val="32262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17-Nov-22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29728" y="3792509"/>
            <a:ext cx="6229349" cy="27050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2135782" y="1637969"/>
            <a:ext cx="14021435" cy="0"/>
          </a:xfrm>
          <a:custGeom>
            <a:avLst/>
            <a:gdLst/>
            <a:ahLst/>
            <a:cxnLst/>
            <a:rect l="l" t="t" r="r" b="b"/>
            <a:pathLst>
              <a:path w="14021435">
                <a:moveTo>
                  <a:pt x="0" y="0"/>
                </a:moveTo>
                <a:lnTo>
                  <a:pt x="14020897" y="0"/>
                </a:lnTo>
              </a:path>
            </a:pathLst>
          </a:custGeom>
          <a:ln w="9524">
            <a:solidFill>
              <a:srgbClr val="32262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35782" y="8663318"/>
            <a:ext cx="14021435" cy="0"/>
          </a:xfrm>
          <a:custGeom>
            <a:avLst/>
            <a:gdLst/>
            <a:ahLst/>
            <a:cxnLst/>
            <a:rect l="l" t="t" r="r" b="b"/>
            <a:pathLst>
              <a:path w="14021435">
                <a:moveTo>
                  <a:pt x="0" y="0"/>
                </a:moveTo>
                <a:lnTo>
                  <a:pt x="14020897" y="0"/>
                </a:lnTo>
              </a:path>
            </a:pathLst>
          </a:custGeom>
          <a:ln w="9524">
            <a:solidFill>
              <a:srgbClr val="32262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860248" y="1114123"/>
            <a:ext cx="295274" cy="761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39544" y="2852819"/>
            <a:ext cx="3097507" cy="458403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70732" y="3754613"/>
            <a:ext cx="5041900" cy="4930196"/>
          </a:xfrm>
          <a:prstGeom prst="rect">
            <a:avLst/>
          </a:prstGeom>
        </p:spPr>
        <p:txBody>
          <a:bodyPr vert="horz" wrap="square" lIns="0" tIns="333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25"/>
              </a:spcBef>
            </a:pPr>
            <a:r>
              <a:rPr lang="en-US" sz="9950" dirty="0"/>
              <a:t>BCG Task 4</a:t>
            </a:r>
            <a:br>
              <a:rPr lang="en-US" sz="9950" dirty="0"/>
            </a:br>
            <a:endParaRPr sz="9950" dirty="0"/>
          </a:p>
        </p:txBody>
      </p:sp>
      <p:sp>
        <p:nvSpPr>
          <p:cNvPr id="9" name="object 9"/>
          <p:cNvSpPr txBox="1"/>
          <p:nvPr/>
        </p:nvSpPr>
        <p:spPr>
          <a:xfrm>
            <a:off x="15880945" y="8972422"/>
            <a:ext cx="284480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95"/>
              </a:lnSpc>
            </a:pPr>
            <a:r>
              <a:rPr sz="2200" spc="200" dirty="0">
                <a:solidFill>
                  <a:srgbClr val="322623"/>
                </a:solidFill>
                <a:latin typeface="Trebuchet MS"/>
                <a:cs typeface="Trebuchet MS"/>
              </a:rPr>
              <a:t>0</a:t>
            </a:r>
            <a:r>
              <a:rPr sz="2200" spc="-475" dirty="0">
                <a:solidFill>
                  <a:srgbClr val="322623"/>
                </a:solidFill>
                <a:latin typeface="Trebuchet MS"/>
                <a:cs typeface="Trebuchet MS"/>
              </a:rPr>
              <a:t>1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23082" y="956221"/>
            <a:ext cx="3515718" cy="31354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spc="-70" dirty="0">
                <a:solidFill>
                  <a:srgbClr val="322623"/>
                </a:solidFill>
                <a:latin typeface="Trebuchet MS"/>
                <a:cs typeface="Trebuchet MS"/>
              </a:rPr>
              <a:t>B</a:t>
            </a:r>
            <a:r>
              <a:rPr sz="1950" spc="-160" dirty="0">
                <a:solidFill>
                  <a:srgbClr val="322623"/>
                </a:solidFill>
                <a:latin typeface="Trebuchet MS"/>
                <a:cs typeface="Trebuchet MS"/>
              </a:rPr>
              <a:t>y</a:t>
            </a:r>
            <a:r>
              <a:rPr lang="en-US" sz="1950" spc="-160" dirty="0">
                <a:solidFill>
                  <a:srgbClr val="322623"/>
                </a:solidFill>
                <a:latin typeface="Trebuchet MS"/>
                <a:cs typeface="Trebuchet MS"/>
              </a:rPr>
              <a:t> Balasubramanian PG</a:t>
            </a:r>
            <a:endParaRPr sz="195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30580" y="2891341"/>
            <a:ext cx="4432583" cy="450941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810413" y="3454678"/>
            <a:ext cx="3675379" cy="30598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9900" spc="-994" dirty="0"/>
              <a:t>Sub Task 1</a:t>
            </a:r>
            <a:endParaRPr sz="9900" dirty="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90545" y="2879355"/>
            <a:ext cx="3105149" cy="45243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7863" y="2879355"/>
            <a:ext cx="3105149" cy="452437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5849600" y="8953500"/>
            <a:ext cx="338455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95"/>
              </a:lnSpc>
            </a:pPr>
            <a:r>
              <a:rPr sz="2200" spc="200" dirty="0">
                <a:solidFill>
                  <a:srgbClr val="322623"/>
                </a:solidFill>
                <a:latin typeface="Trebuchet MS"/>
                <a:cs typeface="Trebuchet MS"/>
              </a:rPr>
              <a:t>0</a:t>
            </a:r>
            <a:r>
              <a:rPr lang="en-US" sz="2200" spc="-45" dirty="0">
                <a:solidFill>
                  <a:srgbClr val="322623"/>
                </a:solidFill>
                <a:latin typeface="Trebuchet MS"/>
                <a:cs typeface="Trebuchet MS"/>
              </a:rPr>
              <a:t>2</a:t>
            </a:r>
            <a:endParaRPr sz="22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35782" y="1637969"/>
            <a:ext cx="14021435" cy="0"/>
          </a:xfrm>
          <a:custGeom>
            <a:avLst/>
            <a:gdLst/>
            <a:ahLst/>
            <a:cxnLst/>
            <a:rect l="l" t="t" r="r" b="b"/>
            <a:pathLst>
              <a:path w="14021435">
                <a:moveTo>
                  <a:pt x="0" y="0"/>
                </a:moveTo>
                <a:lnTo>
                  <a:pt x="14020897" y="0"/>
                </a:lnTo>
              </a:path>
            </a:pathLst>
          </a:custGeom>
          <a:ln w="9524">
            <a:solidFill>
              <a:srgbClr val="32262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35782" y="8663317"/>
            <a:ext cx="14021435" cy="0"/>
          </a:xfrm>
          <a:custGeom>
            <a:avLst/>
            <a:gdLst/>
            <a:ahLst/>
            <a:cxnLst/>
            <a:rect l="l" t="t" r="r" b="b"/>
            <a:pathLst>
              <a:path w="14021435">
                <a:moveTo>
                  <a:pt x="0" y="0"/>
                </a:moveTo>
                <a:lnTo>
                  <a:pt x="14020897" y="0"/>
                </a:lnTo>
              </a:path>
            </a:pathLst>
          </a:custGeom>
          <a:ln w="9524">
            <a:solidFill>
              <a:srgbClr val="32262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60248" y="1114121"/>
            <a:ext cx="295274" cy="761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15391" y="2075593"/>
            <a:ext cx="4140845" cy="613424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34227" y="2633794"/>
            <a:ext cx="4629785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800" spc="-45" dirty="0"/>
              <a:t>Criteria:</a:t>
            </a:r>
            <a:endParaRPr sz="8800" dirty="0"/>
          </a:p>
        </p:txBody>
      </p:sp>
      <p:grpSp>
        <p:nvGrpSpPr>
          <p:cNvPr id="8" name="object 8"/>
          <p:cNvGrpSpPr/>
          <p:nvPr/>
        </p:nvGrpSpPr>
        <p:grpSpPr>
          <a:xfrm>
            <a:off x="914400" y="5703195"/>
            <a:ext cx="6167755" cy="2076450"/>
            <a:chOff x="2846927" y="5603119"/>
            <a:chExt cx="6167755" cy="207645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46927" y="5603119"/>
              <a:ext cx="2952749" cy="207644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61865" y="5603119"/>
              <a:ext cx="2952749" cy="2076449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7764226" y="2069058"/>
            <a:ext cx="9296400" cy="6133987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55600" marR="5080" indent="-342900">
              <a:lnSpc>
                <a:spcPct val="102000"/>
              </a:lnSpc>
              <a:spcBef>
                <a:spcPts val="35"/>
              </a:spcBef>
              <a:buFont typeface="Arial" panose="020B0604020202020204" pitchFamily="34" charset="0"/>
              <a:buChar char="•"/>
            </a:pPr>
            <a:r>
              <a:rPr lang="en-US" sz="2450" dirty="0">
                <a:solidFill>
                  <a:srgbClr val="322623"/>
                </a:solidFill>
                <a:latin typeface="Trebuchet MS"/>
                <a:cs typeface="Trebuchet MS"/>
              </a:rPr>
              <a:t>Affordability</a:t>
            </a:r>
          </a:p>
          <a:p>
            <a:pPr marL="812800" marR="5080" lvl="1" indent="-342900">
              <a:lnSpc>
                <a:spcPct val="102000"/>
              </a:lnSpc>
              <a:spcBef>
                <a:spcPts val="35"/>
              </a:spcBef>
              <a:buFont typeface="Arial" panose="020B0604020202020204" pitchFamily="34" charset="0"/>
              <a:buChar char="•"/>
            </a:pPr>
            <a:r>
              <a:rPr lang="en-US" sz="2450" dirty="0">
                <a:solidFill>
                  <a:srgbClr val="322623"/>
                </a:solidFill>
                <a:latin typeface="Trebuchet MS"/>
                <a:cs typeface="Trebuchet MS"/>
              </a:rPr>
              <a:t>Price comparison between handset leasing and normal plan</a:t>
            </a:r>
          </a:p>
          <a:p>
            <a:pPr marL="812800" marR="5080" lvl="1" indent="-342900">
              <a:lnSpc>
                <a:spcPct val="102000"/>
              </a:lnSpc>
              <a:spcBef>
                <a:spcPts val="35"/>
              </a:spcBef>
              <a:buFont typeface="Arial" panose="020B0604020202020204" pitchFamily="34" charset="0"/>
              <a:buChar char="•"/>
            </a:pPr>
            <a:r>
              <a:rPr lang="en-US" sz="2450" dirty="0">
                <a:solidFill>
                  <a:srgbClr val="322623"/>
                </a:solidFill>
                <a:latin typeface="Trebuchet MS"/>
                <a:cs typeface="Trebuchet MS"/>
              </a:rPr>
              <a:t>Price sensitivity</a:t>
            </a:r>
          </a:p>
          <a:p>
            <a:pPr marL="355600" marR="5080" indent="-342900">
              <a:lnSpc>
                <a:spcPct val="102000"/>
              </a:lnSpc>
              <a:spcBef>
                <a:spcPts val="35"/>
              </a:spcBef>
              <a:buFont typeface="Arial" panose="020B0604020202020204" pitchFamily="34" charset="0"/>
              <a:buChar char="•"/>
            </a:pPr>
            <a:r>
              <a:rPr lang="en-US" sz="2450" dirty="0">
                <a:solidFill>
                  <a:srgbClr val="322623"/>
                </a:solidFill>
                <a:latin typeface="Trebuchet MS"/>
                <a:cs typeface="Lucida Sans Unicode"/>
              </a:rPr>
              <a:t>Attractiveness</a:t>
            </a:r>
          </a:p>
          <a:p>
            <a:pPr marL="812800" marR="5080" lvl="1" indent="-342900">
              <a:lnSpc>
                <a:spcPct val="102000"/>
              </a:lnSpc>
              <a:spcBef>
                <a:spcPts val="35"/>
              </a:spcBef>
              <a:buFont typeface="Arial" panose="020B0604020202020204" pitchFamily="34" charset="0"/>
              <a:buChar char="•"/>
            </a:pPr>
            <a:r>
              <a:rPr lang="en-US" sz="2450" dirty="0">
                <a:solidFill>
                  <a:srgbClr val="322623"/>
                </a:solidFill>
                <a:latin typeface="Trebuchet MS"/>
                <a:cs typeface="Lucida Sans Unicode"/>
              </a:rPr>
              <a:t>Is it trendy?</a:t>
            </a:r>
          </a:p>
          <a:p>
            <a:pPr marL="812800" marR="5080" lvl="1" indent="-342900">
              <a:lnSpc>
                <a:spcPct val="102000"/>
              </a:lnSpc>
              <a:spcBef>
                <a:spcPts val="35"/>
              </a:spcBef>
              <a:buFont typeface="Arial" panose="020B0604020202020204" pitchFamily="34" charset="0"/>
              <a:buChar char="•"/>
            </a:pPr>
            <a:r>
              <a:rPr lang="en-US" sz="2450" dirty="0">
                <a:solidFill>
                  <a:srgbClr val="322623"/>
                </a:solidFill>
                <a:latin typeface="Trebuchet MS"/>
                <a:cs typeface="Lucida Sans Unicode"/>
              </a:rPr>
              <a:t>Percentage of customers preferring handset leasing to traditional phones</a:t>
            </a:r>
          </a:p>
          <a:p>
            <a:pPr marL="355600" marR="5080" indent="-342900">
              <a:lnSpc>
                <a:spcPct val="102000"/>
              </a:lnSpc>
              <a:spcBef>
                <a:spcPts val="35"/>
              </a:spcBef>
              <a:buFont typeface="Arial" panose="020B0604020202020204" pitchFamily="34" charset="0"/>
              <a:buChar char="•"/>
            </a:pPr>
            <a:r>
              <a:rPr lang="en-US" sz="2450" dirty="0">
                <a:solidFill>
                  <a:srgbClr val="322623"/>
                </a:solidFill>
                <a:latin typeface="Trebuchet MS"/>
                <a:cs typeface="Lucida Sans Unicode"/>
              </a:rPr>
              <a:t>Ability to upgrade</a:t>
            </a:r>
          </a:p>
          <a:p>
            <a:pPr marL="812800" marR="5080" lvl="1" indent="-342900">
              <a:lnSpc>
                <a:spcPct val="102000"/>
              </a:lnSpc>
              <a:spcBef>
                <a:spcPts val="35"/>
              </a:spcBef>
              <a:buFont typeface="Arial" panose="020B0604020202020204" pitchFamily="34" charset="0"/>
              <a:buChar char="•"/>
            </a:pPr>
            <a:r>
              <a:rPr lang="en-US" sz="2450" dirty="0">
                <a:solidFill>
                  <a:srgbClr val="322623"/>
                </a:solidFill>
                <a:latin typeface="Trebuchet MS"/>
                <a:cs typeface="Lucida Sans Unicode"/>
              </a:rPr>
              <a:t>Desired frequency to upgrade phones</a:t>
            </a:r>
          </a:p>
          <a:p>
            <a:pPr marL="355600" marR="5080" indent="-342900">
              <a:lnSpc>
                <a:spcPct val="102000"/>
              </a:lnSpc>
              <a:spcBef>
                <a:spcPts val="35"/>
              </a:spcBef>
              <a:buFont typeface="Arial" panose="020B0604020202020204" pitchFamily="34" charset="0"/>
              <a:buChar char="•"/>
            </a:pPr>
            <a:r>
              <a:rPr lang="en-US" sz="2450" dirty="0">
                <a:solidFill>
                  <a:srgbClr val="322623"/>
                </a:solidFill>
                <a:latin typeface="Trebuchet MS"/>
                <a:cs typeface="Lucida Sans Unicode"/>
              </a:rPr>
              <a:t>Up front costs</a:t>
            </a:r>
          </a:p>
          <a:p>
            <a:pPr marL="812800" marR="5080" lvl="1" indent="-342900">
              <a:lnSpc>
                <a:spcPct val="102000"/>
              </a:lnSpc>
              <a:spcBef>
                <a:spcPts val="35"/>
              </a:spcBef>
              <a:buFont typeface="Arial" panose="020B0604020202020204" pitchFamily="34" charset="0"/>
              <a:buChar char="•"/>
            </a:pPr>
            <a:r>
              <a:rPr lang="en-US" sz="2450" dirty="0">
                <a:solidFill>
                  <a:srgbClr val="322623"/>
                </a:solidFill>
                <a:latin typeface="Trebuchet MS"/>
                <a:cs typeface="Lucida Sans Unicode"/>
              </a:rPr>
              <a:t>Sensitivity to higher up-front costs</a:t>
            </a:r>
          </a:p>
          <a:p>
            <a:pPr marL="355600" marR="5080" indent="-342900">
              <a:lnSpc>
                <a:spcPct val="102000"/>
              </a:lnSpc>
              <a:spcBef>
                <a:spcPts val="35"/>
              </a:spcBef>
              <a:buFont typeface="Arial" panose="020B0604020202020204" pitchFamily="34" charset="0"/>
              <a:buChar char="•"/>
            </a:pPr>
            <a:r>
              <a:rPr lang="en-US" sz="2450" dirty="0">
                <a:solidFill>
                  <a:srgbClr val="322623"/>
                </a:solidFill>
                <a:latin typeface="Trebuchet MS"/>
                <a:cs typeface="Lucida Sans Unicode"/>
              </a:rPr>
              <a:t>Option to buy phone</a:t>
            </a:r>
          </a:p>
          <a:p>
            <a:pPr marL="812800" marR="5080" lvl="1" indent="-342900">
              <a:lnSpc>
                <a:spcPct val="102000"/>
              </a:lnSpc>
              <a:spcBef>
                <a:spcPts val="35"/>
              </a:spcBef>
              <a:buFont typeface="Arial" panose="020B0604020202020204" pitchFamily="34" charset="0"/>
              <a:buChar char="•"/>
            </a:pPr>
            <a:r>
              <a:rPr lang="en-US" sz="2450" dirty="0">
                <a:solidFill>
                  <a:srgbClr val="322623"/>
                </a:solidFill>
                <a:latin typeface="Trebuchet MS"/>
                <a:cs typeface="Lucida Sans Unicode"/>
              </a:rPr>
              <a:t>How many customers prefer to keep their phones</a:t>
            </a:r>
          </a:p>
          <a:p>
            <a:pPr marL="355600" marR="5080" indent="-342900">
              <a:lnSpc>
                <a:spcPct val="102000"/>
              </a:lnSpc>
              <a:spcBef>
                <a:spcPts val="35"/>
              </a:spcBef>
              <a:buFont typeface="Arial" panose="020B0604020202020204" pitchFamily="34" charset="0"/>
              <a:buChar char="•"/>
            </a:pPr>
            <a:r>
              <a:rPr lang="en-US" sz="2450" dirty="0">
                <a:solidFill>
                  <a:srgbClr val="322623"/>
                </a:solidFill>
                <a:latin typeface="Trebuchet MS"/>
                <a:cs typeface="Lucida Sans Unicode"/>
              </a:rPr>
              <a:t>Damage &amp; Insurance</a:t>
            </a:r>
            <a:endParaRPr lang="en-US" sz="2450" dirty="0">
              <a:solidFill>
                <a:srgbClr val="322623"/>
              </a:solidFill>
              <a:latin typeface="Lucida Sans Unicode"/>
              <a:cs typeface="Lucida Sans Unicode"/>
            </a:endParaRPr>
          </a:p>
          <a:p>
            <a:pPr marL="812800" marR="5080" lvl="1" indent="-342900">
              <a:lnSpc>
                <a:spcPct val="102000"/>
              </a:lnSpc>
              <a:spcBef>
                <a:spcPts val="35"/>
              </a:spcBef>
              <a:buFont typeface="Arial" panose="020B0604020202020204" pitchFamily="34" charset="0"/>
              <a:buChar char="•"/>
            </a:pPr>
            <a:r>
              <a:rPr lang="en-US" sz="2450" dirty="0">
                <a:solidFill>
                  <a:srgbClr val="322623"/>
                </a:solidFill>
                <a:latin typeface="Trebuchet MS" panose="020B0603020202020204" pitchFamily="34" charset="0"/>
                <a:cs typeface="Lucida Sans Unicode"/>
              </a:rPr>
              <a:t>Importance of insurance to customers</a:t>
            </a:r>
          </a:p>
          <a:p>
            <a:pPr marL="812800" marR="5080" lvl="1" indent="-342900">
              <a:lnSpc>
                <a:spcPct val="102000"/>
              </a:lnSpc>
              <a:spcBef>
                <a:spcPts val="35"/>
              </a:spcBef>
              <a:buFont typeface="Arial" panose="020B0604020202020204" pitchFamily="34" charset="0"/>
              <a:buChar char="•"/>
            </a:pPr>
            <a:r>
              <a:rPr lang="en-US" sz="2450" dirty="0">
                <a:solidFill>
                  <a:srgbClr val="322623"/>
                </a:solidFill>
                <a:latin typeface="Trebuchet MS" panose="020B0603020202020204" pitchFamily="34" charset="0"/>
                <a:cs typeface="Lucida Sans Unicode"/>
              </a:rPr>
              <a:t>How often does the customer damage phone?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5815797" y="8970872"/>
            <a:ext cx="339725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95"/>
              </a:lnSpc>
            </a:pPr>
            <a:r>
              <a:rPr sz="2200" spc="200" dirty="0">
                <a:solidFill>
                  <a:srgbClr val="322623"/>
                </a:solidFill>
                <a:latin typeface="Trebuchet MS"/>
                <a:cs typeface="Trebuchet MS"/>
              </a:rPr>
              <a:t>0</a:t>
            </a:r>
            <a:r>
              <a:rPr lang="en-US" sz="2200" spc="-40" dirty="0">
                <a:solidFill>
                  <a:srgbClr val="322623"/>
                </a:solidFill>
                <a:latin typeface="Trebuchet MS"/>
                <a:cs typeface="Trebuchet MS"/>
              </a:rPr>
              <a:t>3</a:t>
            </a:r>
            <a:endParaRPr sz="22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09800" y="190500"/>
            <a:ext cx="11822900" cy="1287084"/>
          </a:xfrm>
          <a:prstGeom prst="rect">
            <a:avLst/>
          </a:prstGeom>
        </p:spPr>
        <p:txBody>
          <a:bodyPr vert="horz" wrap="square" lIns="0" tIns="248285" rIns="0" bIns="0" rtlCol="0">
            <a:spAutoFit/>
          </a:bodyPr>
          <a:lstStyle/>
          <a:p>
            <a:pPr marL="12700" marR="5080">
              <a:lnSpc>
                <a:spcPts val="8930"/>
              </a:lnSpc>
              <a:spcBef>
                <a:spcPts val="1955"/>
              </a:spcBef>
            </a:pPr>
            <a:r>
              <a:rPr lang="en-US" sz="6000" spc="-310" dirty="0"/>
              <a:t>Data Summary</a:t>
            </a:r>
            <a:endParaRPr sz="6000" dirty="0"/>
          </a:p>
        </p:txBody>
      </p:sp>
      <p:sp>
        <p:nvSpPr>
          <p:cNvPr id="10" name="object 10"/>
          <p:cNvSpPr txBox="1"/>
          <p:nvPr/>
        </p:nvSpPr>
        <p:spPr>
          <a:xfrm>
            <a:off x="15832725" y="8972422"/>
            <a:ext cx="332740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95"/>
              </a:lnSpc>
            </a:pPr>
            <a:r>
              <a:rPr sz="2200" spc="200" dirty="0">
                <a:solidFill>
                  <a:srgbClr val="322623"/>
                </a:solidFill>
                <a:latin typeface="Trebuchet MS"/>
                <a:cs typeface="Trebuchet MS"/>
              </a:rPr>
              <a:t>0</a:t>
            </a:r>
            <a:r>
              <a:rPr lang="en-US" sz="2200" spc="-95" dirty="0">
                <a:solidFill>
                  <a:srgbClr val="322623"/>
                </a:solidFill>
                <a:latin typeface="Trebuchet MS"/>
                <a:cs typeface="Trebuchet MS"/>
              </a:rPr>
              <a:t>4</a:t>
            </a:r>
            <a:endParaRPr sz="22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5800" y="2054353"/>
            <a:ext cx="16230600" cy="6178294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469900" marR="5080" indent="-457200">
              <a:lnSpc>
                <a:spcPct val="150000"/>
              </a:lnSpc>
              <a:spcBef>
                <a:spcPts val="35"/>
              </a:spcBef>
              <a:buFont typeface="+mj-lt"/>
              <a:buAutoNum type="arabicPeriod"/>
            </a:pPr>
            <a:r>
              <a:rPr lang="en-US" sz="2450" dirty="0">
                <a:solidFill>
                  <a:srgbClr val="322623"/>
                </a:solidFill>
                <a:latin typeface="Trebuchet MS"/>
                <a:cs typeface="Trebuchet MS"/>
              </a:rPr>
              <a:t>Appealing to stay with the trends for the customers under the age of 30, also low up front costs.</a:t>
            </a:r>
          </a:p>
          <a:p>
            <a:pPr marL="469900" marR="5080" indent="-457200">
              <a:lnSpc>
                <a:spcPct val="150000"/>
              </a:lnSpc>
              <a:spcBef>
                <a:spcPts val="35"/>
              </a:spcBef>
              <a:buFont typeface="+mj-lt"/>
              <a:buAutoNum type="arabicPeriod"/>
            </a:pPr>
            <a:r>
              <a:rPr lang="en-US" sz="2450" dirty="0">
                <a:solidFill>
                  <a:srgbClr val="322623"/>
                </a:solidFill>
                <a:latin typeface="Trebuchet MS"/>
                <a:cs typeface="Trebuchet MS"/>
              </a:rPr>
              <a:t> Older customers have less financial issues and lower desire to stay trendy, so only a third were interested.</a:t>
            </a:r>
          </a:p>
          <a:p>
            <a:pPr marL="469900" marR="5080" indent="-457200">
              <a:lnSpc>
                <a:spcPct val="150000"/>
              </a:lnSpc>
              <a:spcBef>
                <a:spcPts val="35"/>
              </a:spcBef>
              <a:buFont typeface="+mj-lt"/>
              <a:buAutoNum type="arabicPeriod"/>
            </a:pPr>
            <a:r>
              <a:rPr lang="en-US" sz="2450" dirty="0">
                <a:solidFill>
                  <a:srgbClr val="322623"/>
                </a:solidFill>
                <a:latin typeface="Trebuchet MS"/>
                <a:cs typeface="Lucida Sans Unicode"/>
              </a:rPr>
              <a:t>Most people upgraded every 2 years, equal amount upgraded every one &amp; three years.</a:t>
            </a:r>
          </a:p>
          <a:p>
            <a:pPr marL="469900" marR="5080" indent="-457200">
              <a:lnSpc>
                <a:spcPct val="150000"/>
              </a:lnSpc>
              <a:spcBef>
                <a:spcPts val="35"/>
              </a:spcBef>
              <a:buFont typeface="+mj-lt"/>
              <a:buAutoNum type="arabicPeriod"/>
            </a:pPr>
            <a:r>
              <a:rPr lang="en-US" sz="2450" dirty="0">
                <a:solidFill>
                  <a:srgbClr val="322623"/>
                </a:solidFill>
                <a:latin typeface="Trebuchet MS"/>
                <a:cs typeface="Lucida Sans Unicode"/>
              </a:rPr>
              <a:t>People who upgrade after 24 months are price sensitive and the majority would upgrade every year if the upgrade price was lower. Current difference is $100 between one year and 2 year upgrade.</a:t>
            </a:r>
          </a:p>
          <a:p>
            <a:pPr marL="469900" marR="5080" indent="-457200">
              <a:lnSpc>
                <a:spcPct val="150000"/>
              </a:lnSpc>
              <a:spcBef>
                <a:spcPts val="35"/>
              </a:spcBef>
              <a:buFont typeface="+mj-lt"/>
              <a:buAutoNum type="arabicPeriod"/>
            </a:pPr>
            <a:r>
              <a:rPr lang="en-US" sz="2450" dirty="0">
                <a:solidFill>
                  <a:srgbClr val="322623"/>
                </a:solidFill>
                <a:latin typeface="Trebuchet MS"/>
                <a:cs typeface="Lucida Sans Unicode"/>
              </a:rPr>
              <a:t>Just under half would not want to pay more than $500 up-front for a new phone.</a:t>
            </a:r>
          </a:p>
          <a:p>
            <a:pPr marL="469900" marR="5080" indent="-457200">
              <a:lnSpc>
                <a:spcPct val="150000"/>
              </a:lnSpc>
              <a:spcBef>
                <a:spcPts val="35"/>
              </a:spcBef>
              <a:buFont typeface="+mj-lt"/>
              <a:buAutoNum type="arabicPeriod"/>
            </a:pPr>
            <a:r>
              <a:rPr lang="en-US" sz="2450" dirty="0">
                <a:solidFill>
                  <a:srgbClr val="322623"/>
                </a:solidFill>
                <a:latin typeface="Trebuchet MS"/>
                <a:cs typeface="Lucida Sans Unicode"/>
              </a:rPr>
              <a:t>More people prefer to trade in their phone, 32% keep old phones</a:t>
            </a:r>
          </a:p>
          <a:p>
            <a:pPr marL="469900" marR="5080" indent="-457200">
              <a:lnSpc>
                <a:spcPct val="150000"/>
              </a:lnSpc>
              <a:spcBef>
                <a:spcPts val="35"/>
              </a:spcBef>
              <a:buFont typeface="+mj-lt"/>
              <a:buAutoNum type="arabicPeriod"/>
            </a:pPr>
            <a:r>
              <a:rPr lang="en-US" sz="2450" dirty="0">
                <a:solidFill>
                  <a:srgbClr val="322623"/>
                </a:solidFill>
                <a:latin typeface="Trebuchet MS"/>
                <a:cs typeface="Lucida Sans Unicode"/>
              </a:rPr>
              <a:t>60% are very sensitive to up-front costs when buying a new phone.</a:t>
            </a:r>
          </a:p>
          <a:p>
            <a:pPr marL="469900" marR="5080" indent="-457200">
              <a:lnSpc>
                <a:spcPct val="150000"/>
              </a:lnSpc>
              <a:spcBef>
                <a:spcPts val="35"/>
              </a:spcBef>
              <a:buFont typeface="+mj-lt"/>
              <a:buAutoNum type="arabicPeriod"/>
            </a:pPr>
            <a:r>
              <a:rPr lang="en-US" sz="2450" dirty="0">
                <a:solidFill>
                  <a:srgbClr val="322623"/>
                </a:solidFill>
                <a:latin typeface="Trebuchet MS"/>
                <a:cs typeface="Lucida Sans Unicode"/>
              </a:rPr>
              <a:t>Almost half were ready to switch telecom providers to save 10-20%</a:t>
            </a:r>
          </a:p>
          <a:p>
            <a:pPr marL="469900" marR="5080" indent="-457200">
              <a:lnSpc>
                <a:spcPct val="150000"/>
              </a:lnSpc>
              <a:spcBef>
                <a:spcPts val="35"/>
              </a:spcBef>
              <a:buFont typeface="+mj-lt"/>
              <a:buAutoNum type="arabicPeriod"/>
            </a:pPr>
            <a:r>
              <a:rPr lang="en-US" sz="2450" dirty="0">
                <a:solidFill>
                  <a:srgbClr val="322623"/>
                </a:solidFill>
                <a:latin typeface="Trebuchet MS"/>
                <a:cs typeface="Lucida Sans Unicode"/>
              </a:rPr>
              <a:t>Overwhelming majority have not bought insurance for handsets</a:t>
            </a:r>
          </a:p>
          <a:p>
            <a:pPr marL="469900" marR="5080" indent="-457200">
              <a:lnSpc>
                <a:spcPct val="150000"/>
              </a:lnSpc>
              <a:spcBef>
                <a:spcPts val="35"/>
              </a:spcBef>
              <a:buFont typeface="+mj-lt"/>
              <a:buAutoNum type="arabicPeriod"/>
            </a:pPr>
            <a:r>
              <a:rPr lang="en-US" sz="2450" dirty="0">
                <a:solidFill>
                  <a:srgbClr val="322623"/>
                </a:solidFill>
                <a:latin typeface="Trebuchet MS"/>
                <a:cs typeface="Lucida Sans Unicode"/>
              </a:rPr>
              <a:t>38% of people had to replace their handset before the end of their contract due to damage.</a:t>
            </a:r>
            <a:endParaRPr sz="18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0718" y="2939920"/>
            <a:ext cx="6038849" cy="25050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025725" y="6029358"/>
            <a:ext cx="5228590" cy="1320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0" spc="185" dirty="0">
                <a:solidFill>
                  <a:srgbClr val="322623"/>
                </a:solidFill>
                <a:latin typeface="Times New Roman"/>
                <a:cs typeface="Times New Roman"/>
              </a:rPr>
              <a:t>Our</a:t>
            </a:r>
            <a:r>
              <a:rPr sz="8500" spc="10" dirty="0">
                <a:solidFill>
                  <a:srgbClr val="322623"/>
                </a:solidFill>
                <a:latin typeface="Times New Roman"/>
                <a:cs typeface="Times New Roman"/>
              </a:rPr>
              <a:t> </a:t>
            </a:r>
            <a:r>
              <a:rPr sz="8500" spc="-80" dirty="0">
                <a:solidFill>
                  <a:srgbClr val="322623"/>
                </a:solidFill>
                <a:latin typeface="Times New Roman"/>
                <a:cs typeface="Times New Roman"/>
              </a:rPr>
              <a:t>Targets</a:t>
            </a:r>
            <a:endParaRPr sz="85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355914" y="3937651"/>
            <a:ext cx="4943475" cy="344184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55600" marR="10160" indent="-342900">
              <a:lnSpc>
                <a:spcPct val="102000"/>
              </a:lnSpc>
              <a:spcBef>
                <a:spcPts val="35"/>
              </a:spcBef>
              <a:buFont typeface="Arial" panose="020B0604020202020204" pitchFamily="34" charset="0"/>
              <a:buChar char="•"/>
            </a:pPr>
            <a:r>
              <a:rPr lang="en-US" sz="2450" dirty="0">
                <a:solidFill>
                  <a:srgbClr val="322623"/>
                </a:solidFill>
                <a:latin typeface="Trebuchet MS" panose="020B0603020202020204" pitchFamily="34" charset="0"/>
                <a:cs typeface="Trebuchet MS"/>
              </a:rPr>
              <a:t>Customer under the age of 30 who upgrades their phone every 24 month</a:t>
            </a:r>
            <a:endParaRPr lang="en-US" dirty="0">
              <a:solidFill>
                <a:srgbClr val="322623"/>
              </a:solidFill>
              <a:latin typeface="Trebuchet MS" panose="020B0603020202020204" pitchFamily="34" charset="0"/>
              <a:cs typeface="Lucida Sans Unicode"/>
            </a:endParaRPr>
          </a:p>
          <a:p>
            <a:pPr marL="355600" marR="10160" indent="-342900">
              <a:lnSpc>
                <a:spcPct val="102000"/>
              </a:lnSpc>
              <a:spcBef>
                <a:spcPts val="35"/>
              </a:spcBef>
              <a:buFont typeface="Arial" panose="020B0604020202020204" pitchFamily="34" charset="0"/>
              <a:buChar char="•"/>
            </a:pPr>
            <a:r>
              <a:rPr lang="en-US" sz="2450" dirty="0">
                <a:solidFill>
                  <a:srgbClr val="322623"/>
                </a:solidFill>
                <a:latin typeface="Trebuchet MS" panose="020B0603020202020204" pitchFamily="34" charset="0"/>
                <a:cs typeface="Lucida Sans Unicode"/>
              </a:rPr>
              <a:t>Cheaper and frequent phone upgrades that allows one to stay ‘trendy’</a:t>
            </a:r>
          </a:p>
          <a:p>
            <a:pPr marL="355600" marR="10160" indent="-342900">
              <a:lnSpc>
                <a:spcPct val="102000"/>
              </a:lnSpc>
              <a:spcBef>
                <a:spcPts val="35"/>
              </a:spcBef>
              <a:buFont typeface="Arial" panose="020B0604020202020204" pitchFamily="34" charset="0"/>
              <a:buChar char="•"/>
            </a:pPr>
            <a:r>
              <a:rPr lang="en-US" sz="2450" dirty="0">
                <a:solidFill>
                  <a:srgbClr val="322623"/>
                </a:solidFill>
                <a:latin typeface="Trebuchet MS" panose="020B0603020202020204" pitchFamily="34" charset="0"/>
                <a:cs typeface="Lucida Sans Unicode"/>
              </a:rPr>
              <a:t>Low up front costs and overall costs</a:t>
            </a:r>
          </a:p>
          <a:p>
            <a:pPr marL="355600" marR="10160" indent="-342900">
              <a:lnSpc>
                <a:spcPct val="102000"/>
              </a:lnSpc>
              <a:spcBef>
                <a:spcPts val="35"/>
              </a:spcBef>
              <a:buFont typeface="Arial" panose="020B0604020202020204" pitchFamily="34" charset="0"/>
              <a:buChar char="•"/>
            </a:pPr>
            <a:r>
              <a:rPr lang="en-US" sz="2450" dirty="0">
                <a:solidFill>
                  <a:srgbClr val="322623"/>
                </a:solidFill>
                <a:latin typeface="Trebuchet MS" panose="020B0603020202020204" pitchFamily="34" charset="0"/>
                <a:cs typeface="Lucida Sans Unicode"/>
              </a:rPr>
              <a:t>Insurance is included</a:t>
            </a:r>
            <a:endParaRPr lang="en-US" sz="2450" dirty="0">
              <a:solidFill>
                <a:srgbClr val="322623"/>
              </a:solidFill>
              <a:latin typeface="Trebuchet MS" panose="020B0603020202020204" pitchFamily="34" charset="0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822902" y="8972497"/>
            <a:ext cx="34226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95"/>
              </a:lnSpc>
            </a:pPr>
            <a:r>
              <a:rPr sz="2200" spc="200" dirty="0">
                <a:solidFill>
                  <a:srgbClr val="322623"/>
                </a:solidFill>
                <a:latin typeface="Trebuchet MS"/>
                <a:cs typeface="Trebuchet MS"/>
              </a:rPr>
              <a:t>0</a:t>
            </a:r>
            <a:r>
              <a:rPr sz="2200" spc="-20" dirty="0">
                <a:solidFill>
                  <a:srgbClr val="322623"/>
                </a:solidFill>
                <a:latin typeface="Trebuchet MS"/>
                <a:cs typeface="Trebuchet MS"/>
              </a:rPr>
              <a:t>5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676400" y="1778426"/>
            <a:ext cx="15773399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7200" spc="190" dirty="0"/>
              <a:t>Offering changes &amp; Product name</a:t>
            </a:r>
            <a:endParaRPr sz="7200" dirty="0"/>
          </a:p>
        </p:txBody>
      </p:sp>
      <p:sp>
        <p:nvSpPr>
          <p:cNvPr id="11" name="object 11"/>
          <p:cNvSpPr txBox="1"/>
          <p:nvPr/>
        </p:nvSpPr>
        <p:spPr>
          <a:xfrm>
            <a:off x="15833766" y="8953500"/>
            <a:ext cx="331470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95"/>
              </a:lnSpc>
            </a:pPr>
            <a:r>
              <a:rPr sz="2200" spc="200" dirty="0">
                <a:solidFill>
                  <a:srgbClr val="322623"/>
                </a:solidFill>
                <a:latin typeface="Trebuchet MS"/>
                <a:cs typeface="Trebuchet MS"/>
              </a:rPr>
              <a:t>0</a:t>
            </a:r>
            <a:r>
              <a:rPr lang="en-US" sz="2200" spc="-105" dirty="0">
                <a:solidFill>
                  <a:srgbClr val="322623"/>
                </a:solidFill>
                <a:latin typeface="Trebuchet MS"/>
                <a:cs typeface="Trebuchet MS"/>
              </a:rPr>
              <a:t>6</a:t>
            </a:r>
            <a:endParaRPr sz="22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62200" y="3624113"/>
            <a:ext cx="13803036" cy="3057247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35"/>
              </a:spcBef>
            </a:pPr>
            <a:r>
              <a:rPr lang="en-US" sz="2450" b="1" i="1" dirty="0">
                <a:solidFill>
                  <a:srgbClr val="322623"/>
                </a:solidFill>
                <a:latin typeface="Trebuchet MS"/>
                <a:cs typeface="Trebuchet MS"/>
              </a:rPr>
              <a:t>Offering Changes</a:t>
            </a:r>
          </a:p>
          <a:p>
            <a:pPr marL="12700" marR="5080">
              <a:lnSpc>
                <a:spcPct val="102000"/>
              </a:lnSpc>
              <a:spcBef>
                <a:spcPts val="35"/>
              </a:spcBef>
            </a:pPr>
            <a:endParaRPr lang="en-US" sz="2450" b="1" i="1" dirty="0">
              <a:solidFill>
                <a:srgbClr val="322623"/>
              </a:solidFill>
              <a:latin typeface="Trebuchet MS"/>
              <a:cs typeface="Trebuchet MS"/>
            </a:endParaRPr>
          </a:p>
          <a:p>
            <a:pPr marL="355600" marR="5080" indent="-342900">
              <a:lnSpc>
                <a:spcPct val="102000"/>
              </a:lnSpc>
              <a:spcBef>
                <a:spcPts val="35"/>
              </a:spcBef>
              <a:buFont typeface="Arial" panose="020B0604020202020204" pitchFamily="34" charset="0"/>
              <a:buChar char="•"/>
            </a:pPr>
            <a:r>
              <a:rPr lang="en-US" sz="2450" dirty="0">
                <a:solidFill>
                  <a:srgbClr val="322623"/>
                </a:solidFill>
                <a:latin typeface="Trebuchet MS"/>
                <a:cs typeface="Trebuchet MS"/>
              </a:rPr>
              <a:t>Significantly lower upgrade costs</a:t>
            </a:r>
          </a:p>
          <a:p>
            <a:pPr marL="355600" marR="5080" indent="-342900">
              <a:lnSpc>
                <a:spcPct val="102000"/>
              </a:lnSpc>
              <a:spcBef>
                <a:spcPts val="35"/>
              </a:spcBef>
              <a:buFont typeface="Arial" panose="020B0604020202020204" pitchFamily="34" charset="0"/>
              <a:buChar char="•"/>
            </a:pPr>
            <a:r>
              <a:rPr lang="en-US" sz="2450" dirty="0">
                <a:solidFill>
                  <a:srgbClr val="322623"/>
                </a:solidFill>
                <a:latin typeface="Trebuchet MS"/>
                <a:cs typeface="Trebuchet MS"/>
              </a:rPr>
              <a:t>Add an option to keep their phone once the retail price has been covered</a:t>
            </a:r>
          </a:p>
          <a:p>
            <a:pPr marL="355600" marR="5080" indent="-342900">
              <a:lnSpc>
                <a:spcPct val="102000"/>
              </a:lnSpc>
              <a:spcBef>
                <a:spcPts val="35"/>
              </a:spcBef>
              <a:buFont typeface="Arial" panose="020B0604020202020204" pitchFamily="34" charset="0"/>
              <a:buChar char="•"/>
            </a:pPr>
            <a:r>
              <a:rPr lang="en-US" sz="2450" dirty="0">
                <a:solidFill>
                  <a:srgbClr val="322623"/>
                </a:solidFill>
                <a:latin typeface="Trebuchet MS"/>
                <a:cs typeface="Trebuchet MS"/>
              </a:rPr>
              <a:t>Change the option for trade-in/return device to be optimal</a:t>
            </a:r>
          </a:p>
          <a:p>
            <a:pPr marL="355600" marR="5080" indent="-342900">
              <a:lnSpc>
                <a:spcPct val="102000"/>
              </a:lnSpc>
              <a:spcBef>
                <a:spcPts val="35"/>
              </a:spcBef>
              <a:buFont typeface="Arial" panose="020B0604020202020204" pitchFamily="34" charset="0"/>
              <a:buChar char="•"/>
            </a:pPr>
            <a:endParaRPr lang="en-US" sz="2450" dirty="0">
              <a:solidFill>
                <a:srgbClr val="322623"/>
              </a:solidFill>
              <a:latin typeface="Trebuchet MS"/>
              <a:cs typeface="Trebuchet MS"/>
            </a:endParaRPr>
          </a:p>
          <a:p>
            <a:pPr marL="469900" marR="5080" lvl="1">
              <a:lnSpc>
                <a:spcPct val="102000"/>
              </a:lnSpc>
              <a:spcBef>
                <a:spcPts val="35"/>
              </a:spcBef>
            </a:pPr>
            <a:r>
              <a:rPr lang="en-US" sz="2450" b="1" i="1" dirty="0">
                <a:solidFill>
                  <a:srgbClr val="322623"/>
                </a:solidFill>
                <a:latin typeface="Trebuchet MS"/>
                <a:cs typeface="Trebuchet MS"/>
              </a:rPr>
              <a:t>Product name</a:t>
            </a:r>
          </a:p>
          <a:p>
            <a:pPr marL="469900" marR="5080" lvl="1">
              <a:lnSpc>
                <a:spcPct val="102000"/>
              </a:lnSpc>
              <a:spcBef>
                <a:spcPts val="35"/>
              </a:spcBef>
            </a:pPr>
            <a:r>
              <a:rPr lang="en-US" sz="2450" b="1" i="1" dirty="0">
                <a:solidFill>
                  <a:srgbClr val="322623"/>
                </a:solidFill>
                <a:latin typeface="Trebuchet MS"/>
                <a:cs typeface="Trebuchet MS"/>
              </a:rPr>
              <a:t>	“Bargain upgrades” plan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80A72F29-F564-4F4D-D3AE-49A220DC9731}"/>
              </a:ext>
            </a:extLst>
          </p:cNvPr>
          <p:cNvSpPr txBox="1">
            <a:spLocks/>
          </p:cNvSpPr>
          <p:nvPr/>
        </p:nvSpPr>
        <p:spPr>
          <a:xfrm>
            <a:off x="2667000" y="2095500"/>
            <a:ext cx="10515600" cy="585787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defRPr sz="8500" b="0" i="0">
                <a:solidFill>
                  <a:srgbClr val="322623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r>
              <a:rPr lang="en-US" sz="2400" b="1" kern="0">
                <a:latin typeface="+mn-lt"/>
              </a:rPr>
              <a:t>Market ‘SIM-Only + Leasing’ plan as “Save &amp; Upgrade” plan</a:t>
            </a:r>
            <a:endParaRPr lang="en-US" sz="2400" b="1" kern="0" dirty="0">
              <a:latin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C80E42-DC0B-DF94-8BDF-F0C9C2BE6D28}"/>
              </a:ext>
            </a:extLst>
          </p:cNvPr>
          <p:cNvSpPr txBox="1"/>
          <p:nvPr/>
        </p:nvSpPr>
        <p:spPr>
          <a:xfrm>
            <a:off x="2667000" y="2853498"/>
            <a:ext cx="94103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 proposed changes required to the current SIM-Only + Leasing Plan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81F820-75E7-86D2-2847-84D4381CCD5F}"/>
              </a:ext>
            </a:extLst>
          </p:cNvPr>
          <p:cNvSpPr txBox="1"/>
          <p:nvPr/>
        </p:nvSpPr>
        <p:spPr>
          <a:xfrm>
            <a:off x="2667000" y="3536474"/>
            <a:ext cx="11123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Annual amount paid by customer            Existing 24 month Plan                     Save &amp; Upgrade Plan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536C734-FB29-7553-231C-4F4F55DFD180}"/>
              </a:ext>
            </a:extLst>
          </p:cNvPr>
          <p:cNvCxnSpPr/>
          <p:nvPr/>
        </p:nvCxnSpPr>
        <p:spPr>
          <a:xfrm>
            <a:off x="2764655" y="3905806"/>
            <a:ext cx="10813001" cy="0"/>
          </a:xfrm>
          <a:prstGeom prst="line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F5F2329-BD72-72C4-67E0-F6C52FD59B82}"/>
              </a:ext>
            </a:extLst>
          </p:cNvPr>
          <p:cNvSpPr txBox="1"/>
          <p:nvPr/>
        </p:nvSpPr>
        <p:spPr>
          <a:xfrm>
            <a:off x="7207930" y="3924765"/>
            <a:ext cx="1890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Total Payment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A65502-0289-7A3A-4A2E-D6C1ED28BD17}"/>
              </a:ext>
            </a:extLst>
          </p:cNvPr>
          <p:cNvSpPr txBox="1"/>
          <p:nvPr/>
        </p:nvSpPr>
        <p:spPr>
          <a:xfrm>
            <a:off x="10498584" y="3946050"/>
            <a:ext cx="1890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Total Payment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AE7DC5-B2B7-7667-D550-5FA7E9E38DCA}"/>
              </a:ext>
            </a:extLst>
          </p:cNvPr>
          <p:cNvSpPr txBox="1"/>
          <p:nvPr/>
        </p:nvSpPr>
        <p:spPr>
          <a:xfrm>
            <a:off x="12756472" y="3932440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Savings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7BED3A-8474-85DF-1F2C-E1F1F94CFB30}"/>
              </a:ext>
            </a:extLst>
          </p:cNvPr>
          <p:cNvSpPr txBox="1"/>
          <p:nvPr/>
        </p:nvSpPr>
        <p:spPr>
          <a:xfrm>
            <a:off x="2667000" y="4263240"/>
            <a:ext cx="11014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Change phone every 12 months                         $1,689                                               $1,308                              22.56%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2A4096-24F8-7983-E309-2E47428C1411}"/>
              </a:ext>
            </a:extLst>
          </p:cNvPr>
          <p:cNvSpPr txBox="1"/>
          <p:nvPr/>
        </p:nvSpPr>
        <p:spPr>
          <a:xfrm>
            <a:off x="2667000" y="4554476"/>
            <a:ext cx="109295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Change phone every 24 months                         $1,190                                               $1,108                              6.89%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B45BFC-B18A-F35B-8668-10670828BC1A}"/>
              </a:ext>
            </a:extLst>
          </p:cNvPr>
          <p:cNvSpPr txBox="1"/>
          <p:nvPr/>
        </p:nvSpPr>
        <p:spPr>
          <a:xfrm>
            <a:off x="2667000" y="4839685"/>
            <a:ext cx="11043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Change phone every 36 months                         $1,173                                               $1,041                              11.25%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F792AEC-56A0-9C90-E0E7-DEBBB2989D74}"/>
              </a:ext>
            </a:extLst>
          </p:cNvPr>
          <p:cNvCxnSpPr/>
          <p:nvPr/>
        </p:nvCxnSpPr>
        <p:spPr>
          <a:xfrm>
            <a:off x="7292266" y="4263240"/>
            <a:ext cx="62853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62020E9-33C6-B86D-6AEF-341615D98480}"/>
              </a:ext>
            </a:extLst>
          </p:cNvPr>
          <p:cNvSpPr txBox="1"/>
          <p:nvPr/>
        </p:nvSpPr>
        <p:spPr>
          <a:xfrm>
            <a:off x="2667000" y="5334811"/>
            <a:ext cx="10915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Evaluation Matrix Existing                            24 month Plan                                   Save &amp; Upgrade Plan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51DBE8F-FE74-F85C-7081-D3A730A66B09}"/>
              </a:ext>
            </a:extLst>
          </p:cNvPr>
          <p:cNvCxnSpPr/>
          <p:nvPr/>
        </p:nvCxnSpPr>
        <p:spPr>
          <a:xfrm>
            <a:off x="2801641" y="5709454"/>
            <a:ext cx="10813001" cy="0"/>
          </a:xfrm>
          <a:prstGeom prst="line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4AA150B-90FA-A727-A033-4524B5F16516}"/>
              </a:ext>
            </a:extLst>
          </p:cNvPr>
          <p:cNvSpPr txBox="1"/>
          <p:nvPr/>
        </p:nvSpPr>
        <p:spPr>
          <a:xfrm>
            <a:off x="2689194" y="5768252"/>
            <a:ext cx="101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Low initial cash outlay                                                No ($100)                                                          Yes ($0)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BE1B53-437D-0E73-4687-1C410E25FF79}"/>
              </a:ext>
            </a:extLst>
          </p:cNvPr>
          <p:cNvSpPr txBox="1"/>
          <p:nvPr/>
        </p:nvSpPr>
        <p:spPr>
          <a:xfrm>
            <a:off x="2667000" y="6102662"/>
            <a:ext cx="879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Average cost per GB of data                                   High ($18.76)                                                     Low ($16.01)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3A45DF-30DF-4B9D-81B0-CAF2A86809C8}"/>
              </a:ext>
            </a:extLst>
          </p:cNvPr>
          <p:cNvSpPr txBox="1"/>
          <p:nvPr/>
        </p:nvSpPr>
        <p:spPr>
          <a:xfrm>
            <a:off x="2689194" y="6657946"/>
            <a:ext cx="9684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24month upgraders enticed to                                 No                                                                      Yes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87FDE48-ED0E-9BF8-7FA3-2F961C07A122}"/>
              </a:ext>
            </a:extLst>
          </p:cNvPr>
          <p:cNvSpPr txBox="1"/>
          <p:nvPr/>
        </p:nvSpPr>
        <p:spPr>
          <a:xfrm>
            <a:off x="2667000" y="7225268"/>
            <a:ext cx="97946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Damages covered by insurance                               No                                                                      Yes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AEB431-4BA6-5FAA-B4F5-417CD524CD15}"/>
              </a:ext>
            </a:extLst>
          </p:cNvPr>
          <p:cNvSpPr txBox="1"/>
          <p:nvPr/>
        </p:nvSpPr>
        <p:spPr>
          <a:xfrm>
            <a:off x="3528135" y="6356586"/>
            <a:ext cx="2565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(excl. calls and SMS)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4F01D86-51E1-DA1D-35B1-3D27F8419CBA}"/>
              </a:ext>
            </a:extLst>
          </p:cNvPr>
          <p:cNvSpPr txBox="1"/>
          <p:nvPr/>
        </p:nvSpPr>
        <p:spPr>
          <a:xfrm>
            <a:off x="3177466" y="6920487"/>
            <a:ext cx="2701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upgrade more frequently</a:t>
            </a:r>
          </a:p>
        </p:txBody>
      </p:sp>
      <p:sp>
        <p:nvSpPr>
          <p:cNvPr id="34" name="object 11">
            <a:extLst>
              <a:ext uri="{FF2B5EF4-FFF2-40B4-BE49-F238E27FC236}">
                <a16:creationId xmlns:a16="http://schemas.microsoft.com/office/drawing/2014/main" id="{3BF6A4DB-3878-B542-8ED1-7E1DB380BD96}"/>
              </a:ext>
            </a:extLst>
          </p:cNvPr>
          <p:cNvSpPr txBox="1"/>
          <p:nvPr/>
        </p:nvSpPr>
        <p:spPr>
          <a:xfrm>
            <a:off x="15833766" y="8953500"/>
            <a:ext cx="396834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95"/>
              </a:lnSpc>
            </a:pPr>
            <a:r>
              <a:rPr sz="2200" spc="200" dirty="0">
                <a:solidFill>
                  <a:srgbClr val="322623"/>
                </a:solidFill>
                <a:latin typeface="Trebuchet MS"/>
                <a:cs typeface="Trebuchet MS"/>
              </a:rPr>
              <a:t>0</a:t>
            </a:r>
            <a:r>
              <a:rPr lang="en-US" sz="2200" spc="-105" dirty="0">
                <a:solidFill>
                  <a:srgbClr val="322623"/>
                </a:solidFill>
                <a:latin typeface="Trebuchet MS"/>
                <a:cs typeface="Trebuchet MS"/>
              </a:rPr>
              <a:t>7</a:t>
            </a:r>
            <a:endParaRPr sz="22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CE2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35782" y="8663326"/>
            <a:ext cx="14021435" cy="0"/>
          </a:xfrm>
          <a:custGeom>
            <a:avLst/>
            <a:gdLst/>
            <a:ahLst/>
            <a:cxnLst/>
            <a:rect l="l" t="t" r="r" b="b"/>
            <a:pathLst>
              <a:path w="14021435">
                <a:moveTo>
                  <a:pt x="0" y="0"/>
                </a:moveTo>
                <a:lnTo>
                  <a:pt x="14020897" y="0"/>
                </a:lnTo>
              </a:path>
            </a:pathLst>
          </a:custGeom>
          <a:ln w="9524">
            <a:solidFill>
              <a:srgbClr val="32262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35782" y="1637972"/>
            <a:ext cx="14021435" cy="0"/>
          </a:xfrm>
          <a:custGeom>
            <a:avLst/>
            <a:gdLst/>
            <a:ahLst/>
            <a:cxnLst/>
            <a:rect l="l" t="t" r="r" b="b"/>
            <a:pathLst>
              <a:path w="14021435">
                <a:moveTo>
                  <a:pt x="0" y="0"/>
                </a:moveTo>
                <a:lnTo>
                  <a:pt x="14020897" y="0"/>
                </a:lnTo>
              </a:path>
            </a:pathLst>
          </a:custGeom>
          <a:ln w="9524">
            <a:solidFill>
              <a:srgbClr val="32262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60248" y="1114133"/>
            <a:ext cx="295274" cy="7619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572000" y="4722780"/>
            <a:ext cx="9525000" cy="1369606"/>
          </a:xfrm>
          <a:prstGeom prst="rect">
            <a:avLst/>
          </a:prstGeom>
        </p:spPr>
        <p:txBody>
          <a:bodyPr vert="horz" wrap="square" lIns="0" tIns="238760" rIns="0" bIns="0" rtlCol="0">
            <a:spAutoFit/>
          </a:bodyPr>
          <a:lstStyle/>
          <a:p>
            <a:pPr marL="12700" marR="5080" indent="6985">
              <a:lnSpc>
                <a:spcPts val="8770"/>
              </a:lnSpc>
              <a:spcBef>
                <a:spcPts val="1880"/>
              </a:spcBef>
            </a:pPr>
            <a:r>
              <a:rPr lang="en-US" sz="8800" spc="-55" dirty="0"/>
              <a:t>Thank you!</a:t>
            </a:r>
            <a:endParaRPr sz="8800" dirty="0"/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48400" y="1966172"/>
            <a:ext cx="6429374" cy="2505074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5880944" y="8972476"/>
            <a:ext cx="425855" cy="28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95"/>
              </a:lnSpc>
            </a:pPr>
            <a:r>
              <a:rPr lang="en-US" sz="2200" dirty="0">
                <a:solidFill>
                  <a:srgbClr val="322623"/>
                </a:solidFill>
                <a:latin typeface="Trebuchet MS"/>
                <a:cs typeface="Trebuchet MS"/>
              </a:rPr>
              <a:t>08</a:t>
            </a:r>
            <a:endParaRPr sz="22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22623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494</Words>
  <Application>Microsoft Office PowerPoint</Application>
  <PresentationFormat>Custom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Lucida Sans Unicode</vt:lpstr>
      <vt:lpstr>Times New Roman</vt:lpstr>
      <vt:lpstr>Trebuchet MS</vt:lpstr>
      <vt:lpstr>Office Theme</vt:lpstr>
      <vt:lpstr>BCG Task 4 </vt:lpstr>
      <vt:lpstr>Sub Task 1</vt:lpstr>
      <vt:lpstr>Criteria:</vt:lpstr>
      <vt:lpstr>Data Summary</vt:lpstr>
      <vt:lpstr>PowerPoint Presentation</vt:lpstr>
      <vt:lpstr>Offering changes &amp; Product name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Beige Clean &amp; Modern Fashion Lookbook Presentation</dc:title>
  <cp:lastModifiedBy>MY.BU.U3COM18153 - Balasubramanian P G</cp:lastModifiedBy>
  <cp:revision>2</cp:revision>
  <dcterms:created xsi:type="dcterms:W3CDTF">2022-06-02T17:09:04Z</dcterms:created>
  <dcterms:modified xsi:type="dcterms:W3CDTF">2022-11-17T09:47:07Z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2022-06-02T00:00:00Z</vt:filetime>
  </property>
  <property fmtid="{D5CDD505-2E9C-101B-9397-08002B2CF9AE}" pid="3" name="Creator">
    <vt:lpwstr>Canva</vt:lpwstr>
  </property>
  <property fmtid="{D5CDD505-2E9C-101B-9397-08002B2CF9AE}" pid="4" name="LastSaved">
    <vt:filetime>2022-06-02T00:00:00Z</vt:filetime>
  </property>
</Properties>
</file>