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7" r:id="rId2"/>
    <p:sldId id="279" r:id="rId3"/>
    <p:sldId id="282" r:id="rId4"/>
    <p:sldId id="260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DF1"/>
    <a:srgbClr val="17BCED"/>
    <a:srgbClr val="22CDDE"/>
    <a:srgbClr val="1FD6C0"/>
    <a:srgbClr val="26D5C9"/>
    <a:srgbClr val="23D2D3"/>
    <a:srgbClr val="1FD0D9"/>
    <a:srgbClr val="1AC9E4"/>
    <a:srgbClr val="16C2EA"/>
    <a:srgbClr val="12B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82925"/>
  </p:normalViewPr>
  <p:slideViewPr>
    <p:cSldViewPr snapToGrid="0" snapToObjects="1" showGuides="1">
      <p:cViewPr varScale="1">
        <p:scale>
          <a:sx n="81" d="100"/>
          <a:sy n="81" d="100"/>
        </p:scale>
        <p:origin x="6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explosion val="5"/>
          <c:dPt>
            <c:idx val="0"/>
            <c:bubble3D val="0"/>
            <c:spPr>
              <a:solidFill>
                <a:srgbClr val="22A8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29-4EB9-93E5-0935D72DB7A5}"/>
              </c:ext>
            </c:extLst>
          </c:dPt>
          <c:dPt>
            <c:idx val="1"/>
            <c:bubble3D val="0"/>
            <c:spPr>
              <a:solidFill>
                <a:srgbClr val="2CC0E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C29-4EB9-93E5-0935D72DB7A5}"/>
              </c:ext>
            </c:extLst>
          </c:dPt>
          <c:dPt>
            <c:idx val="2"/>
            <c:bubble3D val="0"/>
            <c:spPr>
              <a:solidFill>
                <a:srgbClr val="33D1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29-4EB9-93E5-0935D72DB7A5}"/>
              </c:ext>
            </c:extLst>
          </c:dPt>
          <c:dPt>
            <c:idx val="3"/>
            <c:bubble3D val="0"/>
            <c:spPr>
              <a:solidFill>
                <a:srgbClr val="36D7B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C29-4EB9-93E5-0935D72DB7A5}"/>
              </c:ext>
            </c:extLst>
          </c:dPt>
          <c:dLbls>
            <c:dLbl>
              <c:idx val="0"/>
              <c:layout>
                <c:manualLayout>
                  <c:x val="0.13332499598991907"/>
                  <c:y val="0.1581664779367370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600" b="0" i="0" u="none" strike="noStrike" kern="1200" spc="0" baseline="0">
                      <a:solidFill>
                        <a:srgbClr val="262626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C29-4EB9-93E5-0935D72DB7A5}"/>
                </c:ext>
              </c:extLst>
            </c:dLbl>
            <c:dLbl>
              <c:idx val="1"/>
              <c:layout>
                <c:manualLayout>
                  <c:x val="0.13060946886591276"/>
                  <c:y val="-0.1482290049829884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l">
                    <a:defRPr sz="600" b="0" i="0" u="none" strike="noStrike" kern="1200" spc="0" baseline="0">
                      <a:solidFill>
                        <a:srgbClr val="262626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C29-4EB9-93E5-0935D72DB7A5}"/>
                </c:ext>
              </c:extLst>
            </c:dLbl>
            <c:dLbl>
              <c:idx val="2"/>
              <c:layout>
                <c:manualLayout>
                  <c:x val="-0.13516782075436645"/>
                  <c:y val="-0.1378289925449518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r">
                    <a:defRPr sz="600" b="0" i="0" u="none" strike="noStrike" kern="1200" spc="0" baseline="0">
                      <a:solidFill>
                        <a:srgbClr val="262626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C29-4EB9-93E5-0935D72DB7A5}"/>
                </c:ext>
              </c:extLst>
            </c:dLbl>
            <c:dLbl>
              <c:idx val="3"/>
              <c:layout>
                <c:manualLayout>
                  <c:x val="-0.14092240017617169"/>
                  <c:y val="0.1564562479107985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r">
                    <a:defRPr sz="600" b="0" i="0" u="none" strike="noStrike" kern="1200" spc="0" baseline="0">
                      <a:solidFill>
                        <a:srgbClr val="262626"/>
                      </a:solidFill>
                      <a:latin typeface="Century Gothic" panose="020B0502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C29-4EB9-93E5-0935D72DB7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spc="0" baseline="0">
                    <a:solidFill>
                      <a:srgbClr val="262626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 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9-4EB9-93E5-0935D72DB7A5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 b="1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Revenue</c:v>
                </c:pt>
              </c:strCache>
            </c:strRef>
          </c:tx>
          <c:spPr>
            <a:solidFill>
              <a:srgbClr val="B7D6FF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1.7</c:v>
                </c:pt>
                <c:pt idx="1">
                  <c:v>2.9</c:v>
                </c:pt>
                <c:pt idx="2">
                  <c:v>2.4</c:v>
                </c:pt>
                <c:pt idx="3">
                  <c:v>2.6</c:v>
                </c:pt>
                <c:pt idx="4">
                  <c:v>2.2999999999999998</c:v>
                </c:pt>
                <c:pt idx="5">
                  <c:v>1.5</c:v>
                </c:pt>
                <c:pt idx="6">
                  <c:v>2.8</c:v>
                </c:pt>
                <c:pt idx="7">
                  <c:v>1.9</c:v>
                </c:pt>
                <c:pt idx="8">
                  <c:v>2.8</c:v>
                </c:pt>
                <c:pt idx="9">
                  <c:v>2.7</c:v>
                </c:pt>
                <c:pt idx="10">
                  <c:v>2.9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D0-4952-A82D-B1E2F68B5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axId val="1316477744"/>
        <c:axId val="14444067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Budget</c:v>
                </c:pt>
              </c:strCache>
            </c:strRef>
          </c:tx>
          <c:spPr>
            <a:ln w="25400" cap="rnd">
              <a:solidFill>
                <a:srgbClr val="36D7B8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2.9</c:v>
                </c:pt>
                <c:pt idx="2">
                  <c:v>2.7</c:v>
                </c:pt>
                <c:pt idx="3">
                  <c:v>2.8</c:v>
                </c:pt>
                <c:pt idx="4">
                  <c:v>1.9</c:v>
                </c:pt>
                <c:pt idx="5">
                  <c:v>2.8</c:v>
                </c:pt>
                <c:pt idx="6">
                  <c:v>1.5</c:v>
                </c:pt>
                <c:pt idx="7">
                  <c:v>2.2999999999999998</c:v>
                </c:pt>
                <c:pt idx="8">
                  <c:v>2.6</c:v>
                </c:pt>
                <c:pt idx="9">
                  <c:v>2.4</c:v>
                </c:pt>
                <c:pt idx="10">
                  <c:v>2.9</c:v>
                </c:pt>
                <c:pt idx="11">
                  <c:v>1.7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85D0-4952-A82D-B1E2F68B5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16477744"/>
        <c:axId val="1444406736"/>
      </c:lineChart>
      <c:catAx>
        <c:axId val="131647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44406736"/>
        <c:crosses val="autoZero"/>
        <c:auto val="1"/>
        <c:lblAlgn val="ctr"/>
        <c:lblOffset val="100"/>
        <c:noMultiLvlLbl val="0"/>
      </c:catAx>
      <c:valAx>
        <c:axId val="1444406736"/>
        <c:scaling>
          <c:orientation val="minMax"/>
          <c:max val="3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316477744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9860551418958175"/>
          <c:y val="0.8711675539240763"/>
          <c:w val="0.60945361356497163"/>
          <c:h val="0.12883208977319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07578044392756"/>
          <c:y val="1.0060601259555591E-2"/>
          <c:w val="0.73984772210538985"/>
          <c:h val="0.8174088010456687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22A8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2F-4180-939A-366C6A26B2DC}"/>
              </c:ext>
            </c:extLst>
          </c:dPt>
          <c:dPt>
            <c:idx val="1"/>
            <c:bubble3D val="0"/>
            <c:spPr>
              <a:solidFill>
                <a:srgbClr val="2CC0E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32F-4180-939A-366C6A26B2DC}"/>
              </c:ext>
            </c:extLst>
          </c:dPt>
          <c:dPt>
            <c:idx val="2"/>
            <c:bubble3D val="0"/>
            <c:spPr>
              <a:solidFill>
                <a:srgbClr val="33D1D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2F-4180-939A-366C6A26B2DC}"/>
              </c:ext>
            </c:extLst>
          </c:dPt>
          <c:dPt>
            <c:idx val="3"/>
            <c:bubble3D val="0"/>
            <c:spPr>
              <a:solidFill>
                <a:srgbClr val="36D7B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32F-4180-939A-366C6A26B2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bg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2F-4180-939A-366C6A26B2D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9974904763578E-2"/>
          <c:y val="0.84747177882520697"/>
          <c:w val="0.8999997848979735"/>
          <c:h val="0.143429318334851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99455664466949E-2"/>
          <c:y val="0.12418804398941424"/>
          <c:w val="0.84647078650179808"/>
          <c:h val="0.47355825859382156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Critical</c:v>
                </c:pt>
              </c:strCache>
            </c:strRef>
          </c:tx>
          <c:spPr>
            <a:solidFill>
              <a:srgbClr val="22A8F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D-4CB7-9A44-97E98DD39F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Warning</c:v>
                </c:pt>
              </c:strCache>
            </c:strRef>
          </c:tx>
          <c:spPr>
            <a:solidFill>
              <a:srgbClr val="30C9E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9D-4CB7-9A44-97E98DD39F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rgbClr val="36D7B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9D-4CB7-9A44-97E98DD39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48839408"/>
        <c:axId val="1443430112"/>
      </c:barChart>
      <c:catAx>
        <c:axId val="1448839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43430112"/>
        <c:crosses val="autoZero"/>
        <c:auto val="1"/>
        <c:lblAlgn val="ctr"/>
        <c:lblOffset val="100"/>
        <c:noMultiLvlLbl val="0"/>
      </c:catAx>
      <c:valAx>
        <c:axId val="144343011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15000"/>
                  <a:lumOff val="85000"/>
                  <a:alpha val="7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n-US"/>
          </a:p>
        </c:txPr>
        <c:crossAx val="144883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064385723380796"/>
          <c:y val="0.83904625004555933"/>
          <c:w val="0.49802205951238948"/>
          <c:h val="0.160953749954440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bg1">
              <a:lumMod val="50000"/>
            </a:schemeClr>
          </a:solidFill>
          <a:latin typeface="Century Gothic" panose="020B0502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9D792-BB49-704D-A356-14B9F09E6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61CB-D505-6F43-BDFD-C7022407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61CB-D505-6F43-BDFD-C702240799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3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61CB-D505-6F43-BDFD-C702240799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61CB-D505-6F43-BDFD-C702240799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3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61CB-D505-6F43-BDFD-C70224079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9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61CB-D505-6F43-BDFD-C70224079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6EE0-40C9-D34B-9F6F-6F1B6CA15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238B8-46CF-1A4B-BB1D-F11A2668C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8990-2497-D343-AA01-CF66FF93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5D0-5E4F-444F-9EC4-E491087C195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9B12-31CD-0547-808D-EF0B1343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5E29B-9359-C947-9EF3-8B89AF44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23B-8C80-ED47-9016-F72AAFE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1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DBA-0664-C84F-A67D-99A5ACCA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A6890-A0E1-9E40-B0B7-56B0D5F5F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FB7BB-9807-AB4B-A607-E5952CA3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5D0-5E4F-444F-9EC4-E491087C195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B9C81-D1CA-0E4E-8742-29C0B5431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0A82-70E2-8F41-B573-F03B4D31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23B-8C80-ED47-9016-F72AAFE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2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25220-69BF-9E4C-BBA5-2831CCC41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C69AD-9A19-4240-A2BD-684DA5183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36F0-304C-2245-A09A-23ECEC9C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5D0-5E4F-444F-9EC4-E491087C195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1A637-5C6C-224F-9004-CD6EF4F8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2912-9E00-B949-A8CE-5E9DC2E6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23B-8C80-ED47-9016-F72AAFE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80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0072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290B-A21D-204F-B7EA-1217CF5B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2F0A-98BC-0A4F-B704-1A91027E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0E21-8E96-7444-B17C-5D2F1F60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5D0-5E4F-444F-9EC4-E491087C195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49193-9F86-AC44-86E0-6F5FC27E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94F4-7551-4743-B16A-3AD1F65A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23B-8C80-ED47-9016-F72AAFE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7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7CA3-859A-6C4F-B7C2-0BD96819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BE0CB-3134-7E44-83E1-675DFB33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22F7-1D36-5543-B4E3-F1533EE8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5D0-5E4F-444F-9EC4-E491087C195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464E-B72F-2C4C-9AD0-4364DBFB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EBE0-5A6C-904D-8745-6352436F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23B-8C80-ED47-9016-F72AAFE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FA40-3B8C-9847-B76C-6F89389C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DDE7D-6E10-5F4F-947B-2764A948E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C99B1-55C7-4D4B-9DA3-19A01E7D3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85AE7-1B02-B447-800B-72DBADBC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5D0-5E4F-444F-9EC4-E491087C195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4C13-94DE-C941-B93B-BDE396A3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2AC2A-87DF-DA4C-8B20-81E6AE4C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23B-8C80-ED47-9016-F72AAFE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0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2FF1-2343-354D-8E1C-2AF3E033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168B2-BD79-2B42-9AEA-850D2D1A1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8C565-8BB4-0A40-B0E1-6A024368A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78B29-5913-8348-90D6-0C56206A8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B2A0F-4944-774F-8248-C84311660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4AF68-2CAB-A347-B72E-B92F261F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5D0-5E4F-444F-9EC4-E491087C195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031DC-6943-6B4F-A500-984B25B2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2D5519-5098-D346-AA9B-07FB96B6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23B-8C80-ED47-9016-F72AAFE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6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8973-4CA8-B848-932A-228A55BD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3E440-2B80-B747-9FB7-A585C765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5D0-5E4F-444F-9EC4-E491087C195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F6C34-1014-A441-8E21-F3520DCB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9D483-4091-E540-8494-B4557858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23B-8C80-ED47-9016-F72AAFE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6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95E77-5EEE-9643-BB35-D928E387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5D0-5E4F-444F-9EC4-E491087C195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010F0-87A2-104C-82B4-BA82456E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9F3F4-C7DD-2046-BCC5-7E86E02A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23B-8C80-ED47-9016-F72AAFE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B921-9A5C-0743-9860-E5A3362E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0AB5-17FF-1C4A-B658-4A47FCA6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F3A59-DEFB-DD48-9148-C0B4B5150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02548-817F-F04F-9C2C-D21880CB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5D0-5E4F-444F-9EC4-E491087C195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F9F00-092B-AE45-9284-CAB1D127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49662-09D1-144A-9227-D4C31F1E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23B-8C80-ED47-9016-F72AAFE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9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58CF-6A58-B84A-BBEF-26500B2C8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93571-53BD-5341-8971-053E95D1A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6E73B-E531-B742-8CE5-A739D0902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1170A-2C86-E741-9EFB-B0D5B8EE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25D0-5E4F-444F-9EC4-E491087C195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ADB86-5848-AD4A-85C0-8184171A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56C77-2AF4-E945-A7B0-DC5A6467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0323B-8C80-ED47-9016-F72AAFE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21FD1-4736-DC47-B0C7-E8FFCE9E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4EDB5-BAD9-AC49-9033-0B4A58176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F42C-2610-AD4A-A7DC-AB3BB7AA8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25D0-5E4F-444F-9EC4-E491087C195C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E42E3-0049-8940-9D99-504241866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06016-4E56-3842-AF14-DDFD760F5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0323B-8C80-ED47-9016-F72AAFE0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5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chart" Target="../charts/chart1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les Funnel Explained - Stages of the funnel - Artifex Marketing ...">
            <a:extLst>
              <a:ext uri="{FF2B5EF4-FFF2-40B4-BE49-F238E27FC236}">
                <a16:creationId xmlns:a16="http://schemas.microsoft.com/office/drawing/2014/main" id="{E2A4A275-7F07-AE4A-8029-F829B970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246" y="11745330"/>
            <a:ext cx="12192000" cy="628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C699591-5283-4BFA-A4E0-6037957846C5}"/>
              </a:ext>
            </a:extLst>
          </p:cNvPr>
          <p:cNvSpPr/>
          <p:nvPr/>
        </p:nvSpPr>
        <p:spPr>
          <a:xfrm flipH="1">
            <a:off x="3965935" y="3516180"/>
            <a:ext cx="3898712" cy="233178"/>
          </a:xfrm>
          <a:custGeom>
            <a:avLst/>
            <a:gdLst>
              <a:gd name="connsiteX0" fmla="*/ 3737535 w 3898712"/>
              <a:gd name="connsiteY0" fmla="*/ 0 h 233178"/>
              <a:gd name="connsiteX1" fmla="*/ 3737535 w 3898712"/>
              <a:gd name="connsiteY1" fmla="*/ 58295 h 233178"/>
              <a:gd name="connsiteX2" fmla="*/ 41491 w 3898712"/>
              <a:gd name="connsiteY2" fmla="*/ 58295 h 233178"/>
              <a:gd name="connsiteX3" fmla="*/ 0 w 3898712"/>
              <a:gd name="connsiteY3" fmla="*/ 174884 h 233178"/>
              <a:gd name="connsiteX4" fmla="*/ 3737535 w 3898712"/>
              <a:gd name="connsiteY4" fmla="*/ 174884 h 233178"/>
              <a:gd name="connsiteX5" fmla="*/ 3737535 w 3898712"/>
              <a:gd name="connsiteY5" fmla="*/ 233178 h 233178"/>
              <a:gd name="connsiteX6" fmla="*/ 3898712 w 3898712"/>
              <a:gd name="connsiteY6" fmla="*/ 116589 h 23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8712" h="233178">
                <a:moveTo>
                  <a:pt x="3737535" y="0"/>
                </a:moveTo>
                <a:lnTo>
                  <a:pt x="3737535" y="58295"/>
                </a:lnTo>
                <a:lnTo>
                  <a:pt x="41491" y="58295"/>
                </a:lnTo>
                <a:lnTo>
                  <a:pt x="0" y="174884"/>
                </a:lnTo>
                <a:lnTo>
                  <a:pt x="3737535" y="174884"/>
                </a:lnTo>
                <a:lnTo>
                  <a:pt x="3737535" y="233178"/>
                </a:lnTo>
                <a:lnTo>
                  <a:pt x="3898712" y="116589"/>
                </a:lnTo>
                <a:close/>
              </a:path>
            </a:pathLst>
          </a:cu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DDAD9CE-414C-4A3B-B6BA-B4731BCB903B}"/>
              </a:ext>
            </a:extLst>
          </p:cNvPr>
          <p:cNvSpPr/>
          <p:nvPr/>
        </p:nvSpPr>
        <p:spPr>
          <a:xfrm flipH="1">
            <a:off x="3965935" y="4713683"/>
            <a:ext cx="4299129" cy="233178"/>
          </a:xfrm>
          <a:custGeom>
            <a:avLst/>
            <a:gdLst>
              <a:gd name="connsiteX0" fmla="*/ 4137952 w 4299129"/>
              <a:gd name="connsiteY0" fmla="*/ 0 h 233178"/>
              <a:gd name="connsiteX1" fmla="*/ 4137952 w 4299129"/>
              <a:gd name="connsiteY1" fmla="*/ 58295 h 233178"/>
              <a:gd name="connsiteX2" fmla="*/ 43096 w 4299129"/>
              <a:gd name="connsiteY2" fmla="*/ 58295 h 233178"/>
              <a:gd name="connsiteX3" fmla="*/ 0 w 4299129"/>
              <a:gd name="connsiteY3" fmla="*/ 174884 h 233178"/>
              <a:gd name="connsiteX4" fmla="*/ 4137952 w 4299129"/>
              <a:gd name="connsiteY4" fmla="*/ 174884 h 233178"/>
              <a:gd name="connsiteX5" fmla="*/ 4137952 w 4299129"/>
              <a:gd name="connsiteY5" fmla="*/ 233178 h 233178"/>
              <a:gd name="connsiteX6" fmla="*/ 4299129 w 4299129"/>
              <a:gd name="connsiteY6" fmla="*/ 116589 h 23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99129" h="233178">
                <a:moveTo>
                  <a:pt x="4137952" y="0"/>
                </a:moveTo>
                <a:lnTo>
                  <a:pt x="4137952" y="58295"/>
                </a:lnTo>
                <a:lnTo>
                  <a:pt x="43096" y="58295"/>
                </a:lnTo>
                <a:lnTo>
                  <a:pt x="0" y="174884"/>
                </a:lnTo>
                <a:lnTo>
                  <a:pt x="4137952" y="174884"/>
                </a:lnTo>
                <a:lnTo>
                  <a:pt x="4137952" y="233178"/>
                </a:lnTo>
                <a:lnTo>
                  <a:pt x="4299129" y="116589"/>
                </a:lnTo>
                <a:close/>
              </a:path>
            </a:pathLst>
          </a:cu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31DA659-E725-442F-B619-8EFE6D45E1A2}"/>
              </a:ext>
            </a:extLst>
          </p:cNvPr>
          <p:cNvSpPr/>
          <p:nvPr/>
        </p:nvSpPr>
        <p:spPr>
          <a:xfrm flipH="1">
            <a:off x="3965936" y="2318677"/>
            <a:ext cx="3430583" cy="233178"/>
          </a:xfrm>
          <a:custGeom>
            <a:avLst/>
            <a:gdLst>
              <a:gd name="connsiteX0" fmla="*/ 3269406 w 3430583"/>
              <a:gd name="connsiteY0" fmla="*/ 0 h 233178"/>
              <a:gd name="connsiteX1" fmla="*/ 3269406 w 3430583"/>
              <a:gd name="connsiteY1" fmla="*/ 58295 h 233178"/>
              <a:gd name="connsiteX2" fmla="*/ 43096 w 3430583"/>
              <a:gd name="connsiteY2" fmla="*/ 58295 h 233178"/>
              <a:gd name="connsiteX3" fmla="*/ 0 w 3430583"/>
              <a:gd name="connsiteY3" fmla="*/ 174884 h 233178"/>
              <a:gd name="connsiteX4" fmla="*/ 3269406 w 3430583"/>
              <a:gd name="connsiteY4" fmla="*/ 174884 h 233178"/>
              <a:gd name="connsiteX5" fmla="*/ 3269406 w 3430583"/>
              <a:gd name="connsiteY5" fmla="*/ 233178 h 233178"/>
              <a:gd name="connsiteX6" fmla="*/ 3430583 w 3430583"/>
              <a:gd name="connsiteY6" fmla="*/ 116589 h 233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0583" h="233178">
                <a:moveTo>
                  <a:pt x="3269406" y="0"/>
                </a:moveTo>
                <a:lnTo>
                  <a:pt x="3269406" y="58295"/>
                </a:lnTo>
                <a:lnTo>
                  <a:pt x="43096" y="58295"/>
                </a:lnTo>
                <a:lnTo>
                  <a:pt x="0" y="174884"/>
                </a:lnTo>
                <a:lnTo>
                  <a:pt x="3269406" y="174884"/>
                </a:lnTo>
                <a:lnTo>
                  <a:pt x="3269406" y="233178"/>
                </a:lnTo>
                <a:lnTo>
                  <a:pt x="3430583" y="116589"/>
                </a:lnTo>
                <a:close/>
              </a:path>
            </a:pathLst>
          </a:custGeom>
          <a:solidFill>
            <a:srgbClr val="EC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58C6C-EC84-4B7A-84E6-4F20192F1FD7}"/>
              </a:ext>
            </a:extLst>
          </p:cNvPr>
          <p:cNvSpPr txBox="1"/>
          <p:nvPr/>
        </p:nvSpPr>
        <p:spPr>
          <a:xfrm flipH="1">
            <a:off x="1060895" y="1977000"/>
            <a:ext cx="2861704" cy="86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TOP OF FUNNEL (TOF)</a:t>
            </a:r>
          </a:p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sz="800" dirty="0">
                <a:solidFill>
                  <a:srgbClr val="262626"/>
                </a:solidFill>
                <a:latin typeface="Century Gothic" panose="020B0502020202020204" pitchFamily="34" charset="0"/>
              </a:rPr>
              <a:t>Unqualified prospects – attract visitors, Generate traffic, offer valuable lead magnets, call to actions that lead to landing pages to increase conversations.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2F86C-235F-453D-B077-A65EDEA330E4}"/>
              </a:ext>
            </a:extLst>
          </p:cNvPr>
          <p:cNvSpPr txBox="1"/>
          <p:nvPr/>
        </p:nvSpPr>
        <p:spPr>
          <a:xfrm flipH="1">
            <a:off x="1060895" y="3187310"/>
            <a:ext cx="2332475" cy="86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MIDDLE OF FUNNEL (MOF)</a:t>
            </a:r>
          </a:p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sz="800" dirty="0">
                <a:solidFill>
                  <a:srgbClr val="262626"/>
                </a:solidFill>
                <a:latin typeface="Century Gothic" panose="020B0502020202020204" pitchFamily="34" charset="0"/>
              </a:rPr>
              <a:t>Qualifying prospects – tripwires (second offer at a low price), build trust in you &amp; your offer, lead nurturing sequences.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7985B4-1423-4DFB-9A71-0501E989BE69}"/>
              </a:ext>
            </a:extLst>
          </p:cNvPr>
          <p:cNvSpPr txBox="1"/>
          <p:nvPr/>
        </p:nvSpPr>
        <p:spPr>
          <a:xfrm flipH="1">
            <a:off x="1060895" y="4397621"/>
            <a:ext cx="2526385" cy="86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sz="1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BOTTOM OF FUNNEL (BOF)</a:t>
            </a:r>
          </a:p>
          <a:p>
            <a:pPr>
              <a:lnSpc>
                <a:spcPts val="1400"/>
              </a:lnSpc>
              <a:spcAft>
                <a:spcPts val="600"/>
              </a:spcAft>
            </a:pPr>
            <a:r>
              <a:rPr lang="en-US" sz="800" dirty="0">
                <a:solidFill>
                  <a:srgbClr val="262626"/>
                </a:solidFill>
                <a:latin typeface="Century Gothic" panose="020B0502020202020204" pitchFamily="34" charset="0"/>
              </a:rPr>
              <a:t>Qualifying prospects – lead nurturing sequence, direct sales contact, free consultations, discounts &amp; promotions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A12B999E-2E0E-4A8E-9986-8B792DD6E9AA}"/>
              </a:ext>
            </a:extLst>
          </p:cNvPr>
          <p:cNvGrpSpPr/>
          <p:nvPr/>
        </p:nvGrpSpPr>
        <p:grpSpPr>
          <a:xfrm flipH="1">
            <a:off x="4521996" y="2060307"/>
            <a:ext cx="2417944" cy="749808"/>
            <a:chOff x="5576707" y="2024163"/>
            <a:chExt cx="2417944" cy="749808"/>
          </a:xfrm>
        </p:grpSpPr>
        <p:sp>
          <p:nvSpPr>
            <p:cNvPr id="1028" name="Rectangle: Rounded Corners 1027">
              <a:extLst>
                <a:ext uri="{FF2B5EF4-FFF2-40B4-BE49-F238E27FC236}">
                  <a16:creationId xmlns:a16="http://schemas.microsoft.com/office/drawing/2014/main" id="{1A78F32A-3869-4D5A-BCE3-0F2FFA81EC9B}"/>
                </a:ext>
              </a:extLst>
            </p:cNvPr>
            <p:cNvSpPr/>
            <p:nvPr/>
          </p:nvSpPr>
          <p:spPr>
            <a:xfrm>
              <a:off x="5576707" y="2024163"/>
              <a:ext cx="2417944" cy="749808"/>
            </a:xfrm>
            <a:prstGeom prst="roundRect">
              <a:avLst>
                <a:gd name="adj" fmla="val 50000"/>
              </a:avLst>
            </a:prstGeom>
            <a:solidFill>
              <a:srgbClr val="ECF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3B9BB6-A520-4423-B073-771FAF29C750}"/>
                </a:ext>
              </a:extLst>
            </p:cNvPr>
            <p:cNvSpPr txBox="1"/>
            <p:nvPr/>
          </p:nvSpPr>
          <p:spPr>
            <a:xfrm>
              <a:off x="5764134" y="2157454"/>
              <a:ext cx="2043090" cy="432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000" b="1" dirty="0">
                  <a:solidFill>
                    <a:srgbClr val="22A7F0"/>
                  </a:solidFill>
                  <a:latin typeface="Century Gothic" panose="020B0502020202020204" pitchFamily="34" charset="0"/>
                </a:rPr>
                <a:t>COLD AUDIENCE</a:t>
              </a:r>
            </a:p>
            <a:p>
              <a:pPr algn="ctr">
                <a:lnSpc>
                  <a:spcPts val="14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Stranger, Awareness of Problem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6AFF41-AEA8-422C-873D-F1A21C7CB99B}"/>
              </a:ext>
            </a:extLst>
          </p:cNvPr>
          <p:cNvGrpSpPr/>
          <p:nvPr/>
        </p:nvGrpSpPr>
        <p:grpSpPr>
          <a:xfrm flipH="1">
            <a:off x="4521996" y="4440904"/>
            <a:ext cx="2417944" cy="749808"/>
            <a:chOff x="5576707" y="2009754"/>
            <a:chExt cx="2417944" cy="74980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A2EE4E6-ECEE-4B4C-9793-4EC8DF5268BE}"/>
                </a:ext>
              </a:extLst>
            </p:cNvPr>
            <p:cNvSpPr/>
            <p:nvPr/>
          </p:nvSpPr>
          <p:spPr>
            <a:xfrm>
              <a:off x="5576707" y="2009754"/>
              <a:ext cx="2417944" cy="749808"/>
            </a:xfrm>
            <a:prstGeom prst="roundRect">
              <a:avLst>
                <a:gd name="adj" fmla="val 50000"/>
              </a:avLst>
            </a:prstGeom>
            <a:solidFill>
              <a:srgbClr val="ECF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A20C544-23D9-4875-95DF-8C1453603294}"/>
                </a:ext>
              </a:extLst>
            </p:cNvPr>
            <p:cNvSpPr txBox="1"/>
            <p:nvPr/>
          </p:nvSpPr>
          <p:spPr>
            <a:xfrm>
              <a:off x="5764134" y="2157454"/>
              <a:ext cx="2043090" cy="432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000" b="1" dirty="0">
                  <a:solidFill>
                    <a:srgbClr val="36D7B8"/>
                  </a:solidFill>
                  <a:latin typeface="Century Gothic" panose="020B0502020202020204" pitchFamily="34" charset="0"/>
                </a:rPr>
                <a:t>HOT AUDIENCE</a:t>
              </a:r>
            </a:p>
            <a:p>
              <a:pPr algn="ctr">
                <a:lnSpc>
                  <a:spcPts val="14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Friend, Acquisition of choice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368265-D9F6-43BE-AFF8-5962CEFCDB5C}"/>
              </a:ext>
            </a:extLst>
          </p:cNvPr>
          <p:cNvGrpSpPr/>
          <p:nvPr/>
        </p:nvGrpSpPr>
        <p:grpSpPr>
          <a:xfrm flipH="1">
            <a:off x="4521996" y="3255810"/>
            <a:ext cx="2417944" cy="753918"/>
            <a:chOff x="5576707" y="2091402"/>
            <a:chExt cx="2417944" cy="753918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C987E969-F138-41B7-B6CC-D7EF6CCDA63D}"/>
                </a:ext>
              </a:extLst>
            </p:cNvPr>
            <p:cNvSpPr/>
            <p:nvPr/>
          </p:nvSpPr>
          <p:spPr>
            <a:xfrm>
              <a:off x="5576707" y="2091402"/>
              <a:ext cx="2417944" cy="753918"/>
            </a:xfrm>
            <a:prstGeom prst="roundRect">
              <a:avLst>
                <a:gd name="adj" fmla="val 50000"/>
              </a:avLst>
            </a:prstGeom>
            <a:solidFill>
              <a:srgbClr val="ECF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6BADCB4-7833-44D6-BD41-8E636E7BF356}"/>
                </a:ext>
              </a:extLst>
            </p:cNvPr>
            <p:cNvSpPr txBox="1"/>
            <p:nvPr/>
          </p:nvSpPr>
          <p:spPr>
            <a:xfrm>
              <a:off x="5764134" y="2157454"/>
              <a:ext cx="2043090" cy="61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000" b="1" dirty="0">
                  <a:solidFill>
                    <a:srgbClr val="30C9E1"/>
                  </a:solidFill>
                  <a:latin typeface="Century Gothic" panose="020B0502020202020204" pitchFamily="34" charset="0"/>
                </a:rPr>
                <a:t>WARM AUDIENCE</a:t>
              </a:r>
            </a:p>
            <a:p>
              <a:pPr algn="ctr">
                <a:lnSpc>
                  <a:spcPts val="1400"/>
                </a:lnSpc>
                <a:spcAft>
                  <a:spcPts val="600"/>
                </a:spcAft>
              </a:pPr>
              <a:r>
                <a:rPr lang="en-US" sz="8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Acquaintance, Consideration of options (research - comparison)</a:t>
              </a:r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52F274-52CB-413B-B751-403124304B89}"/>
              </a:ext>
            </a:extLst>
          </p:cNvPr>
          <p:cNvSpPr/>
          <p:nvPr/>
        </p:nvSpPr>
        <p:spPr>
          <a:xfrm flipH="1">
            <a:off x="7094869" y="654147"/>
            <a:ext cx="4472942" cy="1395223"/>
          </a:xfrm>
          <a:custGeom>
            <a:avLst/>
            <a:gdLst>
              <a:gd name="connsiteX0" fmla="*/ 196030 w 3671667"/>
              <a:gd name="connsiteY0" fmla="*/ 841758 h 830285"/>
              <a:gd name="connsiteX1" fmla="*/ 1838421 w 3671667"/>
              <a:gd name="connsiteY1" fmla="*/ 470092 h 830285"/>
              <a:gd name="connsiteX2" fmla="*/ 3487499 w 3671667"/>
              <a:gd name="connsiteY2" fmla="*/ 841758 h 830285"/>
              <a:gd name="connsiteX3" fmla="*/ 3674595 w 3671667"/>
              <a:gd name="connsiteY3" fmla="*/ 606712 h 830285"/>
              <a:gd name="connsiteX4" fmla="*/ 1834228 w 3671667"/>
              <a:gd name="connsiteY4" fmla="*/ 0 h 830285"/>
              <a:gd name="connsiteX5" fmla="*/ 4741 w 3671667"/>
              <a:gd name="connsiteY5" fmla="*/ 606712 h 830285"/>
              <a:gd name="connsiteX6" fmla="*/ 196030 w 3671667"/>
              <a:gd name="connsiteY6" fmla="*/ 841758 h 830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1667" h="830285">
                <a:moveTo>
                  <a:pt x="196030" y="841758"/>
                </a:moveTo>
                <a:cubicBezTo>
                  <a:pt x="428116" y="623318"/>
                  <a:pt x="1064878" y="470092"/>
                  <a:pt x="1838421" y="470092"/>
                </a:cubicBezTo>
                <a:cubicBezTo>
                  <a:pt x="2611965" y="470092"/>
                  <a:pt x="3251560" y="623469"/>
                  <a:pt x="3487499" y="841758"/>
                </a:cubicBezTo>
                <a:cubicBezTo>
                  <a:pt x="3591303" y="769448"/>
                  <a:pt x="3657483" y="690042"/>
                  <a:pt x="3674595" y="606712"/>
                </a:cubicBezTo>
                <a:cubicBezTo>
                  <a:pt x="3743382" y="271579"/>
                  <a:pt x="2919410" y="0"/>
                  <a:pt x="1834228" y="0"/>
                </a:cubicBezTo>
                <a:cubicBezTo>
                  <a:pt x="749047" y="0"/>
                  <a:pt x="-70053" y="271579"/>
                  <a:pt x="4741" y="606712"/>
                </a:cubicBezTo>
                <a:cubicBezTo>
                  <a:pt x="23326" y="690042"/>
                  <a:pt x="90866" y="769448"/>
                  <a:pt x="196030" y="841758"/>
                </a:cubicBezTo>
                <a:close/>
              </a:path>
            </a:pathLst>
          </a:custGeom>
          <a:solidFill>
            <a:srgbClr val="ECF4FF"/>
          </a:solidFill>
          <a:ln w="1131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D10E1D40-5390-4212-9F85-08C8A0A4B46B}"/>
              </a:ext>
            </a:extLst>
          </p:cNvPr>
          <p:cNvSpPr/>
          <p:nvPr/>
        </p:nvSpPr>
        <p:spPr>
          <a:xfrm flipH="1">
            <a:off x="8895947" y="2081801"/>
            <a:ext cx="870786" cy="3719346"/>
          </a:xfrm>
          <a:prstGeom prst="downArrow">
            <a:avLst>
              <a:gd name="adj1" fmla="val 50000"/>
              <a:gd name="adj2" fmla="val 83085"/>
            </a:avLst>
          </a:prstGeom>
          <a:gradFill>
            <a:gsLst>
              <a:gs pos="100000">
                <a:srgbClr val="6CC4F6">
                  <a:alpha val="70000"/>
                </a:srgbClr>
              </a:gs>
              <a:gs pos="0">
                <a:srgbClr val="ECF4FF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C1EF10-D7FC-8C4F-BE37-7C11FCAE38C8}"/>
              </a:ext>
            </a:extLst>
          </p:cNvPr>
          <p:cNvGrpSpPr/>
          <p:nvPr/>
        </p:nvGrpSpPr>
        <p:grpSpPr>
          <a:xfrm>
            <a:off x="8023518" y="3383458"/>
            <a:ext cx="2581606" cy="1965234"/>
            <a:chOff x="8023518" y="3383458"/>
            <a:chExt cx="2581606" cy="1965234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9EF47F1-C7FB-4657-8A84-2D45B5412F5A}"/>
                </a:ext>
              </a:extLst>
            </p:cNvPr>
            <p:cNvSpPr/>
            <p:nvPr/>
          </p:nvSpPr>
          <p:spPr>
            <a:xfrm flipH="1">
              <a:off x="8023518" y="3383458"/>
              <a:ext cx="2581606" cy="963973"/>
            </a:xfrm>
            <a:custGeom>
              <a:avLst/>
              <a:gdLst>
                <a:gd name="connsiteX0" fmla="*/ 108400 w 2119141"/>
                <a:gd name="connsiteY0" fmla="*/ 584521 h 573651"/>
                <a:gd name="connsiteX1" fmla="*/ 1061447 w 2119141"/>
                <a:gd name="connsiteY1" fmla="*/ 326378 h 573651"/>
                <a:gd name="connsiteX2" fmla="*/ 2019140 w 2119141"/>
                <a:gd name="connsiteY2" fmla="*/ 584521 h 573651"/>
                <a:gd name="connsiteX3" fmla="*/ 2122491 w 2119141"/>
                <a:gd name="connsiteY3" fmla="*/ 421332 h 573651"/>
                <a:gd name="connsiteX4" fmla="*/ 1058500 w 2119141"/>
                <a:gd name="connsiteY4" fmla="*/ 0 h 573651"/>
                <a:gd name="connsiteX5" fmla="*/ 1989 w 2119141"/>
                <a:gd name="connsiteY5" fmla="*/ 421332 h 573651"/>
                <a:gd name="connsiteX6" fmla="*/ 108400 w 2119141"/>
                <a:gd name="connsiteY6" fmla="*/ 584521 h 57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9141" h="573651">
                  <a:moveTo>
                    <a:pt x="108400" y="584521"/>
                  </a:moveTo>
                  <a:cubicBezTo>
                    <a:pt x="246427" y="432805"/>
                    <a:pt x="615634" y="326378"/>
                    <a:pt x="1061447" y="326378"/>
                  </a:cubicBezTo>
                  <a:cubicBezTo>
                    <a:pt x="1507260" y="326378"/>
                    <a:pt x="1878393" y="432805"/>
                    <a:pt x="2019140" y="584521"/>
                  </a:cubicBezTo>
                  <a:cubicBezTo>
                    <a:pt x="2077841" y="534402"/>
                    <a:pt x="2114445" y="479150"/>
                    <a:pt x="2122491" y="421332"/>
                  </a:cubicBezTo>
                  <a:cubicBezTo>
                    <a:pt x="2155015" y="188701"/>
                    <a:pt x="1678604" y="0"/>
                    <a:pt x="1058500" y="0"/>
                  </a:cubicBezTo>
                  <a:cubicBezTo>
                    <a:pt x="438283" y="0"/>
                    <a:pt x="-34614" y="188701"/>
                    <a:pt x="1989" y="421332"/>
                  </a:cubicBezTo>
                  <a:cubicBezTo>
                    <a:pt x="11282" y="479301"/>
                    <a:pt x="48792" y="534402"/>
                    <a:pt x="108400" y="584521"/>
                  </a:cubicBezTo>
                  <a:close/>
                </a:path>
              </a:pathLst>
            </a:custGeom>
            <a:solidFill>
              <a:srgbClr val="ECF4FF"/>
            </a:solidFill>
            <a:ln w="11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AD1B10F-FB20-4ABD-8425-D007C9D03A9F}"/>
                </a:ext>
              </a:extLst>
            </p:cNvPr>
            <p:cNvSpPr/>
            <p:nvPr/>
          </p:nvSpPr>
          <p:spPr>
            <a:xfrm flipH="1">
              <a:off x="8053239" y="4181779"/>
              <a:ext cx="2526384" cy="1166913"/>
            </a:xfrm>
            <a:custGeom>
              <a:avLst/>
              <a:gdLst>
                <a:gd name="connsiteX0" fmla="*/ 1046992 w 2073812"/>
                <a:gd name="connsiteY0" fmla="*/ 367590 h 694420"/>
                <a:gd name="connsiteX1" fmla="*/ 0 w 2073812"/>
                <a:gd name="connsiteY1" fmla="*/ 0 h 694420"/>
                <a:gd name="connsiteX2" fmla="*/ 161485 w 2073812"/>
                <a:gd name="connsiteY2" fmla="*/ 367590 h 694420"/>
                <a:gd name="connsiteX3" fmla="*/ 1049938 w 2073812"/>
                <a:gd name="connsiteY3" fmla="*/ 699553 h 694420"/>
                <a:gd name="connsiteX4" fmla="*/ 1936578 w 2073812"/>
                <a:gd name="connsiteY4" fmla="*/ 356721 h 694420"/>
                <a:gd name="connsiteX5" fmla="*/ 2083445 w 2073812"/>
                <a:gd name="connsiteY5" fmla="*/ 8605 h 694420"/>
                <a:gd name="connsiteX6" fmla="*/ 1046992 w 2073812"/>
                <a:gd name="connsiteY6" fmla="*/ 367590 h 69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3812" h="694420">
                  <a:moveTo>
                    <a:pt x="1046992" y="367590"/>
                  </a:moveTo>
                  <a:cubicBezTo>
                    <a:pt x="539078" y="367590"/>
                    <a:pt x="96325" y="207269"/>
                    <a:pt x="0" y="0"/>
                  </a:cubicBezTo>
                  <a:lnTo>
                    <a:pt x="161485" y="367590"/>
                  </a:lnTo>
                  <a:cubicBezTo>
                    <a:pt x="238658" y="554479"/>
                    <a:pt x="615798" y="699553"/>
                    <a:pt x="1049938" y="699553"/>
                  </a:cubicBezTo>
                  <a:cubicBezTo>
                    <a:pt x="1492352" y="699553"/>
                    <a:pt x="1873344" y="548894"/>
                    <a:pt x="1936578" y="356721"/>
                  </a:cubicBezTo>
                  <a:lnTo>
                    <a:pt x="2083445" y="8605"/>
                  </a:lnTo>
                  <a:cubicBezTo>
                    <a:pt x="1982361" y="211798"/>
                    <a:pt x="1547880" y="367590"/>
                    <a:pt x="1046992" y="367590"/>
                  </a:cubicBezTo>
                  <a:close/>
                </a:path>
              </a:pathLst>
            </a:custGeom>
            <a:gradFill>
              <a:gsLst>
                <a:gs pos="100000">
                  <a:srgbClr val="36D7B8"/>
                </a:gs>
                <a:gs pos="0">
                  <a:srgbClr val="36D7B8">
                    <a:alpha val="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Open San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D44B03-335C-974B-B360-2B64B059DEC5}"/>
              </a:ext>
            </a:extLst>
          </p:cNvPr>
          <p:cNvGrpSpPr/>
          <p:nvPr/>
        </p:nvGrpSpPr>
        <p:grpSpPr>
          <a:xfrm>
            <a:off x="7622144" y="2112281"/>
            <a:ext cx="3396123" cy="2353108"/>
            <a:chOff x="7622144" y="2112281"/>
            <a:chExt cx="3396123" cy="23531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6CD0BA-61A9-4ACD-8262-4D56DD2434AB}"/>
                </a:ext>
              </a:extLst>
            </p:cNvPr>
            <p:cNvSpPr/>
            <p:nvPr/>
          </p:nvSpPr>
          <p:spPr>
            <a:xfrm flipH="1">
              <a:off x="7622144" y="2112281"/>
              <a:ext cx="3396123" cy="1166913"/>
            </a:xfrm>
            <a:custGeom>
              <a:avLst/>
              <a:gdLst>
                <a:gd name="connsiteX0" fmla="*/ 145414 w 2787747"/>
                <a:gd name="connsiteY0" fmla="*/ 701365 h 694420"/>
                <a:gd name="connsiteX1" fmla="*/ 1394348 w 2787747"/>
                <a:gd name="connsiteY1" fmla="*/ 391593 h 694420"/>
                <a:gd name="connsiteX2" fmla="*/ 2648834 w 2787747"/>
                <a:gd name="connsiteY2" fmla="*/ 701365 h 694420"/>
                <a:gd name="connsiteX3" fmla="*/ 2787655 w 2787747"/>
                <a:gd name="connsiteY3" fmla="*/ 505568 h 694420"/>
                <a:gd name="connsiteX4" fmla="*/ 1390834 w 2787747"/>
                <a:gd name="connsiteY4" fmla="*/ 0 h 694420"/>
                <a:gd name="connsiteX5" fmla="*/ 3080 w 2787747"/>
                <a:gd name="connsiteY5" fmla="*/ 505568 h 694420"/>
                <a:gd name="connsiteX6" fmla="*/ 145414 w 2787747"/>
                <a:gd name="connsiteY6" fmla="*/ 701365 h 69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7747" h="694420">
                  <a:moveTo>
                    <a:pt x="145414" y="701365"/>
                  </a:moveTo>
                  <a:cubicBezTo>
                    <a:pt x="324124" y="519306"/>
                    <a:pt x="808240" y="391593"/>
                    <a:pt x="1394348" y="391593"/>
                  </a:cubicBezTo>
                  <a:cubicBezTo>
                    <a:pt x="1980455" y="391593"/>
                    <a:pt x="2466837" y="519306"/>
                    <a:pt x="2648834" y="701365"/>
                  </a:cubicBezTo>
                  <a:cubicBezTo>
                    <a:pt x="2726687" y="641131"/>
                    <a:pt x="2775869" y="575010"/>
                    <a:pt x="2787655" y="505568"/>
                  </a:cubicBezTo>
                  <a:cubicBezTo>
                    <a:pt x="2835024" y="226290"/>
                    <a:pt x="2209594" y="0"/>
                    <a:pt x="1390834" y="0"/>
                  </a:cubicBezTo>
                  <a:cubicBezTo>
                    <a:pt x="572075" y="0"/>
                    <a:pt x="-49275" y="226441"/>
                    <a:pt x="3080" y="505568"/>
                  </a:cubicBezTo>
                  <a:cubicBezTo>
                    <a:pt x="16112" y="575010"/>
                    <a:pt x="66428" y="641131"/>
                    <a:pt x="145414" y="701365"/>
                  </a:cubicBezTo>
                  <a:close/>
                </a:path>
              </a:pathLst>
            </a:custGeom>
            <a:solidFill>
              <a:srgbClr val="ECF4FF"/>
            </a:solidFill>
            <a:ln w="11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989DAE-6AE2-4FC8-9881-CD9B35B890BA}"/>
                </a:ext>
              </a:extLst>
            </p:cNvPr>
            <p:cNvSpPr/>
            <p:nvPr/>
          </p:nvSpPr>
          <p:spPr>
            <a:xfrm flipH="1">
              <a:off x="7656058" y="3070166"/>
              <a:ext cx="3327096" cy="1395223"/>
            </a:xfrm>
            <a:custGeom>
              <a:avLst/>
              <a:gdLst>
                <a:gd name="connsiteX0" fmla="*/ 1373476 w 2731086"/>
                <a:gd name="connsiteY0" fmla="*/ 441108 h 830285"/>
                <a:gd name="connsiteX1" fmla="*/ 0 w 2731086"/>
                <a:gd name="connsiteY1" fmla="*/ 0 h 830285"/>
                <a:gd name="connsiteX2" fmla="*/ 217807 w 2731086"/>
                <a:gd name="connsiteY2" fmla="*/ 441108 h 830285"/>
                <a:gd name="connsiteX3" fmla="*/ 1377102 w 2731086"/>
                <a:gd name="connsiteY3" fmla="*/ 839494 h 830285"/>
                <a:gd name="connsiteX4" fmla="*/ 2534811 w 2731086"/>
                <a:gd name="connsiteY4" fmla="*/ 428125 h 830285"/>
                <a:gd name="connsiteX5" fmla="*/ 2733806 w 2731086"/>
                <a:gd name="connsiteY5" fmla="*/ 10265 h 830285"/>
                <a:gd name="connsiteX6" fmla="*/ 1373476 w 2731086"/>
                <a:gd name="connsiteY6" fmla="*/ 441108 h 830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1086" h="830285">
                  <a:moveTo>
                    <a:pt x="1373476" y="441108"/>
                  </a:moveTo>
                  <a:cubicBezTo>
                    <a:pt x="710649" y="441108"/>
                    <a:pt x="129868" y="248784"/>
                    <a:pt x="0" y="0"/>
                  </a:cubicBezTo>
                  <a:lnTo>
                    <a:pt x="217807" y="441108"/>
                  </a:lnTo>
                  <a:cubicBezTo>
                    <a:pt x="321498" y="665436"/>
                    <a:pt x="813546" y="839494"/>
                    <a:pt x="1377102" y="839494"/>
                  </a:cubicBezTo>
                  <a:cubicBezTo>
                    <a:pt x="1951537" y="839494"/>
                    <a:pt x="2448798" y="658794"/>
                    <a:pt x="2534811" y="428125"/>
                  </a:cubicBezTo>
                  <a:lnTo>
                    <a:pt x="2733806" y="10265"/>
                  </a:lnTo>
                  <a:cubicBezTo>
                    <a:pt x="2597252" y="254067"/>
                    <a:pt x="2027123" y="441108"/>
                    <a:pt x="1373476" y="441108"/>
                  </a:cubicBezTo>
                  <a:close/>
                </a:path>
              </a:pathLst>
            </a:custGeom>
            <a:gradFill>
              <a:gsLst>
                <a:gs pos="100000">
                  <a:srgbClr val="9AD6F8"/>
                </a:gs>
                <a:gs pos="0">
                  <a:srgbClr val="9AD6F8">
                    <a:alpha val="12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en-US" kern="0">
                <a:solidFill>
                  <a:prstClr val="white"/>
                </a:solidFill>
                <a:latin typeface="Open Sans"/>
              </a:endParaRPr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34FEA8A-7275-4997-90C0-4AA7B6C13DA3}"/>
              </a:ext>
            </a:extLst>
          </p:cNvPr>
          <p:cNvSpPr/>
          <p:nvPr/>
        </p:nvSpPr>
        <p:spPr>
          <a:xfrm flipH="1">
            <a:off x="7143187" y="1803557"/>
            <a:ext cx="4376305" cy="1674267"/>
          </a:xfrm>
          <a:custGeom>
            <a:avLst/>
            <a:gdLst>
              <a:gd name="connsiteX0" fmla="*/ 1808296 w 3592341"/>
              <a:gd name="connsiteY0" fmla="*/ 529420 h 996342"/>
              <a:gd name="connsiteX1" fmla="*/ 0 w 3592341"/>
              <a:gd name="connsiteY1" fmla="*/ 0 h 996342"/>
              <a:gd name="connsiteX2" fmla="*/ 294867 w 3592341"/>
              <a:gd name="connsiteY2" fmla="*/ 529420 h 996342"/>
              <a:gd name="connsiteX3" fmla="*/ 1812489 w 3592341"/>
              <a:gd name="connsiteY3" fmla="*/ 1007513 h 996342"/>
              <a:gd name="connsiteX4" fmla="*/ 3329092 w 3592341"/>
              <a:gd name="connsiteY4" fmla="*/ 513871 h 996342"/>
              <a:gd name="connsiteX5" fmla="*/ 3599708 w 3592341"/>
              <a:gd name="connsiteY5" fmla="*/ 12530 h 996342"/>
              <a:gd name="connsiteX6" fmla="*/ 1808296 w 3592341"/>
              <a:gd name="connsiteY6" fmla="*/ 529420 h 99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2341" h="996342">
                <a:moveTo>
                  <a:pt x="1808296" y="529420"/>
                </a:moveTo>
                <a:cubicBezTo>
                  <a:pt x="940242" y="529420"/>
                  <a:pt x="175877" y="298601"/>
                  <a:pt x="0" y="0"/>
                </a:cubicBezTo>
                <a:lnTo>
                  <a:pt x="294867" y="529420"/>
                </a:lnTo>
                <a:cubicBezTo>
                  <a:pt x="434821" y="798583"/>
                  <a:pt x="1078722" y="1007513"/>
                  <a:pt x="1812489" y="1007513"/>
                </a:cubicBezTo>
                <a:cubicBezTo>
                  <a:pt x="2560308" y="1007513"/>
                  <a:pt x="3211803" y="790582"/>
                  <a:pt x="3329092" y="513871"/>
                </a:cubicBezTo>
                <a:lnTo>
                  <a:pt x="3599708" y="12530"/>
                </a:lnTo>
                <a:cubicBezTo>
                  <a:pt x="3414991" y="304941"/>
                  <a:pt x="2664226" y="529420"/>
                  <a:pt x="1808296" y="529420"/>
                </a:cubicBezTo>
                <a:close/>
              </a:path>
            </a:pathLst>
          </a:custGeom>
          <a:gradFill>
            <a:gsLst>
              <a:gs pos="100000">
                <a:srgbClr val="22A7F0"/>
              </a:gs>
              <a:gs pos="0">
                <a:srgbClr val="36D7B8">
                  <a:alpha val="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white"/>
              </a:solidFill>
              <a:latin typeface="Open San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6F01F57-6C87-4BED-9E0D-929889AEF403}"/>
              </a:ext>
            </a:extLst>
          </p:cNvPr>
          <p:cNvGrpSpPr/>
          <p:nvPr/>
        </p:nvGrpSpPr>
        <p:grpSpPr>
          <a:xfrm flipH="1">
            <a:off x="8814463" y="5690243"/>
            <a:ext cx="1105583" cy="891921"/>
            <a:chOff x="5700110" y="5874971"/>
            <a:chExt cx="890248" cy="718202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AE378F0-0914-4E08-865F-44EF4439B9A1}"/>
                </a:ext>
              </a:extLst>
            </p:cNvPr>
            <p:cNvSpPr/>
            <p:nvPr/>
          </p:nvSpPr>
          <p:spPr>
            <a:xfrm flipH="1">
              <a:off x="5851125" y="5886338"/>
              <a:ext cx="706835" cy="706835"/>
            </a:xfrm>
            <a:custGeom>
              <a:avLst/>
              <a:gdLst>
                <a:gd name="connsiteX0" fmla="*/ 463087 w 619125"/>
                <a:gd name="connsiteY0" fmla="*/ 150394 h 619125"/>
                <a:gd name="connsiteX1" fmla="*/ 474991 w 619125"/>
                <a:gd name="connsiteY1" fmla="*/ 463087 h 619125"/>
                <a:gd name="connsiteX2" fmla="*/ 162298 w 619125"/>
                <a:gd name="connsiteY2" fmla="*/ 474991 h 619125"/>
                <a:gd name="connsiteX3" fmla="*/ 150394 w 619125"/>
                <a:gd name="connsiteY3" fmla="*/ 162298 h 619125"/>
                <a:gd name="connsiteX4" fmla="*/ 463087 w 619125"/>
                <a:gd name="connsiteY4" fmla="*/ 150394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5" h="619125">
                  <a:moveTo>
                    <a:pt x="463087" y="150394"/>
                  </a:moveTo>
                  <a:cubicBezTo>
                    <a:pt x="552722" y="233455"/>
                    <a:pt x="558052" y="373452"/>
                    <a:pt x="474991" y="463087"/>
                  </a:cubicBezTo>
                  <a:cubicBezTo>
                    <a:pt x="391931" y="552722"/>
                    <a:pt x="251933" y="558052"/>
                    <a:pt x="162298" y="474991"/>
                  </a:cubicBezTo>
                  <a:cubicBezTo>
                    <a:pt x="72663" y="391931"/>
                    <a:pt x="67334" y="251933"/>
                    <a:pt x="150394" y="162298"/>
                  </a:cubicBezTo>
                  <a:cubicBezTo>
                    <a:pt x="233455" y="72663"/>
                    <a:pt x="373452" y="67334"/>
                    <a:pt x="463087" y="150394"/>
                  </a:cubicBezTo>
                  <a:close/>
                </a:path>
              </a:pathLst>
            </a:custGeom>
            <a:solidFill>
              <a:srgbClr val="6CC4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4E1E27A-5B61-4745-B2E2-E1BB57602DB8}"/>
                </a:ext>
              </a:extLst>
            </p:cNvPr>
            <p:cNvSpPr/>
            <p:nvPr/>
          </p:nvSpPr>
          <p:spPr>
            <a:xfrm flipH="1">
              <a:off x="6147148" y="6104312"/>
              <a:ext cx="108744" cy="271860"/>
            </a:xfrm>
            <a:custGeom>
              <a:avLst/>
              <a:gdLst>
                <a:gd name="connsiteX0" fmla="*/ 57652 w 95250"/>
                <a:gd name="connsiteY0" fmla="*/ 18288 h 238125"/>
                <a:gd name="connsiteX1" fmla="*/ 93466 w 95250"/>
                <a:gd name="connsiteY1" fmla="*/ 63913 h 238125"/>
                <a:gd name="connsiteX2" fmla="*/ 93561 w 95250"/>
                <a:gd name="connsiteY2" fmla="*/ 68008 h 238125"/>
                <a:gd name="connsiteX3" fmla="*/ 63653 w 95250"/>
                <a:gd name="connsiteY3" fmla="*/ 71723 h 238125"/>
                <a:gd name="connsiteX4" fmla="*/ 63558 w 95250"/>
                <a:gd name="connsiteY4" fmla="*/ 67056 h 238125"/>
                <a:gd name="connsiteX5" fmla="*/ 46603 w 95250"/>
                <a:gd name="connsiteY5" fmla="*/ 46292 h 238125"/>
                <a:gd name="connsiteX6" fmla="*/ 31173 w 95250"/>
                <a:gd name="connsiteY6" fmla="*/ 64008 h 238125"/>
                <a:gd name="connsiteX7" fmla="*/ 31268 w 95250"/>
                <a:gd name="connsiteY7" fmla="*/ 67818 h 238125"/>
                <a:gd name="connsiteX8" fmla="*/ 58700 w 95250"/>
                <a:gd name="connsiteY8" fmla="*/ 106585 h 238125"/>
                <a:gd name="connsiteX9" fmla="*/ 97657 w 95250"/>
                <a:gd name="connsiteY9" fmla="*/ 170307 h 238125"/>
                <a:gd name="connsiteX10" fmla="*/ 97752 w 95250"/>
                <a:gd name="connsiteY10" fmla="*/ 175260 h 238125"/>
                <a:gd name="connsiteX11" fmla="*/ 62700 w 95250"/>
                <a:gd name="connsiteY11" fmla="*/ 221742 h 238125"/>
                <a:gd name="connsiteX12" fmla="*/ 63272 w 95250"/>
                <a:gd name="connsiteY12" fmla="*/ 243173 h 238125"/>
                <a:gd name="connsiteX13" fmla="*/ 38602 w 95250"/>
                <a:gd name="connsiteY13" fmla="*/ 243745 h 238125"/>
                <a:gd name="connsiteX14" fmla="*/ 38031 w 95250"/>
                <a:gd name="connsiteY14" fmla="*/ 222314 h 238125"/>
                <a:gd name="connsiteX15" fmla="*/ 1359 w 95250"/>
                <a:gd name="connsiteY15" fmla="*/ 176784 h 238125"/>
                <a:gd name="connsiteX16" fmla="*/ 1074 w 95250"/>
                <a:gd name="connsiteY16" fmla="*/ 165068 h 238125"/>
                <a:gd name="connsiteX17" fmla="*/ 30982 w 95250"/>
                <a:gd name="connsiteY17" fmla="*/ 161354 h 238125"/>
                <a:gd name="connsiteX18" fmla="*/ 31268 w 95250"/>
                <a:gd name="connsiteY18" fmla="*/ 173736 h 238125"/>
                <a:gd name="connsiteX19" fmla="*/ 50032 w 95250"/>
                <a:gd name="connsiteY19" fmla="*/ 194405 h 238125"/>
                <a:gd name="connsiteX20" fmla="*/ 66606 w 95250"/>
                <a:gd name="connsiteY20" fmla="*/ 176689 h 238125"/>
                <a:gd name="connsiteX21" fmla="*/ 66510 w 95250"/>
                <a:gd name="connsiteY21" fmla="*/ 172307 h 238125"/>
                <a:gd name="connsiteX22" fmla="*/ 39078 w 95250"/>
                <a:gd name="connsiteY22" fmla="*/ 133541 h 238125"/>
                <a:gd name="connsiteX23" fmla="*/ 121 w 95250"/>
                <a:gd name="connsiteY23" fmla="*/ 69818 h 238125"/>
                <a:gd name="connsiteX24" fmla="*/ 26 w 95250"/>
                <a:gd name="connsiteY24" fmla="*/ 65437 h 238125"/>
                <a:gd name="connsiteX25" fmla="*/ 32982 w 95250"/>
                <a:gd name="connsiteY25" fmla="*/ 19050 h 238125"/>
                <a:gd name="connsiteX26" fmla="*/ 32506 w 95250"/>
                <a:gd name="connsiteY26" fmla="*/ 571 h 238125"/>
                <a:gd name="connsiteX27" fmla="*/ 57176 w 95250"/>
                <a:gd name="connsiteY27" fmla="*/ 0 h 238125"/>
                <a:gd name="connsiteX28" fmla="*/ 57652 w 95250"/>
                <a:gd name="connsiteY28" fmla="*/ 18288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5250" h="238125">
                  <a:moveTo>
                    <a:pt x="57652" y="18288"/>
                  </a:moveTo>
                  <a:cubicBezTo>
                    <a:pt x="79464" y="21908"/>
                    <a:pt x="92799" y="38005"/>
                    <a:pt x="93466" y="63913"/>
                  </a:cubicBezTo>
                  <a:lnTo>
                    <a:pt x="93561" y="68008"/>
                  </a:lnTo>
                  <a:lnTo>
                    <a:pt x="63653" y="71723"/>
                  </a:lnTo>
                  <a:lnTo>
                    <a:pt x="63558" y="67056"/>
                  </a:lnTo>
                  <a:cubicBezTo>
                    <a:pt x="63177" y="52673"/>
                    <a:pt x="57747" y="46006"/>
                    <a:pt x="46603" y="46292"/>
                  </a:cubicBezTo>
                  <a:cubicBezTo>
                    <a:pt x="37173" y="46482"/>
                    <a:pt x="30887" y="52292"/>
                    <a:pt x="31173" y="64008"/>
                  </a:cubicBezTo>
                  <a:lnTo>
                    <a:pt x="31268" y="67818"/>
                  </a:lnTo>
                  <a:cubicBezTo>
                    <a:pt x="31554" y="79248"/>
                    <a:pt x="37935" y="88487"/>
                    <a:pt x="58700" y="106585"/>
                  </a:cubicBezTo>
                  <a:cubicBezTo>
                    <a:pt x="86989" y="131445"/>
                    <a:pt x="97086" y="148019"/>
                    <a:pt x="97657" y="170307"/>
                  </a:cubicBezTo>
                  <a:lnTo>
                    <a:pt x="97752" y="175260"/>
                  </a:lnTo>
                  <a:cubicBezTo>
                    <a:pt x="98419" y="201168"/>
                    <a:pt x="84703" y="217361"/>
                    <a:pt x="62700" y="221742"/>
                  </a:cubicBezTo>
                  <a:lnTo>
                    <a:pt x="63272" y="243173"/>
                  </a:lnTo>
                  <a:lnTo>
                    <a:pt x="38602" y="243745"/>
                  </a:lnTo>
                  <a:lnTo>
                    <a:pt x="38031" y="222314"/>
                  </a:lnTo>
                  <a:cubicBezTo>
                    <a:pt x="16123" y="218123"/>
                    <a:pt x="1931" y="202311"/>
                    <a:pt x="1359" y="176784"/>
                  </a:cubicBezTo>
                  <a:lnTo>
                    <a:pt x="1074" y="165068"/>
                  </a:lnTo>
                  <a:lnTo>
                    <a:pt x="30982" y="161354"/>
                  </a:lnTo>
                  <a:lnTo>
                    <a:pt x="31268" y="173736"/>
                  </a:lnTo>
                  <a:cubicBezTo>
                    <a:pt x="31649" y="188119"/>
                    <a:pt x="37650" y="194786"/>
                    <a:pt x="50032" y="194405"/>
                  </a:cubicBezTo>
                  <a:cubicBezTo>
                    <a:pt x="59176" y="194215"/>
                    <a:pt x="66987" y="188404"/>
                    <a:pt x="66606" y="176689"/>
                  </a:cubicBezTo>
                  <a:lnTo>
                    <a:pt x="66510" y="172307"/>
                  </a:lnTo>
                  <a:cubicBezTo>
                    <a:pt x="66225" y="160877"/>
                    <a:pt x="59843" y="151543"/>
                    <a:pt x="39078" y="133541"/>
                  </a:cubicBezTo>
                  <a:cubicBezTo>
                    <a:pt x="10789" y="108680"/>
                    <a:pt x="693" y="92107"/>
                    <a:pt x="121" y="69818"/>
                  </a:cubicBezTo>
                  <a:lnTo>
                    <a:pt x="26" y="65437"/>
                  </a:lnTo>
                  <a:cubicBezTo>
                    <a:pt x="-641" y="39910"/>
                    <a:pt x="11646" y="23717"/>
                    <a:pt x="32982" y="19050"/>
                  </a:cubicBezTo>
                  <a:lnTo>
                    <a:pt x="32506" y="571"/>
                  </a:lnTo>
                  <a:lnTo>
                    <a:pt x="57176" y="0"/>
                  </a:lnTo>
                  <a:lnTo>
                    <a:pt x="57652" y="182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AAFD48-D408-41FD-AD28-7D4E98175DE0}"/>
                </a:ext>
              </a:extLst>
            </p:cNvPr>
            <p:cNvSpPr/>
            <p:nvPr/>
          </p:nvSpPr>
          <p:spPr>
            <a:xfrm flipH="1">
              <a:off x="5700110" y="5951920"/>
              <a:ext cx="239236" cy="239237"/>
            </a:xfrm>
            <a:custGeom>
              <a:avLst/>
              <a:gdLst>
                <a:gd name="connsiteX0" fmla="*/ 211773 w 209550"/>
                <a:gd name="connsiteY0" fmla="*/ 103288 h 209550"/>
                <a:gd name="connsiteX1" fmla="*/ 108522 w 209550"/>
                <a:gd name="connsiteY1" fmla="*/ 211777 h 209550"/>
                <a:gd name="connsiteX2" fmla="*/ 32 w 209550"/>
                <a:gd name="connsiteY2" fmla="*/ 108526 h 209550"/>
                <a:gd name="connsiteX3" fmla="*/ 103283 w 209550"/>
                <a:gd name="connsiteY3" fmla="*/ 37 h 209550"/>
                <a:gd name="connsiteX4" fmla="*/ 211773 w 209550"/>
                <a:gd name="connsiteY4" fmla="*/ 10328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09550">
                  <a:moveTo>
                    <a:pt x="211773" y="103288"/>
                  </a:moveTo>
                  <a:cubicBezTo>
                    <a:pt x="213202" y="161771"/>
                    <a:pt x="167006" y="210349"/>
                    <a:pt x="108522" y="211777"/>
                  </a:cubicBezTo>
                  <a:cubicBezTo>
                    <a:pt x="50038" y="213206"/>
                    <a:pt x="1461" y="167010"/>
                    <a:pt x="32" y="108526"/>
                  </a:cubicBezTo>
                  <a:cubicBezTo>
                    <a:pt x="-1396" y="50043"/>
                    <a:pt x="44800" y="1465"/>
                    <a:pt x="103283" y="37"/>
                  </a:cubicBezTo>
                  <a:cubicBezTo>
                    <a:pt x="161767" y="-1487"/>
                    <a:pt x="210344" y="44804"/>
                    <a:pt x="211773" y="103288"/>
                  </a:cubicBezTo>
                  <a:close/>
                </a:path>
              </a:pathLst>
            </a:custGeom>
            <a:solidFill>
              <a:srgbClr val="6CC4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40F87B0-D6D6-43A0-9925-82CC162F05B9}"/>
                </a:ext>
              </a:extLst>
            </p:cNvPr>
            <p:cNvSpPr/>
            <p:nvPr/>
          </p:nvSpPr>
          <p:spPr>
            <a:xfrm flipH="1">
              <a:off x="5801324" y="6006116"/>
              <a:ext cx="43499" cy="130493"/>
            </a:xfrm>
            <a:custGeom>
              <a:avLst/>
              <a:gdLst>
                <a:gd name="connsiteX0" fmla="*/ 27633 w 38100"/>
                <a:gd name="connsiteY0" fmla="*/ 8858 h 114300"/>
                <a:gd name="connsiteX1" fmla="*/ 44778 w 38100"/>
                <a:gd name="connsiteY1" fmla="*/ 30671 h 114300"/>
                <a:gd name="connsiteX2" fmla="*/ 44873 w 38100"/>
                <a:gd name="connsiteY2" fmla="*/ 32671 h 114300"/>
                <a:gd name="connsiteX3" fmla="*/ 30585 w 38100"/>
                <a:gd name="connsiteY3" fmla="*/ 34385 h 114300"/>
                <a:gd name="connsiteX4" fmla="*/ 30490 w 38100"/>
                <a:gd name="connsiteY4" fmla="*/ 32099 h 114300"/>
                <a:gd name="connsiteX5" fmla="*/ 22394 w 38100"/>
                <a:gd name="connsiteY5" fmla="*/ 22193 h 114300"/>
                <a:gd name="connsiteX6" fmla="*/ 14964 w 38100"/>
                <a:gd name="connsiteY6" fmla="*/ 30671 h 114300"/>
                <a:gd name="connsiteX7" fmla="*/ 14964 w 38100"/>
                <a:gd name="connsiteY7" fmla="*/ 32480 h 114300"/>
                <a:gd name="connsiteX8" fmla="*/ 28109 w 38100"/>
                <a:gd name="connsiteY8" fmla="*/ 51054 h 114300"/>
                <a:gd name="connsiteX9" fmla="*/ 46778 w 38100"/>
                <a:gd name="connsiteY9" fmla="*/ 81534 h 114300"/>
                <a:gd name="connsiteX10" fmla="*/ 46873 w 38100"/>
                <a:gd name="connsiteY10" fmla="*/ 83915 h 114300"/>
                <a:gd name="connsiteX11" fmla="*/ 30109 w 38100"/>
                <a:gd name="connsiteY11" fmla="*/ 106108 h 114300"/>
                <a:gd name="connsiteX12" fmla="*/ 30395 w 38100"/>
                <a:gd name="connsiteY12" fmla="*/ 116396 h 114300"/>
                <a:gd name="connsiteX13" fmla="*/ 18584 w 38100"/>
                <a:gd name="connsiteY13" fmla="*/ 116681 h 114300"/>
                <a:gd name="connsiteX14" fmla="*/ 18298 w 38100"/>
                <a:gd name="connsiteY14" fmla="*/ 106394 h 114300"/>
                <a:gd name="connsiteX15" fmla="*/ 677 w 38100"/>
                <a:gd name="connsiteY15" fmla="*/ 84582 h 114300"/>
                <a:gd name="connsiteX16" fmla="*/ 582 w 38100"/>
                <a:gd name="connsiteY16" fmla="*/ 78962 h 114300"/>
                <a:gd name="connsiteX17" fmla="*/ 14869 w 38100"/>
                <a:gd name="connsiteY17" fmla="*/ 77248 h 114300"/>
                <a:gd name="connsiteX18" fmla="*/ 15060 w 38100"/>
                <a:gd name="connsiteY18" fmla="*/ 83153 h 114300"/>
                <a:gd name="connsiteX19" fmla="*/ 24013 w 38100"/>
                <a:gd name="connsiteY19" fmla="*/ 93059 h 114300"/>
                <a:gd name="connsiteX20" fmla="*/ 32014 w 38100"/>
                <a:gd name="connsiteY20" fmla="*/ 84582 h 114300"/>
                <a:gd name="connsiteX21" fmla="*/ 31919 w 38100"/>
                <a:gd name="connsiteY21" fmla="*/ 82487 h 114300"/>
                <a:gd name="connsiteX22" fmla="*/ 18774 w 38100"/>
                <a:gd name="connsiteY22" fmla="*/ 63913 h 114300"/>
                <a:gd name="connsiteX23" fmla="*/ 105 w 38100"/>
                <a:gd name="connsiteY23" fmla="*/ 33433 h 114300"/>
                <a:gd name="connsiteX24" fmla="*/ 10 w 38100"/>
                <a:gd name="connsiteY24" fmla="*/ 31337 h 114300"/>
                <a:gd name="connsiteX25" fmla="*/ 15822 w 38100"/>
                <a:gd name="connsiteY25" fmla="*/ 9144 h 114300"/>
                <a:gd name="connsiteX26" fmla="*/ 15631 w 38100"/>
                <a:gd name="connsiteY26" fmla="*/ 286 h 114300"/>
                <a:gd name="connsiteX27" fmla="*/ 27442 w 38100"/>
                <a:gd name="connsiteY27" fmla="*/ 0 h 114300"/>
                <a:gd name="connsiteX28" fmla="*/ 27633 w 38100"/>
                <a:gd name="connsiteY28" fmla="*/ 8858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8100" h="114300">
                  <a:moveTo>
                    <a:pt x="27633" y="8858"/>
                  </a:moveTo>
                  <a:cubicBezTo>
                    <a:pt x="38110" y="10573"/>
                    <a:pt x="44492" y="18288"/>
                    <a:pt x="44778" y="30671"/>
                  </a:cubicBezTo>
                  <a:lnTo>
                    <a:pt x="44873" y="32671"/>
                  </a:lnTo>
                  <a:lnTo>
                    <a:pt x="30585" y="34385"/>
                  </a:lnTo>
                  <a:lnTo>
                    <a:pt x="30490" y="32099"/>
                  </a:lnTo>
                  <a:cubicBezTo>
                    <a:pt x="30300" y="25241"/>
                    <a:pt x="27728" y="22003"/>
                    <a:pt x="22394" y="22193"/>
                  </a:cubicBezTo>
                  <a:cubicBezTo>
                    <a:pt x="17917" y="22289"/>
                    <a:pt x="14869" y="25051"/>
                    <a:pt x="14964" y="30671"/>
                  </a:cubicBezTo>
                  <a:lnTo>
                    <a:pt x="14964" y="32480"/>
                  </a:lnTo>
                  <a:cubicBezTo>
                    <a:pt x="15060" y="38005"/>
                    <a:pt x="18203" y="42386"/>
                    <a:pt x="28109" y="51054"/>
                  </a:cubicBezTo>
                  <a:cubicBezTo>
                    <a:pt x="41634" y="62960"/>
                    <a:pt x="46492" y="70866"/>
                    <a:pt x="46778" y="81534"/>
                  </a:cubicBezTo>
                  <a:lnTo>
                    <a:pt x="46873" y="83915"/>
                  </a:lnTo>
                  <a:cubicBezTo>
                    <a:pt x="47159" y="96298"/>
                    <a:pt x="40587" y="104108"/>
                    <a:pt x="30109" y="106108"/>
                  </a:cubicBezTo>
                  <a:lnTo>
                    <a:pt x="30395" y="116396"/>
                  </a:lnTo>
                  <a:lnTo>
                    <a:pt x="18584" y="116681"/>
                  </a:lnTo>
                  <a:lnTo>
                    <a:pt x="18298" y="106394"/>
                  </a:lnTo>
                  <a:cubicBezTo>
                    <a:pt x="7821" y="104394"/>
                    <a:pt x="1058" y="96774"/>
                    <a:pt x="677" y="84582"/>
                  </a:cubicBezTo>
                  <a:lnTo>
                    <a:pt x="582" y="78962"/>
                  </a:lnTo>
                  <a:lnTo>
                    <a:pt x="14869" y="77248"/>
                  </a:lnTo>
                  <a:lnTo>
                    <a:pt x="15060" y="83153"/>
                  </a:lnTo>
                  <a:cubicBezTo>
                    <a:pt x="15250" y="90011"/>
                    <a:pt x="18108" y="93250"/>
                    <a:pt x="24013" y="93059"/>
                  </a:cubicBezTo>
                  <a:cubicBezTo>
                    <a:pt x="28395" y="92964"/>
                    <a:pt x="32109" y="90202"/>
                    <a:pt x="32014" y="84582"/>
                  </a:cubicBezTo>
                  <a:lnTo>
                    <a:pt x="31919" y="82487"/>
                  </a:lnTo>
                  <a:cubicBezTo>
                    <a:pt x="31824" y="76962"/>
                    <a:pt x="28680" y="72581"/>
                    <a:pt x="18774" y="63913"/>
                  </a:cubicBezTo>
                  <a:cubicBezTo>
                    <a:pt x="5249" y="52007"/>
                    <a:pt x="391" y="44101"/>
                    <a:pt x="105" y="33433"/>
                  </a:cubicBezTo>
                  <a:lnTo>
                    <a:pt x="10" y="31337"/>
                  </a:lnTo>
                  <a:cubicBezTo>
                    <a:pt x="-276" y="19050"/>
                    <a:pt x="5535" y="11335"/>
                    <a:pt x="15822" y="9144"/>
                  </a:cubicBezTo>
                  <a:lnTo>
                    <a:pt x="15631" y="286"/>
                  </a:lnTo>
                  <a:lnTo>
                    <a:pt x="27442" y="0"/>
                  </a:lnTo>
                  <a:lnTo>
                    <a:pt x="27633" y="885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BA5B4C4-9536-4F3C-9BF5-E503A5CB7094}"/>
                </a:ext>
              </a:extLst>
            </p:cNvPr>
            <p:cNvSpPr/>
            <p:nvPr/>
          </p:nvSpPr>
          <p:spPr>
            <a:xfrm flipH="1">
              <a:off x="6557735" y="6074625"/>
              <a:ext cx="32623" cy="32623"/>
            </a:xfrm>
            <a:custGeom>
              <a:avLst/>
              <a:gdLst>
                <a:gd name="connsiteX0" fmla="*/ 37529 w 28575"/>
                <a:gd name="connsiteY0" fmla="*/ 18764 h 28575"/>
                <a:gd name="connsiteX1" fmla="*/ 18764 w 28575"/>
                <a:gd name="connsiteY1" fmla="*/ 37529 h 28575"/>
                <a:gd name="connsiteX2" fmla="*/ 0 w 28575"/>
                <a:gd name="connsiteY2" fmla="*/ 18764 h 28575"/>
                <a:gd name="connsiteX3" fmla="*/ 18764 w 28575"/>
                <a:gd name="connsiteY3" fmla="*/ 0 h 28575"/>
                <a:gd name="connsiteX4" fmla="*/ 37529 w 28575"/>
                <a:gd name="connsiteY4" fmla="*/ 1876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37529" y="18764"/>
                  </a:moveTo>
                  <a:cubicBezTo>
                    <a:pt x="37529" y="29127"/>
                    <a:pt x="29127" y="37529"/>
                    <a:pt x="18764" y="37529"/>
                  </a:cubicBezTo>
                  <a:cubicBezTo>
                    <a:pt x="8401" y="37529"/>
                    <a:pt x="0" y="29127"/>
                    <a:pt x="0" y="18764"/>
                  </a:cubicBezTo>
                  <a:cubicBezTo>
                    <a:pt x="0" y="8401"/>
                    <a:pt x="8401" y="0"/>
                    <a:pt x="18764" y="0"/>
                  </a:cubicBezTo>
                  <a:cubicBezTo>
                    <a:pt x="29127" y="0"/>
                    <a:pt x="37529" y="8401"/>
                    <a:pt x="37529" y="18764"/>
                  </a:cubicBezTo>
                  <a:close/>
                </a:path>
              </a:pathLst>
            </a:custGeom>
            <a:noFill/>
            <a:ln w="8994" cap="flat">
              <a:solidFill>
                <a:srgbClr val="6CC4F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37225D3-9A7A-4A63-A4AC-538115510F03}"/>
                </a:ext>
              </a:extLst>
            </p:cNvPr>
            <p:cNvSpPr/>
            <p:nvPr/>
          </p:nvSpPr>
          <p:spPr>
            <a:xfrm flipH="1">
              <a:off x="6361669" y="5874971"/>
              <a:ext cx="119618" cy="119619"/>
            </a:xfrm>
            <a:custGeom>
              <a:avLst/>
              <a:gdLst>
                <a:gd name="connsiteX0" fmla="*/ 53054 w 104775"/>
                <a:gd name="connsiteY0" fmla="*/ 107156 h 104775"/>
                <a:gd name="connsiteX1" fmla="*/ 54102 w 104775"/>
                <a:gd name="connsiteY1" fmla="*/ 107156 h 104775"/>
                <a:gd name="connsiteX2" fmla="*/ 107156 w 104775"/>
                <a:gd name="connsiteY2" fmla="*/ 54102 h 104775"/>
                <a:gd name="connsiteX3" fmla="*/ 107156 w 104775"/>
                <a:gd name="connsiteY3" fmla="*/ 53054 h 104775"/>
                <a:gd name="connsiteX4" fmla="*/ 54102 w 104775"/>
                <a:gd name="connsiteY4" fmla="*/ 0 h 104775"/>
                <a:gd name="connsiteX5" fmla="*/ 53054 w 104775"/>
                <a:gd name="connsiteY5" fmla="*/ 0 h 104775"/>
                <a:gd name="connsiteX6" fmla="*/ 0 w 104775"/>
                <a:gd name="connsiteY6" fmla="*/ 53054 h 104775"/>
                <a:gd name="connsiteX7" fmla="*/ 0 w 104775"/>
                <a:gd name="connsiteY7" fmla="*/ 54102 h 104775"/>
                <a:gd name="connsiteX8" fmla="*/ 53054 w 104775"/>
                <a:gd name="connsiteY8" fmla="*/ 107156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775" h="104775">
                  <a:moveTo>
                    <a:pt x="53054" y="107156"/>
                  </a:moveTo>
                  <a:lnTo>
                    <a:pt x="54102" y="107156"/>
                  </a:lnTo>
                  <a:cubicBezTo>
                    <a:pt x="54102" y="77915"/>
                    <a:pt x="77819" y="54102"/>
                    <a:pt x="107156" y="54102"/>
                  </a:cubicBezTo>
                  <a:lnTo>
                    <a:pt x="107156" y="53054"/>
                  </a:lnTo>
                  <a:cubicBezTo>
                    <a:pt x="77915" y="53054"/>
                    <a:pt x="54102" y="29337"/>
                    <a:pt x="54102" y="0"/>
                  </a:cubicBezTo>
                  <a:lnTo>
                    <a:pt x="53054" y="0"/>
                  </a:lnTo>
                  <a:cubicBezTo>
                    <a:pt x="53054" y="29242"/>
                    <a:pt x="29337" y="53054"/>
                    <a:pt x="0" y="53054"/>
                  </a:cubicBezTo>
                  <a:lnTo>
                    <a:pt x="0" y="54102"/>
                  </a:lnTo>
                  <a:cubicBezTo>
                    <a:pt x="29337" y="54102"/>
                    <a:pt x="53054" y="77819"/>
                    <a:pt x="53054" y="107156"/>
                  </a:cubicBezTo>
                  <a:close/>
                </a:path>
              </a:pathLst>
            </a:custGeom>
            <a:solidFill>
              <a:srgbClr val="6CC4F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FE46F34-F9FF-444B-95B6-1B5D66FBE96A}"/>
              </a:ext>
            </a:extLst>
          </p:cNvPr>
          <p:cNvSpPr txBox="1"/>
          <p:nvPr/>
        </p:nvSpPr>
        <p:spPr>
          <a:xfrm>
            <a:off x="1040347" y="679363"/>
            <a:ext cx="20890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latin typeface="Century Gothic" panose="020B0502020202020204" pitchFamily="34" charset="0"/>
              </a:rPr>
              <a:t>Sales Funnel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457C1F31-E0D4-4F99-BDBF-7CE4B9D6FBC8}"/>
              </a:ext>
            </a:extLst>
          </p:cNvPr>
          <p:cNvCxnSpPr>
            <a:cxnSpLocks/>
          </p:cNvCxnSpPr>
          <p:nvPr/>
        </p:nvCxnSpPr>
        <p:spPr>
          <a:xfrm>
            <a:off x="8355478" y="177105"/>
            <a:ext cx="0" cy="1395223"/>
          </a:xfrm>
          <a:prstGeom prst="straightConnector1">
            <a:avLst/>
          </a:prstGeom>
          <a:ln w="50800" cap="rnd">
            <a:gradFill>
              <a:gsLst>
                <a:gs pos="100000">
                  <a:srgbClr val="9BD7F9"/>
                </a:gs>
                <a:gs pos="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88C3CDD-8609-46FD-9DBD-EEC92BDEBA8F}"/>
              </a:ext>
            </a:extLst>
          </p:cNvPr>
          <p:cNvCxnSpPr>
            <a:cxnSpLocks/>
          </p:cNvCxnSpPr>
          <p:nvPr/>
        </p:nvCxnSpPr>
        <p:spPr>
          <a:xfrm>
            <a:off x="8944403" y="704312"/>
            <a:ext cx="0" cy="1395223"/>
          </a:xfrm>
          <a:prstGeom prst="straightConnector1">
            <a:avLst/>
          </a:prstGeom>
          <a:ln w="50800" cap="rnd">
            <a:gradFill>
              <a:gsLst>
                <a:gs pos="100000">
                  <a:srgbClr val="9BD7F9"/>
                </a:gs>
                <a:gs pos="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BA1D264-BB67-4B71-ABC9-B2EDB0F4C7A3}"/>
              </a:ext>
            </a:extLst>
          </p:cNvPr>
          <p:cNvCxnSpPr>
            <a:cxnSpLocks/>
          </p:cNvCxnSpPr>
          <p:nvPr/>
        </p:nvCxnSpPr>
        <p:spPr>
          <a:xfrm>
            <a:off x="9457527" y="581777"/>
            <a:ext cx="0" cy="1395223"/>
          </a:xfrm>
          <a:prstGeom prst="straightConnector1">
            <a:avLst/>
          </a:prstGeom>
          <a:ln w="50800" cap="rnd">
            <a:gradFill>
              <a:gsLst>
                <a:gs pos="100000">
                  <a:srgbClr val="9BD7F9"/>
                </a:gs>
                <a:gs pos="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6E3D59F-9B1B-496D-8D18-8D26A75E4D6B}"/>
              </a:ext>
            </a:extLst>
          </p:cNvPr>
          <p:cNvCxnSpPr>
            <a:cxnSpLocks/>
          </p:cNvCxnSpPr>
          <p:nvPr/>
        </p:nvCxnSpPr>
        <p:spPr>
          <a:xfrm>
            <a:off x="10348298" y="504197"/>
            <a:ext cx="0" cy="1395223"/>
          </a:xfrm>
          <a:prstGeom prst="straightConnector1">
            <a:avLst/>
          </a:prstGeom>
          <a:ln w="50800" cap="rnd">
            <a:gradFill>
              <a:gsLst>
                <a:gs pos="100000">
                  <a:srgbClr val="9BD7F9"/>
                </a:gs>
                <a:gs pos="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6571DE-B15A-4FB9-BC3B-8D325C4DA26B}"/>
              </a:ext>
            </a:extLst>
          </p:cNvPr>
          <p:cNvCxnSpPr>
            <a:cxnSpLocks/>
          </p:cNvCxnSpPr>
          <p:nvPr/>
        </p:nvCxnSpPr>
        <p:spPr>
          <a:xfrm>
            <a:off x="9884137" y="10086"/>
            <a:ext cx="0" cy="1395223"/>
          </a:xfrm>
          <a:prstGeom prst="straightConnector1">
            <a:avLst/>
          </a:prstGeom>
          <a:ln w="50800" cap="rnd">
            <a:gradFill>
              <a:gsLst>
                <a:gs pos="100000">
                  <a:srgbClr val="9BD7F9"/>
                </a:gs>
                <a:gs pos="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9FF70A-F6F1-6043-A7B3-BD1BF5CEF866}"/>
              </a:ext>
            </a:extLst>
          </p:cNvPr>
          <p:cNvCxnSpPr>
            <a:cxnSpLocks/>
          </p:cNvCxnSpPr>
          <p:nvPr/>
        </p:nvCxnSpPr>
        <p:spPr>
          <a:xfrm>
            <a:off x="8655015" y="1027522"/>
            <a:ext cx="0" cy="1395223"/>
          </a:xfrm>
          <a:prstGeom prst="straightConnector1">
            <a:avLst/>
          </a:prstGeom>
          <a:ln w="50800" cap="rnd">
            <a:gradFill>
              <a:gsLst>
                <a:gs pos="100000">
                  <a:srgbClr val="36D7B8"/>
                </a:gs>
                <a:gs pos="0">
                  <a:srgbClr val="36D7B8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531EA5C-6AB4-624F-A890-2C94DC3F24FC}"/>
              </a:ext>
            </a:extLst>
          </p:cNvPr>
          <p:cNvCxnSpPr>
            <a:cxnSpLocks/>
          </p:cNvCxnSpPr>
          <p:nvPr/>
        </p:nvCxnSpPr>
        <p:spPr>
          <a:xfrm>
            <a:off x="9240887" y="1037424"/>
            <a:ext cx="0" cy="1395223"/>
          </a:xfrm>
          <a:prstGeom prst="straightConnector1">
            <a:avLst/>
          </a:prstGeom>
          <a:ln w="50800" cap="rnd">
            <a:gradFill>
              <a:gsLst>
                <a:gs pos="100000">
                  <a:srgbClr val="36D7B8"/>
                </a:gs>
                <a:gs pos="0">
                  <a:srgbClr val="36D7B8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79FCBB-6A8A-954C-A424-C672B1F94CAB}"/>
              </a:ext>
            </a:extLst>
          </p:cNvPr>
          <p:cNvCxnSpPr>
            <a:cxnSpLocks/>
          </p:cNvCxnSpPr>
          <p:nvPr/>
        </p:nvCxnSpPr>
        <p:spPr>
          <a:xfrm>
            <a:off x="9835474" y="1037424"/>
            <a:ext cx="0" cy="1395223"/>
          </a:xfrm>
          <a:prstGeom prst="straightConnector1">
            <a:avLst/>
          </a:prstGeom>
          <a:ln w="50800" cap="rnd">
            <a:gradFill>
              <a:gsLst>
                <a:gs pos="100000">
                  <a:srgbClr val="36D7B8"/>
                </a:gs>
                <a:gs pos="0">
                  <a:srgbClr val="36D7B8">
                    <a:alpha val="0"/>
                  </a:srgb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2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-0.15972 L -3.54167E-6 1.11111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12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15694 L 8.13152E-17 2.22222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770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8" grpId="0" animBg="1"/>
      <p:bldP spid="66" grpId="0" animBg="1"/>
      <p:bldP spid="35" grpId="0"/>
      <p:bldP spid="37" grpId="0"/>
      <p:bldP spid="38" grpId="0"/>
      <p:bldP spid="11" grpId="0" animBg="1"/>
      <p:bldP spid="59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CC8CD1-4CAA-4615-8BCD-AE133099F9E7}"/>
              </a:ext>
            </a:extLst>
          </p:cNvPr>
          <p:cNvSpPr/>
          <p:nvPr/>
        </p:nvSpPr>
        <p:spPr>
          <a:xfrm>
            <a:off x="0" y="1683375"/>
            <a:ext cx="12192000" cy="441626"/>
          </a:xfrm>
          <a:prstGeom prst="roundRect">
            <a:avLst>
              <a:gd name="adj" fmla="val 0"/>
            </a:avLst>
          </a:prstGeom>
          <a:solidFill>
            <a:srgbClr val="22A7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Фигура"/>
          <p:cNvSpPr/>
          <p:nvPr/>
        </p:nvSpPr>
        <p:spPr>
          <a:xfrm>
            <a:off x="4226315" y="1683375"/>
            <a:ext cx="3733843" cy="44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4"/>
                </a:lnTo>
                <a:lnTo>
                  <a:pt x="2026" y="21600"/>
                </a:lnTo>
                <a:lnTo>
                  <a:pt x="19582" y="21581"/>
                </a:lnTo>
                <a:lnTo>
                  <a:pt x="21600" y="0"/>
                </a:lnTo>
                <a:close/>
              </a:path>
            </a:pathLst>
          </a:custGeom>
          <a:solidFill>
            <a:srgbClr val="22A7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F3680FA-302F-473D-8863-FC09E8F736A8}"/>
              </a:ext>
            </a:extLst>
          </p:cNvPr>
          <p:cNvSpPr/>
          <p:nvPr/>
        </p:nvSpPr>
        <p:spPr>
          <a:xfrm>
            <a:off x="0" y="2177259"/>
            <a:ext cx="12192000" cy="441626"/>
          </a:xfrm>
          <a:prstGeom prst="roundRect">
            <a:avLst>
              <a:gd name="adj" fmla="val 0"/>
            </a:avLst>
          </a:prstGeom>
          <a:solidFill>
            <a:srgbClr val="30C9E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Фигура"/>
          <p:cNvSpPr/>
          <p:nvPr/>
        </p:nvSpPr>
        <p:spPr>
          <a:xfrm>
            <a:off x="4618127" y="2178480"/>
            <a:ext cx="2951047" cy="442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40"/>
                </a:lnTo>
                <a:lnTo>
                  <a:pt x="19056" y="21529"/>
                </a:lnTo>
                <a:lnTo>
                  <a:pt x="253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0C9E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5880E9A-14C8-47FF-96FF-4E222DC006A8}"/>
              </a:ext>
            </a:extLst>
          </p:cNvPr>
          <p:cNvSpPr/>
          <p:nvPr/>
        </p:nvSpPr>
        <p:spPr>
          <a:xfrm>
            <a:off x="0" y="2672500"/>
            <a:ext cx="12192000" cy="441626"/>
          </a:xfrm>
          <a:prstGeom prst="roundRect">
            <a:avLst>
              <a:gd name="adj" fmla="val 0"/>
            </a:avLst>
          </a:prstGeom>
          <a:solidFill>
            <a:srgbClr val="36D7B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Фигура"/>
          <p:cNvSpPr/>
          <p:nvPr/>
        </p:nvSpPr>
        <p:spPr>
          <a:xfrm>
            <a:off x="5005799" y="2674265"/>
            <a:ext cx="2174412" cy="44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"/>
                </a:moveTo>
                <a:lnTo>
                  <a:pt x="21600" y="0"/>
                </a:lnTo>
                <a:lnTo>
                  <a:pt x="18148" y="21555"/>
                </a:lnTo>
                <a:lnTo>
                  <a:pt x="3491" y="21600"/>
                </a:lnTo>
                <a:lnTo>
                  <a:pt x="0" y="17"/>
                </a:lnTo>
                <a:close/>
              </a:path>
            </a:pathLst>
          </a:custGeom>
          <a:solidFill>
            <a:srgbClr val="36D7B8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7951A27-2E39-40B5-8FD3-1CCC4381B253}"/>
              </a:ext>
            </a:extLst>
          </p:cNvPr>
          <p:cNvSpPr/>
          <p:nvPr/>
        </p:nvSpPr>
        <p:spPr>
          <a:xfrm>
            <a:off x="0" y="5378276"/>
            <a:ext cx="12192000" cy="441626"/>
          </a:xfrm>
          <a:prstGeom prst="roundRect">
            <a:avLst>
              <a:gd name="adj" fmla="val 0"/>
            </a:avLst>
          </a:prstGeom>
          <a:solidFill>
            <a:srgbClr val="22A7F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Фигура"/>
          <p:cNvSpPr/>
          <p:nvPr/>
        </p:nvSpPr>
        <p:spPr>
          <a:xfrm rot="10800000">
            <a:off x="4231843" y="5377663"/>
            <a:ext cx="3733842" cy="443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4"/>
                </a:lnTo>
                <a:lnTo>
                  <a:pt x="2026" y="21600"/>
                </a:lnTo>
                <a:lnTo>
                  <a:pt x="19582" y="21581"/>
                </a:lnTo>
                <a:lnTo>
                  <a:pt x="21600" y="0"/>
                </a:lnTo>
                <a:close/>
              </a:path>
            </a:pathLst>
          </a:custGeom>
          <a:solidFill>
            <a:srgbClr val="22A7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50F7DF19-D86B-421B-A9B5-27C22DAEED08}"/>
              </a:ext>
            </a:extLst>
          </p:cNvPr>
          <p:cNvSpPr/>
          <p:nvPr/>
        </p:nvSpPr>
        <p:spPr>
          <a:xfrm>
            <a:off x="0" y="4883934"/>
            <a:ext cx="12192000" cy="441626"/>
          </a:xfrm>
          <a:prstGeom prst="roundRect">
            <a:avLst>
              <a:gd name="adj" fmla="val 0"/>
            </a:avLst>
          </a:prstGeom>
          <a:solidFill>
            <a:srgbClr val="30C9E1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Фигура"/>
          <p:cNvSpPr/>
          <p:nvPr/>
        </p:nvSpPr>
        <p:spPr>
          <a:xfrm rot="10800000">
            <a:off x="4622829" y="4883294"/>
            <a:ext cx="2951046" cy="442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40"/>
                </a:lnTo>
                <a:lnTo>
                  <a:pt x="19056" y="21529"/>
                </a:lnTo>
                <a:lnTo>
                  <a:pt x="2538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0C9E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B08143F-818F-483D-9A29-A09C2DCF18B9}"/>
              </a:ext>
            </a:extLst>
          </p:cNvPr>
          <p:cNvSpPr/>
          <p:nvPr/>
        </p:nvSpPr>
        <p:spPr>
          <a:xfrm>
            <a:off x="0" y="4387284"/>
            <a:ext cx="12192000" cy="441626"/>
          </a:xfrm>
          <a:prstGeom prst="roundRect">
            <a:avLst>
              <a:gd name="adj" fmla="val 0"/>
            </a:avLst>
          </a:prstGeom>
          <a:solidFill>
            <a:srgbClr val="36D7B8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Фигура"/>
          <p:cNvSpPr/>
          <p:nvPr/>
        </p:nvSpPr>
        <p:spPr>
          <a:xfrm rot="10800000">
            <a:off x="5011791" y="4388023"/>
            <a:ext cx="2174411" cy="4417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"/>
                </a:moveTo>
                <a:lnTo>
                  <a:pt x="21600" y="0"/>
                </a:lnTo>
                <a:lnTo>
                  <a:pt x="18148" y="21555"/>
                </a:lnTo>
                <a:lnTo>
                  <a:pt x="3491" y="21600"/>
                </a:lnTo>
                <a:lnTo>
                  <a:pt x="0" y="17"/>
                </a:lnTo>
                <a:close/>
              </a:path>
            </a:pathLst>
          </a:custGeom>
          <a:solidFill>
            <a:srgbClr val="36D7B8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sp>
        <p:nvSpPr>
          <p:cNvPr id="1112" name="Transaction"/>
          <p:cNvSpPr txBox="1"/>
          <p:nvPr/>
        </p:nvSpPr>
        <p:spPr>
          <a:xfrm rot="5400000">
            <a:off x="6668984" y="3645890"/>
            <a:ext cx="1153876" cy="217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lnSpc>
                <a:spcPct val="120000"/>
              </a:lnSpc>
              <a:defRPr sz="2600" b="0">
                <a:solidFill>
                  <a:srgbClr val="64697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algn="ctr"/>
            <a:r>
              <a:rPr sz="1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Transaction</a:t>
            </a:r>
          </a:p>
        </p:txBody>
      </p:sp>
      <p:sp>
        <p:nvSpPr>
          <p:cNvPr id="1114" name="Transaction"/>
          <p:cNvSpPr txBox="1"/>
          <p:nvPr/>
        </p:nvSpPr>
        <p:spPr>
          <a:xfrm rot="16200000">
            <a:off x="4369141" y="3663025"/>
            <a:ext cx="1153876" cy="2177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lnSpc>
                <a:spcPct val="120000"/>
              </a:lnSpc>
              <a:defRPr sz="2600" b="0">
                <a:solidFill>
                  <a:srgbClr val="646977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 algn="ctr"/>
            <a:r>
              <a:rPr sz="1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Transaction</a:t>
            </a:r>
          </a:p>
        </p:txBody>
      </p:sp>
      <p:sp>
        <p:nvSpPr>
          <p:cNvPr id="1115" name="Стрелка"/>
          <p:cNvSpPr/>
          <p:nvPr/>
        </p:nvSpPr>
        <p:spPr>
          <a:xfrm rot="5400000">
            <a:off x="4625705" y="561047"/>
            <a:ext cx="1608461" cy="226023"/>
          </a:xfrm>
          <a:prstGeom prst="rightArrow">
            <a:avLst>
              <a:gd name="adj1" fmla="val 44312"/>
              <a:gd name="adj2" fmla="val 85934"/>
            </a:avLst>
          </a:prstGeom>
          <a:gradFill>
            <a:gsLst>
              <a:gs pos="100000">
                <a:srgbClr val="9BD7F9"/>
              </a:gs>
              <a:gs pos="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sp>
        <p:nvSpPr>
          <p:cNvPr id="1116" name="Стрелка"/>
          <p:cNvSpPr/>
          <p:nvPr/>
        </p:nvSpPr>
        <p:spPr>
          <a:xfrm rot="5400000">
            <a:off x="5291768" y="561046"/>
            <a:ext cx="1608465" cy="226023"/>
          </a:xfrm>
          <a:prstGeom prst="rightArrow">
            <a:avLst>
              <a:gd name="adj1" fmla="val 44312"/>
              <a:gd name="adj2" fmla="val 85934"/>
            </a:avLst>
          </a:prstGeom>
          <a:gradFill>
            <a:gsLst>
              <a:gs pos="100000">
                <a:srgbClr val="9BD7F9"/>
              </a:gs>
              <a:gs pos="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sp>
        <p:nvSpPr>
          <p:cNvPr id="1117" name="Стрелка"/>
          <p:cNvSpPr/>
          <p:nvPr/>
        </p:nvSpPr>
        <p:spPr>
          <a:xfrm rot="5400000">
            <a:off x="5957832" y="561046"/>
            <a:ext cx="1608465" cy="226023"/>
          </a:xfrm>
          <a:prstGeom prst="rightArrow">
            <a:avLst>
              <a:gd name="adj1" fmla="val 44312"/>
              <a:gd name="adj2" fmla="val 85934"/>
            </a:avLst>
          </a:prstGeom>
          <a:gradFill>
            <a:gsLst>
              <a:gs pos="100000">
                <a:srgbClr val="9BD7F9"/>
              </a:gs>
              <a:gs pos="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sp>
        <p:nvSpPr>
          <p:cNvPr id="1098" name="Фигура"/>
          <p:cNvSpPr/>
          <p:nvPr/>
        </p:nvSpPr>
        <p:spPr>
          <a:xfrm>
            <a:off x="5397414" y="3168874"/>
            <a:ext cx="1394124" cy="588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"/>
                </a:moveTo>
                <a:lnTo>
                  <a:pt x="21600" y="0"/>
                </a:lnTo>
                <a:lnTo>
                  <a:pt x="14398" y="21600"/>
                </a:lnTo>
                <a:lnTo>
                  <a:pt x="7188" y="21581"/>
                </a:lnTo>
                <a:lnTo>
                  <a:pt x="0" y="17"/>
                </a:lnTo>
                <a:close/>
              </a:path>
            </a:pathLst>
          </a:custGeom>
          <a:solidFill>
            <a:srgbClr val="BFBFB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sp>
        <p:nvSpPr>
          <p:cNvPr id="1103" name="Фигура"/>
          <p:cNvSpPr/>
          <p:nvPr/>
        </p:nvSpPr>
        <p:spPr>
          <a:xfrm rot="10800000">
            <a:off x="5400464" y="3747125"/>
            <a:ext cx="1394124" cy="588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"/>
                </a:moveTo>
                <a:lnTo>
                  <a:pt x="21600" y="0"/>
                </a:lnTo>
                <a:lnTo>
                  <a:pt x="14398" y="21600"/>
                </a:lnTo>
                <a:lnTo>
                  <a:pt x="7188" y="21581"/>
                </a:lnTo>
                <a:lnTo>
                  <a:pt x="0" y="17"/>
                </a:lnTo>
                <a:close/>
              </a:path>
            </a:pathLst>
          </a:custGeom>
          <a:solidFill>
            <a:srgbClr val="BFBFB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sp>
        <p:nvSpPr>
          <p:cNvPr id="1111" name="Линия"/>
          <p:cNvSpPr/>
          <p:nvPr/>
        </p:nvSpPr>
        <p:spPr>
          <a:xfrm rot="5400000">
            <a:off x="6289436" y="3629007"/>
            <a:ext cx="1134826" cy="251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6" h="21600" extrusionOk="0">
                <a:moveTo>
                  <a:pt x="2" y="21238"/>
                </a:moveTo>
                <a:lnTo>
                  <a:pt x="2" y="14292"/>
                </a:lnTo>
                <a:cubicBezTo>
                  <a:pt x="-23" y="11859"/>
                  <a:pt x="190" y="9500"/>
                  <a:pt x="584" y="7852"/>
                </a:cubicBezTo>
                <a:cubicBezTo>
                  <a:pt x="938" y="6370"/>
                  <a:pt x="1408" y="5597"/>
                  <a:pt x="1888" y="5706"/>
                </a:cubicBezTo>
                <a:lnTo>
                  <a:pt x="9278" y="5706"/>
                </a:lnTo>
                <a:cubicBezTo>
                  <a:pt x="9618" y="5721"/>
                  <a:pt x="9945" y="5096"/>
                  <a:pt x="10180" y="3981"/>
                </a:cubicBezTo>
                <a:cubicBezTo>
                  <a:pt x="10405" y="2911"/>
                  <a:pt x="10527" y="1478"/>
                  <a:pt x="10519" y="0"/>
                </a:cubicBezTo>
                <a:cubicBezTo>
                  <a:pt x="10484" y="1541"/>
                  <a:pt x="10603" y="3071"/>
                  <a:pt x="10843" y="4177"/>
                </a:cubicBezTo>
                <a:cubicBezTo>
                  <a:pt x="11059" y="5177"/>
                  <a:pt x="11356" y="5740"/>
                  <a:pt x="11665" y="5737"/>
                </a:cubicBezTo>
                <a:lnTo>
                  <a:pt x="19860" y="5737"/>
                </a:lnTo>
                <a:cubicBezTo>
                  <a:pt x="20347" y="5834"/>
                  <a:pt x="20803" y="6849"/>
                  <a:pt x="21119" y="8540"/>
                </a:cubicBezTo>
                <a:cubicBezTo>
                  <a:pt x="21429" y="10202"/>
                  <a:pt x="21577" y="12370"/>
                  <a:pt x="21527" y="14541"/>
                </a:cubicBezTo>
                <a:lnTo>
                  <a:pt x="21527" y="21600"/>
                </a:lnTo>
              </a:path>
            </a:pathLst>
          </a:custGeom>
          <a:noFill/>
          <a:ln w="38100" cap="flat">
            <a:solidFill>
              <a:srgbClr val="BFBFBF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sp>
        <p:nvSpPr>
          <p:cNvPr id="1113" name="Линия"/>
          <p:cNvSpPr/>
          <p:nvPr/>
        </p:nvSpPr>
        <p:spPr>
          <a:xfrm rot="16200000">
            <a:off x="4774850" y="3629007"/>
            <a:ext cx="1134826" cy="251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6" h="21600" extrusionOk="0">
                <a:moveTo>
                  <a:pt x="2" y="21238"/>
                </a:moveTo>
                <a:lnTo>
                  <a:pt x="2" y="14292"/>
                </a:lnTo>
                <a:cubicBezTo>
                  <a:pt x="-23" y="11859"/>
                  <a:pt x="190" y="9500"/>
                  <a:pt x="584" y="7852"/>
                </a:cubicBezTo>
                <a:cubicBezTo>
                  <a:pt x="938" y="6370"/>
                  <a:pt x="1408" y="5597"/>
                  <a:pt x="1888" y="5706"/>
                </a:cubicBezTo>
                <a:lnTo>
                  <a:pt x="9278" y="5706"/>
                </a:lnTo>
                <a:cubicBezTo>
                  <a:pt x="9618" y="5721"/>
                  <a:pt x="9945" y="5096"/>
                  <a:pt x="10180" y="3981"/>
                </a:cubicBezTo>
                <a:cubicBezTo>
                  <a:pt x="10405" y="2911"/>
                  <a:pt x="10527" y="1478"/>
                  <a:pt x="10519" y="0"/>
                </a:cubicBezTo>
                <a:cubicBezTo>
                  <a:pt x="10484" y="1541"/>
                  <a:pt x="10603" y="3071"/>
                  <a:pt x="10843" y="4177"/>
                </a:cubicBezTo>
                <a:cubicBezTo>
                  <a:pt x="11059" y="5177"/>
                  <a:pt x="11356" y="5740"/>
                  <a:pt x="11665" y="5737"/>
                </a:cubicBezTo>
                <a:lnTo>
                  <a:pt x="19860" y="5737"/>
                </a:lnTo>
                <a:cubicBezTo>
                  <a:pt x="20347" y="5834"/>
                  <a:pt x="20803" y="6849"/>
                  <a:pt x="21119" y="8540"/>
                </a:cubicBezTo>
                <a:cubicBezTo>
                  <a:pt x="21429" y="10202"/>
                  <a:pt x="21577" y="12370"/>
                  <a:pt x="21527" y="14541"/>
                </a:cubicBezTo>
                <a:lnTo>
                  <a:pt x="21527" y="21600"/>
                </a:lnTo>
              </a:path>
            </a:pathLst>
          </a:custGeom>
          <a:noFill/>
          <a:ln w="38100" cap="flat">
            <a:solidFill>
              <a:srgbClr val="BFBFBF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900">
              <a:latin typeface="Century Gothic" panose="020B0502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118E84-1F0E-6042-8CEF-00656B210E24}"/>
              </a:ext>
            </a:extLst>
          </p:cNvPr>
          <p:cNvGrpSpPr/>
          <p:nvPr/>
        </p:nvGrpSpPr>
        <p:grpSpPr>
          <a:xfrm>
            <a:off x="5781265" y="3431139"/>
            <a:ext cx="635001" cy="635001"/>
            <a:chOff x="5781265" y="3431139"/>
            <a:chExt cx="635001" cy="635001"/>
          </a:xfrm>
        </p:grpSpPr>
        <p:sp>
          <p:nvSpPr>
            <p:cNvPr id="1135" name="Кружок"/>
            <p:cNvSpPr/>
            <p:nvPr/>
          </p:nvSpPr>
          <p:spPr>
            <a:xfrm>
              <a:off x="5781265" y="3431139"/>
              <a:ext cx="635001" cy="635001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900">
                <a:latin typeface="Century Gothic" panose="020B0502020202020204" pitchFamily="34" charset="0"/>
              </a:endParaRPr>
            </a:p>
          </p:txBody>
        </p:sp>
        <p:sp>
          <p:nvSpPr>
            <p:cNvPr id="1136" name="Фигура"/>
            <p:cNvSpPr/>
            <p:nvPr/>
          </p:nvSpPr>
          <p:spPr>
            <a:xfrm>
              <a:off x="5925326" y="3538602"/>
              <a:ext cx="359579" cy="334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10835" y="0"/>
                  </a:moveTo>
                  <a:cubicBezTo>
                    <a:pt x="10498" y="0"/>
                    <a:pt x="10225" y="292"/>
                    <a:pt x="10225" y="653"/>
                  </a:cubicBezTo>
                  <a:lnTo>
                    <a:pt x="10225" y="2711"/>
                  </a:lnTo>
                  <a:cubicBezTo>
                    <a:pt x="10225" y="3072"/>
                    <a:pt x="10498" y="3365"/>
                    <a:pt x="10835" y="3365"/>
                  </a:cubicBezTo>
                  <a:cubicBezTo>
                    <a:pt x="11171" y="3365"/>
                    <a:pt x="11444" y="3072"/>
                    <a:pt x="11444" y="2711"/>
                  </a:cubicBezTo>
                  <a:lnTo>
                    <a:pt x="11444" y="653"/>
                  </a:lnTo>
                  <a:cubicBezTo>
                    <a:pt x="11444" y="292"/>
                    <a:pt x="11171" y="0"/>
                    <a:pt x="10835" y="0"/>
                  </a:cubicBezTo>
                  <a:close/>
                  <a:moveTo>
                    <a:pt x="15869" y="2711"/>
                  </a:moveTo>
                  <a:cubicBezTo>
                    <a:pt x="15713" y="2711"/>
                    <a:pt x="15557" y="2775"/>
                    <a:pt x="15438" y="2902"/>
                  </a:cubicBezTo>
                  <a:lnTo>
                    <a:pt x="14157" y="4276"/>
                  </a:lnTo>
                  <a:cubicBezTo>
                    <a:pt x="13919" y="4531"/>
                    <a:pt x="13919" y="4945"/>
                    <a:pt x="14157" y="5200"/>
                  </a:cubicBezTo>
                  <a:cubicBezTo>
                    <a:pt x="14395" y="5455"/>
                    <a:pt x="14781" y="5455"/>
                    <a:pt x="15019" y="5200"/>
                  </a:cubicBezTo>
                  <a:lnTo>
                    <a:pt x="16300" y="3826"/>
                  </a:lnTo>
                  <a:cubicBezTo>
                    <a:pt x="16538" y="3570"/>
                    <a:pt x="16538" y="3158"/>
                    <a:pt x="16300" y="2902"/>
                  </a:cubicBezTo>
                  <a:cubicBezTo>
                    <a:pt x="16181" y="2775"/>
                    <a:pt x="16024" y="2711"/>
                    <a:pt x="15869" y="2711"/>
                  </a:cubicBezTo>
                  <a:close/>
                  <a:moveTo>
                    <a:pt x="5750" y="2778"/>
                  </a:moveTo>
                  <a:cubicBezTo>
                    <a:pt x="5594" y="2778"/>
                    <a:pt x="5438" y="2842"/>
                    <a:pt x="5319" y="2970"/>
                  </a:cubicBezTo>
                  <a:cubicBezTo>
                    <a:pt x="5081" y="3225"/>
                    <a:pt x="5081" y="3638"/>
                    <a:pt x="5319" y="3893"/>
                  </a:cubicBezTo>
                  <a:lnTo>
                    <a:pt x="6600" y="5267"/>
                  </a:lnTo>
                  <a:cubicBezTo>
                    <a:pt x="6838" y="5523"/>
                    <a:pt x="7223" y="5523"/>
                    <a:pt x="7461" y="5267"/>
                  </a:cubicBezTo>
                  <a:cubicBezTo>
                    <a:pt x="7699" y="5012"/>
                    <a:pt x="7699" y="4598"/>
                    <a:pt x="7461" y="4343"/>
                  </a:cubicBezTo>
                  <a:lnTo>
                    <a:pt x="6180" y="2970"/>
                  </a:lnTo>
                  <a:cubicBezTo>
                    <a:pt x="6061" y="2842"/>
                    <a:pt x="5906" y="2778"/>
                    <a:pt x="5750" y="2778"/>
                  </a:cubicBezTo>
                  <a:close/>
                  <a:moveTo>
                    <a:pt x="7845" y="6794"/>
                  </a:moveTo>
                  <a:cubicBezTo>
                    <a:pt x="7471" y="6799"/>
                    <a:pt x="7107" y="6917"/>
                    <a:pt x="6793" y="7134"/>
                  </a:cubicBezTo>
                  <a:cubicBezTo>
                    <a:pt x="6520" y="7322"/>
                    <a:pt x="6295" y="7579"/>
                    <a:pt x="6136" y="7883"/>
                  </a:cubicBezTo>
                  <a:lnTo>
                    <a:pt x="5520" y="9164"/>
                  </a:lnTo>
                  <a:cubicBezTo>
                    <a:pt x="5451" y="9272"/>
                    <a:pt x="5360" y="9362"/>
                    <a:pt x="5255" y="9427"/>
                  </a:cubicBezTo>
                  <a:cubicBezTo>
                    <a:pt x="5133" y="9503"/>
                    <a:pt x="4996" y="9544"/>
                    <a:pt x="4855" y="9546"/>
                  </a:cubicBezTo>
                  <a:lnTo>
                    <a:pt x="3844" y="9546"/>
                  </a:lnTo>
                  <a:lnTo>
                    <a:pt x="3814" y="19022"/>
                  </a:lnTo>
                  <a:lnTo>
                    <a:pt x="6722" y="19022"/>
                  </a:lnTo>
                  <a:lnTo>
                    <a:pt x="8565" y="21055"/>
                  </a:lnTo>
                  <a:cubicBezTo>
                    <a:pt x="8769" y="21249"/>
                    <a:pt x="9010" y="21395"/>
                    <a:pt x="9270" y="21481"/>
                  </a:cubicBezTo>
                  <a:cubicBezTo>
                    <a:pt x="9629" y="21598"/>
                    <a:pt x="10011" y="21600"/>
                    <a:pt x="10371" y="21486"/>
                  </a:cubicBezTo>
                  <a:lnTo>
                    <a:pt x="16077" y="19530"/>
                  </a:lnTo>
                  <a:cubicBezTo>
                    <a:pt x="16210" y="19487"/>
                    <a:pt x="16333" y="19417"/>
                    <a:pt x="16442" y="19326"/>
                  </a:cubicBezTo>
                  <a:cubicBezTo>
                    <a:pt x="16527" y="19255"/>
                    <a:pt x="16601" y="19172"/>
                    <a:pt x="16664" y="19079"/>
                  </a:cubicBezTo>
                  <a:lnTo>
                    <a:pt x="12170" y="14325"/>
                  </a:lnTo>
                  <a:lnTo>
                    <a:pt x="11730" y="14325"/>
                  </a:lnTo>
                  <a:cubicBezTo>
                    <a:pt x="11355" y="15204"/>
                    <a:pt x="10698" y="15909"/>
                    <a:pt x="9878" y="16312"/>
                  </a:cubicBezTo>
                  <a:cubicBezTo>
                    <a:pt x="8999" y="16745"/>
                    <a:pt x="7998" y="16800"/>
                    <a:pt x="7082" y="16465"/>
                  </a:cubicBezTo>
                  <a:lnTo>
                    <a:pt x="6167" y="16096"/>
                  </a:lnTo>
                  <a:cubicBezTo>
                    <a:pt x="5956" y="15989"/>
                    <a:pt x="5808" y="15778"/>
                    <a:pt x="5770" y="15531"/>
                  </a:cubicBezTo>
                  <a:cubicBezTo>
                    <a:pt x="5743" y="15349"/>
                    <a:pt x="5780" y="15162"/>
                    <a:pt x="5872" y="15007"/>
                  </a:cubicBezTo>
                  <a:lnTo>
                    <a:pt x="8176" y="10163"/>
                  </a:lnTo>
                  <a:cubicBezTo>
                    <a:pt x="8397" y="9732"/>
                    <a:pt x="8734" y="9381"/>
                    <a:pt x="9142" y="9156"/>
                  </a:cubicBezTo>
                  <a:cubicBezTo>
                    <a:pt x="9437" y="8994"/>
                    <a:pt x="9761" y="8903"/>
                    <a:pt x="10092" y="8888"/>
                  </a:cubicBezTo>
                  <a:lnTo>
                    <a:pt x="13081" y="8888"/>
                  </a:lnTo>
                  <a:cubicBezTo>
                    <a:pt x="13322" y="8472"/>
                    <a:pt x="13661" y="7410"/>
                    <a:pt x="13026" y="6962"/>
                  </a:cubicBezTo>
                  <a:cubicBezTo>
                    <a:pt x="12869" y="6852"/>
                    <a:pt x="12685" y="6793"/>
                    <a:pt x="12498" y="6794"/>
                  </a:cubicBezTo>
                  <a:lnTo>
                    <a:pt x="7845" y="6794"/>
                  </a:lnTo>
                  <a:close/>
                  <a:moveTo>
                    <a:pt x="1008" y="9498"/>
                  </a:moveTo>
                  <a:cubicBezTo>
                    <a:pt x="718" y="9498"/>
                    <a:pt x="572" y="9499"/>
                    <a:pt x="417" y="9551"/>
                  </a:cubicBezTo>
                  <a:cubicBezTo>
                    <a:pt x="246" y="9618"/>
                    <a:pt x="112" y="9762"/>
                    <a:pt x="50" y="9945"/>
                  </a:cubicBezTo>
                  <a:cubicBezTo>
                    <a:pt x="1" y="10112"/>
                    <a:pt x="0" y="10269"/>
                    <a:pt x="0" y="10579"/>
                  </a:cubicBezTo>
                  <a:lnTo>
                    <a:pt x="0" y="17922"/>
                  </a:lnTo>
                  <a:cubicBezTo>
                    <a:pt x="0" y="18237"/>
                    <a:pt x="1" y="18394"/>
                    <a:pt x="50" y="18561"/>
                  </a:cubicBezTo>
                  <a:cubicBezTo>
                    <a:pt x="112" y="18744"/>
                    <a:pt x="246" y="18888"/>
                    <a:pt x="417" y="18955"/>
                  </a:cubicBezTo>
                  <a:cubicBezTo>
                    <a:pt x="573" y="19008"/>
                    <a:pt x="719" y="19007"/>
                    <a:pt x="1008" y="19007"/>
                  </a:cubicBezTo>
                  <a:lnTo>
                    <a:pt x="2519" y="19007"/>
                  </a:lnTo>
                  <a:lnTo>
                    <a:pt x="2519" y="9498"/>
                  </a:lnTo>
                  <a:lnTo>
                    <a:pt x="1012" y="9498"/>
                  </a:lnTo>
                  <a:lnTo>
                    <a:pt x="1008" y="9498"/>
                  </a:lnTo>
                  <a:close/>
                  <a:moveTo>
                    <a:pt x="19026" y="9521"/>
                  </a:moveTo>
                  <a:lnTo>
                    <a:pt x="19026" y="19029"/>
                  </a:lnTo>
                  <a:lnTo>
                    <a:pt x="20589" y="19029"/>
                  </a:lnTo>
                  <a:cubicBezTo>
                    <a:pt x="20882" y="19029"/>
                    <a:pt x="21028" y="19030"/>
                    <a:pt x="21184" y="18977"/>
                  </a:cubicBezTo>
                  <a:cubicBezTo>
                    <a:pt x="21354" y="18910"/>
                    <a:pt x="21489" y="18766"/>
                    <a:pt x="21551" y="18583"/>
                  </a:cubicBezTo>
                  <a:cubicBezTo>
                    <a:pt x="21600" y="18416"/>
                    <a:pt x="21600" y="18259"/>
                    <a:pt x="21600" y="17949"/>
                  </a:cubicBezTo>
                  <a:lnTo>
                    <a:pt x="21600" y="10605"/>
                  </a:lnTo>
                  <a:cubicBezTo>
                    <a:pt x="21600" y="10291"/>
                    <a:pt x="21600" y="10134"/>
                    <a:pt x="21551" y="9967"/>
                  </a:cubicBezTo>
                  <a:cubicBezTo>
                    <a:pt x="21489" y="9784"/>
                    <a:pt x="21354" y="9640"/>
                    <a:pt x="21184" y="9574"/>
                  </a:cubicBezTo>
                  <a:cubicBezTo>
                    <a:pt x="21028" y="9521"/>
                    <a:pt x="20881" y="9521"/>
                    <a:pt x="20592" y="9521"/>
                  </a:cubicBezTo>
                  <a:lnTo>
                    <a:pt x="19026" y="9521"/>
                  </a:lnTo>
                  <a:close/>
                  <a:moveTo>
                    <a:pt x="10221" y="10214"/>
                  </a:moveTo>
                  <a:cubicBezTo>
                    <a:pt x="10027" y="10227"/>
                    <a:pt x="9839" y="10291"/>
                    <a:pt x="9673" y="10398"/>
                  </a:cubicBezTo>
                  <a:cubicBezTo>
                    <a:pt x="9482" y="10521"/>
                    <a:pt x="9327" y="10699"/>
                    <a:pt x="9224" y="10911"/>
                  </a:cubicBezTo>
                  <a:lnTo>
                    <a:pt x="7288" y="15038"/>
                  </a:lnTo>
                  <a:cubicBezTo>
                    <a:pt x="7791" y="15310"/>
                    <a:pt x="8368" y="15380"/>
                    <a:pt x="8914" y="15234"/>
                  </a:cubicBezTo>
                  <a:cubicBezTo>
                    <a:pt x="9494" y="15080"/>
                    <a:pt x="9998" y="14695"/>
                    <a:pt x="10323" y="14157"/>
                  </a:cubicBezTo>
                  <a:lnTo>
                    <a:pt x="10972" y="12900"/>
                  </a:lnTo>
                  <a:lnTo>
                    <a:pt x="12168" y="12894"/>
                  </a:lnTo>
                  <a:cubicBezTo>
                    <a:pt x="12346" y="12901"/>
                    <a:pt x="12521" y="12942"/>
                    <a:pt x="12684" y="13015"/>
                  </a:cubicBezTo>
                  <a:cubicBezTo>
                    <a:pt x="12838" y="13085"/>
                    <a:pt x="12980" y="13182"/>
                    <a:pt x="13104" y="13302"/>
                  </a:cubicBezTo>
                  <a:lnTo>
                    <a:pt x="17781" y="18390"/>
                  </a:lnTo>
                  <a:lnTo>
                    <a:pt x="17787" y="10214"/>
                  </a:lnTo>
                  <a:lnTo>
                    <a:pt x="10221" y="10214"/>
                  </a:lnTo>
                  <a:close/>
                </a:path>
              </a:pathLst>
            </a:custGeom>
            <a:solidFill>
              <a:srgbClr val="22A7F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9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134" name="Traditional"/>
          <p:cNvSpPr txBox="1"/>
          <p:nvPr/>
        </p:nvSpPr>
        <p:spPr>
          <a:xfrm>
            <a:off x="1245337" y="914114"/>
            <a:ext cx="1356674" cy="351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 algn="l">
              <a:lnSpc>
                <a:spcPct val="120000"/>
              </a:lnSpc>
              <a:defRPr sz="2600">
                <a:solidFill>
                  <a:srgbClr val="62CF7B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sz="1800" b="1" dirty="0">
                <a:solidFill>
                  <a:srgbClr val="262626"/>
                </a:solidFill>
                <a:latin typeface="Century Gothic" panose="020B0502020202020204" pitchFamily="34" charset="0"/>
              </a:rPr>
              <a:t>Traditional</a:t>
            </a:r>
          </a:p>
        </p:txBody>
      </p:sp>
      <p:sp>
        <p:nvSpPr>
          <p:cNvPr id="1105" name="Awareness"/>
          <p:cNvSpPr txBox="1"/>
          <p:nvPr/>
        </p:nvSpPr>
        <p:spPr>
          <a:xfrm>
            <a:off x="5560924" y="1778856"/>
            <a:ext cx="1075681" cy="201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lnSpc>
                <a:spcPct val="120000"/>
              </a:lnSpc>
              <a:defRPr sz="26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algn="ctr"/>
            <a:r>
              <a:rPr lang="en-US" sz="900" b="1" dirty="0">
                <a:latin typeface="Century Gothic" panose="020B0502020202020204" pitchFamily="34" charset="0"/>
              </a:rPr>
              <a:t>AWARENESS</a:t>
            </a:r>
          </a:p>
        </p:txBody>
      </p:sp>
      <p:sp>
        <p:nvSpPr>
          <p:cNvPr id="1106" name="Consideration"/>
          <p:cNvSpPr txBox="1"/>
          <p:nvPr/>
        </p:nvSpPr>
        <p:spPr>
          <a:xfrm>
            <a:off x="5480061" y="2269922"/>
            <a:ext cx="1237407" cy="201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lnSpc>
                <a:spcPct val="120000"/>
              </a:lnSpc>
              <a:defRPr sz="26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algn="ctr"/>
            <a:r>
              <a:rPr lang="en-US" sz="900" b="1" dirty="0">
                <a:latin typeface="Century Gothic" panose="020B0502020202020204" pitchFamily="34" charset="0"/>
              </a:rPr>
              <a:t>CONSIDERATION</a:t>
            </a:r>
          </a:p>
        </p:txBody>
      </p:sp>
      <p:sp>
        <p:nvSpPr>
          <p:cNvPr id="1107" name="Intent"/>
          <p:cNvSpPr txBox="1"/>
          <p:nvPr/>
        </p:nvSpPr>
        <p:spPr>
          <a:xfrm>
            <a:off x="5750035" y="2762990"/>
            <a:ext cx="697459" cy="201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lnSpc>
                <a:spcPct val="120000"/>
              </a:lnSpc>
              <a:defRPr sz="26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algn="ctr"/>
            <a:r>
              <a:rPr lang="en-US" sz="900" b="1" dirty="0">
                <a:latin typeface="Century Gothic" panose="020B0502020202020204" pitchFamily="34" charset="0"/>
              </a:rPr>
              <a:t>INTENT</a:t>
            </a:r>
          </a:p>
        </p:txBody>
      </p:sp>
      <p:sp>
        <p:nvSpPr>
          <p:cNvPr id="1110" name="Consumption"/>
          <p:cNvSpPr txBox="1"/>
          <p:nvPr/>
        </p:nvSpPr>
        <p:spPr>
          <a:xfrm>
            <a:off x="5560924" y="4492989"/>
            <a:ext cx="1075681" cy="201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lnSpc>
                <a:spcPct val="120000"/>
              </a:lnSpc>
              <a:defRPr sz="26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algn="ctr"/>
            <a:r>
              <a:rPr lang="en-US" sz="900" b="1" dirty="0">
                <a:latin typeface="Century Gothic" panose="020B0502020202020204" pitchFamily="34" charset="0"/>
              </a:rPr>
              <a:t>CONSUMPTION</a:t>
            </a:r>
          </a:p>
        </p:txBody>
      </p:sp>
      <p:sp>
        <p:nvSpPr>
          <p:cNvPr id="1109" name="Optimization"/>
          <p:cNvSpPr txBox="1"/>
          <p:nvPr/>
        </p:nvSpPr>
        <p:spPr>
          <a:xfrm>
            <a:off x="5560924" y="4979256"/>
            <a:ext cx="1075681" cy="201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lnSpc>
                <a:spcPct val="120000"/>
              </a:lnSpc>
              <a:defRPr sz="26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algn="ctr"/>
            <a:r>
              <a:rPr lang="en-US" sz="900" b="1" dirty="0">
                <a:latin typeface="Century Gothic" panose="020B0502020202020204" pitchFamily="34" charset="0"/>
              </a:rPr>
              <a:t>OPTIMIZATION</a:t>
            </a:r>
          </a:p>
        </p:txBody>
      </p:sp>
      <p:sp>
        <p:nvSpPr>
          <p:cNvPr id="1108" name="Advocacy"/>
          <p:cNvSpPr txBox="1"/>
          <p:nvPr/>
        </p:nvSpPr>
        <p:spPr>
          <a:xfrm>
            <a:off x="5560924" y="5470322"/>
            <a:ext cx="1075680" cy="201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t">
            <a:spAutoFit/>
          </a:bodyPr>
          <a:lstStyle>
            <a:lvl1pPr>
              <a:lnSpc>
                <a:spcPct val="120000"/>
              </a:lnSpc>
              <a:defRPr sz="2600" b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pPr algn="ctr"/>
            <a:r>
              <a:rPr lang="en-US" sz="900" b="1" dirty="0">
                <a:latin typeface="Century Gothic" panose="020B0502020202020204" pitchFamily="34" charset="0"/>
              </a:rPr>
              <a:t>ADVOCACY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9AE112-37BB-0143-9488-468B2455EAAF}"/>
              </a:ext>
            </a:extLst>
          </p:cNvPr>
          <p:cNvGrpSpPr/>
          <p:nvPr/>
        </p:nvGrpSpPr>
        <p:grpSpPr>
          <a:xfrm>
            <a:off x="1265293" y="1803423"/>
            <a:ext cx="1972926" cy="3896431"/>
            <a:chOff x="1265293" y="1803423"/>
            <a:chExt cx="1972926" cy="3896431"/>
          </a:xfrm>
        </p:grpSpPr>
        <p:sp>
          <p:nvSpPr>
            <p:cNvPr id="1120" name="Television, broadcast, 1-way"/>
            <p:cNvSpPr txBox="1"/>
            <p:nvPr/>
          </p:nvSpPr>
          <p:spPr>
            <a:xfrm>
              <a:off x="1265293" y="1803423"/>
              <a:ext cx="1665598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Television, broadcast, 1-way</a:t>
              </a:r>
            </a:p>
          </p:txBody>
        </p:sp>
        <p:sp>
          <p:nvSpPr>
            <p:cNvPr id="1122" name="Radio/ Print, promotional"/>
            <p:cNvSpPr txBox="1"/>
            <p:nvPr/>
          </p:nvSpPr>
          <p:spPr>
            <a:xfrm>
              <a:off x="1275941" y="2297307"/>
              <a:ext cx="1495734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Radio/ Print, promotional</a:t>
              </a:r>
            </a:p>
          </p:txBody>
        </p:sp>
        <p:sp>
          <p:nvSpPr>
            <p:cNvPr id="1124" name="Sales person, POS, upsell"/>
            <p:cNvSpPr txBox="1"/>
            <p:nvPr/>
          </p:nvSpPr>
          <p:spPr>
            <a:xfrm>
              <a:off x="1286589" y="2792548"/>
              <a:ext cx="1665598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Sales person, POS, upsell</a:t>
              </a:r>
            </a:p>
          </p:txBody>
        </p:sp>
        <p:sp>
          <p:nvSpPr>
            <p:cNvPr id="1126" name="Cash register: cashier, POS"/>
            <p:cNvSpPr txBox="1"/>
            <p:nvPr/>
          </p:nvSpPr>
          <p:spPr>
            <a:xfrm>
              <a:off x="1275941" y="3629196"/>
              <a:ext cx="1665598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Cash register: cashier, POS</a:t>
              </a:r>
            </a:p>
          </p:txBody>
        </p:sp>
        <p:sp>
          <p:nvSpPr>
            <p:cNvPr id="1128" name="Consumer only experience"/>
            <p:cNvSpPr txBox="1"/>
            <p:nvPr/>
          </p:nvSpPr>
          <p:spPr>
            <a:xfrm>
              <a:off x="1280239" y="4507332"/>
              <a:ext cx="1665598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Consumer only experience</a:t>
              </a:r>
            </a:p>
          </p:txBody>
        </p:sp>
        <p:sp>
          <p:nvSpPr>
            <p:cNvPr id="1130" name="Consumer &amp; offline community"/>
            <p:cNvSpPr txBox="1"/>
            <p:nvPr/>
          </p:nvSpPr>
          <p:spPr>
            <a:xfrm>
              <a:off x="1286589" y="5003982"/>
              <a:ext cx="1951630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Consumer &amp; offline community</a:t>
              </a:r>
            </a:p>
          </p:txBody>
        </p:sp>
        <p:sp>
          <p:nvSpPr>
            <p:cNvPr id="1132" name="Offline"/>
            <p:cNvSpPr txBox="1"/>
            <p:nvPr/>
          </p:nvSpPr>
          <p:spPr>
            <a:xfrm>
              <a:off x="1286589" y="5498324"/>
              <a:ext cx="492899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Offline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25C892-099F-274E-AA76-0B6FAEED7BD1}"/>
              </a:ext>
            </a:extLst>
          </p:cNvPr>
          <p:cNvGrpSpPr/>
          <p:nvPr/>
        </p:nvGrpSpPr>
        <p:grpSpPr>
          <a:xfrm>
            <a:off x="7975521" y="1803423"/>
            <a:ext cx="2971142" cy="3896431"/>
            <a:chOff x="7975521" y="1803423"/>
            <a:chExt cx="2971142" cy="3896431"/>
          </a:xfrm>
        </p:grpSpPr>
        <p:sp>
          <p:nvSpPr>
            <p:cNvPr id="1144" name="PR, event, experiential, media"/>
            <p:cNvSpPr txBox="1"/>
            <p:nvPr/>
          </p:nvSpPr>
          <p:spPr>
            <a:xfrm>
              <a:off x="9180413" y="1803423"/>
              <a:ext cx="1766249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r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PR, event, experiential, media</a:t>
              </a:r>
            </a:p>
          </p:txBody>
        </p:sp>
        <p:sp>
          <p:nvSpPr>
            <p:cNvPr id="1146" name="Radio/ Print, QR code, augmented reality"/>
            <p:cNvSpPr txBox="1"/>
            <p:nvPr/>
          </p:nvSpPr>
          <p:spPr>
            <a:xfrm>
              <a:off x="8518424" y="2297307"/>
              <a:ext cx="2428237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r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Radio/ Print, QR code, augmented reality</a:t>
              </a:r>
            </a:p>
          </p:txBody>
        </p:sp>
        <p:sp>
          <p:nvSpPr>
            <p:cNvPr id="1148" name="WOM, Social referral"/>
            <p:cNvSpPr txBox="1"/>
            <p:nvPr/>
          </p:nvSpPr>
          <p:spPr>
            <a:xfrm>
              <a:off x="9709050" y="2792548"/>
              <a:ext cx="1237612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r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WOM, Social referral</a:t>
              </a:r>
            </a:p>
          </p:txBody>
        </p:sp>
        <p:sp>
          <p:nvSpPr>
            <p:cNvPr id="1150" name="Geolocation, shared experience"/>
            <p:cNvSpPr txBox="1"/>
            <p:nvPr/>
          </p:nvSpPr>
          <p:spPr>
            <a:xfrm>
              <a:off x="8969516" y="3626782"/>
              <a:ext cx="1977146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r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Geolocation, shared experience</a:t>
              </a:r>
            </a:p>
          </p:txBody>
        </p:sp>
        <p:sp>
          <p:nvSpPr>
            <p:cNvPr id="1152" name="Social experience, photo sharing, value add"/>
            <p:cNvSpPr txBox="1"/>
            <p:nvPr/>
          </p:nvSpPr>
          <p:spPr>
            <a:xfrm>
              <a:off x="8380313" y="4507332"/>
              <a:ext cx="2566350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r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Social experience, photo sharing, value add</a:t>
              </a:r>
            </a:p>
          </p:txBody>
        </p:sp>
        <p:sp>
          <p:nvSpPr>
            <p:cNvPr id="1154" name="WOM, shared experience, social recommendations"/>
            <p:cNvSpPr txBox="1"/>
            <p:nvPr/>
          </p:nvSpPr>
          <p:spPr>
            <a:xfrm>
              <a:off x="7975521" y="5003982"/>
              <a:ext cx="2971141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r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WOM, shared experience, social recommendations</a:t>
              </a:r>
            </a:p>
          </p:txBody>
        </p:sp>
        <p:sp>
          <p:nvSpPr>
            <p:cNvPr id="1156" name="Blog, Social profiles"/>
            <p:cNvSpPr txBox="1"/>
            <p:nvPr/>
          </p:nvSpPr>
          <p:spPr>
            <a:xfrm>
              <a:off x="9589988" y="5498324"/>
              <a:ext cx="1356675" cy="2015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r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Blog, Social profiles</a:t>
              </a:r>
            </a:p>
          </p:txBody>
        </p:sp>
      </p:grpSp>
      <p:sp>
        <p:nvSpPr>
          <p:cNvPr id="1157" name="Marketing Revolution"/>
          <p:cNvSpPr txBox="1"/>
          <p:nvPr/>
        </p:nvSpPr>
        <p:spPr>
          <a:xfrm>
            <a:off x="8380313" y="911700"/>
            <a:ext cx="2566349" cy="351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>
            <a:lvl1pPr algn="r">
              <a:lnSpc>
                <a:spcPct val="120000"/>
              </a:lnSpc>
              <a:defRPr sz="2600">
                <a:solidFill>
                  <a:srgbClr val="62CF7B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sz="1800" b="1">
                <a:solidFill>
                  <a:srgbClr val="262626"/>
                </a:solidFill>
                <a:latin typeface="Century Gothic" panose="020B0502020202020204" pitchFamily="34" charset="0"/>
              </a:rPr>
              <a:t>Marketing Revolution</a:t>
            </a:r>
            <a:endParaRPr sz="1800" b="1" dirty="0">
              <a:solidFill>
                <a:srgbClr val="26262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05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7408 L -1.47994E-17 1.11111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4653 L -1.47994E-17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1875 L -1.47994E-17 1.48148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8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7153 L 1.47994E-17 2.2222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4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3565 L 7.39968E-18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1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2213 L 1.47994E-17 3.33333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0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1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95" grpId="0" animBg="1"/>
      <p:bldP spid="1095" grpId="1" animBg="1"/>
      <p:bldP spid="83" grpId="0" animBg="1"/>
      <p:bldP spid="1096" grpId="0" animBg="1"/>
      <p:bldP spid="1096" grpId="1" animBg="1"/>
      <p:bldP spid="84" grpId="0" animBg="1"/>
      <p:bldP spid="1097" grpId="0" animBg="1"/>
      <p:bldP spid="1097" grpId="1" animBg="1"/>
      <p:bldP spid="85" grpId="0" animBg="1"/>
      <p:bldP spid="1100" grpId="0" animBg="1"/>
      <p:bldP spid="1100" grpId="1" animBg="1"/>
      <p:bldP spid="86" grpId="0" animBg="1"/>
      <p:bldP spid="1101" grpId="0" animBg="1"/>
      <p:bldP spid="1101" grpId="1" animBg="1"/>
      <p:bldP spid="87" grpId="0" animBg="1"/>
      <p:bldP spid="1102" grpId="0" animBg="1"/>
      <p:bldP spid="1102" grpId="1" animBg="1"/>
      <p:bldP spid="1112" grpId="0"/>
      <p:bldP spid="1114" grpId="0"/>
      <p:bldP spid="1115" grpId="0" animBg="1"/>
      <p:bldP spid="1116" grpId="0" animBg="1"/>
      <p:bldP spid="1117" grpId="0" animBg="1"/>
      <p:bldP spid="1098" grpId="0" animBg="1"/>
      <p:bldP spid="1103" grpId="0" animBg="1"/>
      <p:bldP spid="1111" grpId="0" animBg="1"/>
      <p:bldP spid="1113" grpId="0" animBg="1"/>
      <p:bldP spid="1134" grpId="0"/>
      <p:bldP spid="1105" grpId="0"/>
      <p:bldP spid="1106" grpId="0"/>
      <p:bldP spid="1107" grpId="0"/>
      <p:bldP spid="1110" grpId="0"/>
      <p:bldP spid="1109" grpId="0"/>
      <p:bldP spid="1108" grpId="0"/>
      <p:bldP spid="11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5BAFC5-8080-0F41-BBA5-ABAAB679A8C9}"/>
              </a:ext>
            </a:extLst>
          </p:cNvPr>
          <p:cNvGrpSpPr/>
          <p:nvPr/>
        </p:nvGrpSpPr>
        <p:grpSpPr>
          <a:xfrm>
            <a:off x="1099270" y="1466364"/>
            <a:ext cx="10095059" cy="4858410"/>
            <a:chOff x="1048470" y="1313964"/>
            <a:chExt cx="10095059" cy="4858410"/>
          </a:xfrm>
        </p:grpSpPr>
        <p:sp>
          <p:nvSpPr>
            <p:cNvPr id="66" name="Закругленный прямоугольник">
              <a:extLst>
                <a:ext uri="{FF2B5EF4-FFF2-40B4-BE49-F238E27FC236}">
                  <a16:creationId xmlns:a16="http://schemas.microsoft.com/office/drawing/2014/main" id="{B77C2A58-245C-8D46-84CB-A1A011D43A0E}"/>
                </a:ext>
              </a:extLst>
            </p:cNvPr>
            <p:cNvSpPr/>
            <p:nvPr/>
          </p:nvSpPr>
          <p:spPr>
            <a:xfrm rot="16200000">
              <a:off x="8674476" y="4089893"/>
              <a:ext cx="2404706" cy="1739540"/>
            </a:xfrm>
            <a:prstGeom prst="roundRect">
              <a:avLst>
                <a:gd name="adj" fmla="val 2631"/>
              </a:avLst>
            </a:prstGeom>
            <a:solidFill>
              <a:srgbClr val="EBEC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3" name="Треугольник">
              <a:extLst>
                <a:ext uri="{FF2B5EF4-FFF2-40B4-BE49-F238E27FC236}">
                  <a16:creationId xmlns:a16="http://schemas.microsoft.com/office/drawing/2014/main" id="{C9548D26-BBDB-6543-8735-91EA6A2A9405}"/>
                </a:ext>
              </a:extLst>
            </p:cNvPr>
            <p:cNvSpPr/>
            <p:nvPr/>
          </p:nvSpPr>
          <p:spPr>
            <a:xfrm rot="10800000">
              <a:off x="4010525" y="2449464"/>
              <a:ext cx="4374154" cy="3443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76" name="Закругленный прямоугольник">
              <a:extLst>
                <a:ext uri="{FF2B5EF4-FFF2-40B4-BE49-F238E27FC236}">
                  <a16:creationId xmlns:a16="http://schemas.microsoft.com/office/drawing/2014/main" id="{7CB042F8-9F79-7D45-A1C6-8E4FFD6D5E57}"/>
                </a:ext>
              </a:extLst>
            </p:cNvPr>
            <p:cNvSpPr/>
            <p:nvPr/>
          </p:nvSpPr>
          <p:spPr>
            <a:xfrm rot="16200000">
              <a:off x="94670" y="2267978"/>
              <a:ext cx="2404706" cy="497106"/>
            </a:xfrm>
            <a:prstGeom prst="roundRect">
              <a:avLst>
                <a:gd name="adj" fmla="val 9207"/>
              </a:avLst>
            </a:prstGeom>
            <a:solidFill>
              <a:srgbClr val="1FD6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77" name="Marketing">
              <a:extLst>
                <a:ext uri="{FF2B5EF4-FFF2-40B4-BE49-F238E27FC236}">
                  <a16:creationId xmlns:a16="http://schemas.microsoft.com/office/drawing/2014/main" id="{78AD594F-CD68-FA46-8F90-34A2DDB47CB5}"/>
                </a:ext>
              </a:extLst>
            </p:cNvPr>
            <p:cNvSpPr txBox="1"/>
            <p:nvPr/>
          </p:nvSpPr>
          <p:spPr>
            <a:xfrm rot="16200000">
              <a:off x="574463" y="2379007"/>
              <a:ext cx="1445121" cy="269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lnSpc>
                  <a:spcPct val="120000"/>
                </a:lnSpc>
                <a:defRPr sz="2600" b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algn="ctr"/>
              <a:r>
                <a:rPr lang="en-US" sz="1300" b="1" dirty="0">
                  <a:latin typeface="Century Gothic" panose="020B0502020202020204" pitchFamily="34" charset="0"/>
                </a:rPr>
                <a:t>MARKETING</a:t>
              </a:r>
            </a:p>
          </p:txBody>
        </p:sp>
        <p:sp>
          <p:nvSpPr>
            <p:cNvPr id="74" name="Закругленный прямоугольник">
              <a:extLst>
                <a:ext uri="{FF2B5EF4-FFF2-40B4-BE49-F238E27FC236}">
                  <a16:creationId xmlns:a16="http://schemas.microsoft.com/office/drawing/2014/main" id="{E95B4A88-8052-5E43-BF88-5664DD72FB63}"/>
                </a:ext>
              </a:extLst>
            </p:cNvPr>
            <p:cNvSpPr/>
            <p:nvPr/>
          </p:nvSpPr>
          <p:spPr>
            <a:xfrm rot="16200000">
              <a:off x="94670" y="4711003"/>
              <a:ext cx="2404706" cy="497106"/>
            </a:xfrm>
            <a:prstGeom prst="roundRect">
              <a:avLst>
                <a:gd name="adj" fmla="val 9207"/>
              </a:avLst>
            </a:prstGeom>
            <a:solidFill>
              <a:srgbClr val="22CDD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75" name="Sales">
              <a:extLst>
                <a:ext uri="{FF2B5EF4-FFF2-40B4-BE49-F238E27FC236}">
                  <a16:creationId xmlns:a16="http://schemas.microsoft.com/office/drawing/2014/main" id="{2481BC81-7CBC-B541-8E16-F0865AD0B1C6}"/>
                </a:ext>
              </a:extLst>
            </p:cNvPr>
            <p:cNvSpPr txBox="1"/>
            <p:nvPr/>
          </p:nvSpPr>
          <p:spPr>
            <a:xfrm rot="16200000">
              <a:off x="574462" y="4824904"/>
              <a:ext cx="1445121" cy="269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lnSpc>
                  <a:spcPct val="120000"/>
                </a:lnSpc>
                <a:defRPr sz="2600" b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algn="ctr"/>
              <a:r>
                <a:rPr lang="en-US" sz="1300" b="1" dirty="0">
                  <a:latin typeface="Century Gothic" panose="020B0502020202020204" pitchFamily="34" charset="0"/>
                </a:rPr>
                <a:t>SALES</a:t>
              </a:r>
            </a:p>
          </p:txBody>
        </p:sp>
        <p:sp>
          <p:nvSpPr>
            <p:cNvPr id="70" name="Закругленный прямоугольник">
              <a:extLst>
                <a:ext uri="{FF2B5EF4-FFF2-40B4-BE49-F238E27FC236}">
                  <a16:creationId xmlns:a16="http://schemas.microsoft.com/office/drawing/2014/main" id="{9131E2AF-6B21-1945-B4C8-4A02E0980C37}"/>
                </a:ext>
              </a:extLst>
            </p:cNvPr>
            <p:cNvSpPr/>
            <p:nvPr/>
          </p:nvSpPr>
          <p:spPr>
            <a:xfrm rot="16200000">
              <a:off x="8674477" y="1646761"/>
              <a:ext cx="2404705" cy="1739540"/>
            </a:xfrm>
            <a:prstGeom prst="roundRect">
              <a:avLst>
                <a:gd name="adj" fmla="val 2631"/>
              </a:avLst>
            </a:prstGeom>
            <a:solidFill>
              <a:srgbClr val="EBEC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71" name="Фигура">
              <a:extLst>
                <a:ext uri="{FF2B5EF4-FFF2-40B4-BE49-F238E27FC236}">
                  <a16:creationId xmlns:a16="http://schemas.microsoft.com/office/drawing/2014/main" id="{A402F1DA-E171-174C-A444-7868FE490E25}"/>
                </a:ext>
              </a:extLst>
            </p:cNvPr>
            <p:cNvSpPr/>
            <p:nvPr/>
          </p:nvSpPr>
          <p:spPr>
            <a:xfrm>
              <a:off x="10640489" y="1313964"/>
              <a:ext cx="503040" cy="240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9" extrusionOk="0">
                  <a:moveTo>
                    <a:pt x="0" y="0"/>
                  </a:moveTo>
                  <a:lnTo>
                    <a:pt x="0" y="21600"/>
                  </a:lnTo>
                  <a:lnTo>
                    <a:pt x="18582" y="21600"/>
                  </a:lnTo>
                  <a:cubicBezTo>
                    <a:pt x="19456" y="21599"/>
                    <a:pt x="19889" y="21600"/>
                    <a:pt x="20354" y="21569"/>
                  </a:cubicBezTo>
                  <a:cubicBezTo>
                    <a:pt x="20862" y="21530"/>
                    <a:pt x="21268" y="21446"/>
                    <a:pt x="21453" y="21339"/>
                  </a:cubicBezTo>
                  <a:cubicBezTo>
                    <a:pt x="21600" y="21242"/>
                    <a:pt x="21598" y="21150"/>
                    <a:pt x="21598" y="20970"/>
                  </a:cubicBezTo>
                  <a:lnTo>
                    <a:pt x="21598" y="631"/>
                  </a:lnTo>
                  <a:cubicBezTo>
                    <a:pt x="21598" y="448"/>
                    <a:pt x="21600" y="356"/>
                    <a:pt x="21453" y="259"/>
                  </a:cubicBezTo>
                  <a:cubicBezTo>
                    <a:pt x="21268" y="153"/>
                    <a:pt x="20862" y="70"/>
                    <a:pt x="20354" y="31"/>
                  </a:cubicBezTo>
                  <a:cubicBezTo>
                    <a:pt x="19889" y="0"/>
                    <a:pt x="19451" y="0"/>
                    <a:pt x="185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7BC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dirty="0">
                <a:latin typeface="Century Gothic" panose="020B0502020202020204" pitchFamily="34" charset="0"/>
              </a:endParaRPr>
            </a:p>
          </p:txBody>
        </p:sp>
        <p:sp>
          <p:nvSpPr>
            <p:cNvPr id="72" name="Lead">
              <a:extLst>
                <a:ext uri="{FF2B5EF4-FFF2-40B4-BE49-F238E27FC236}">
                  <a16:creationId xmlns:a16="http://schemas.microsoft.com/office/drawing/2014/main" id="{79FBB7D8-AA84-3D49-813C-A22F63AACE62}"/>
                </a:ext>
              </a:extLst>
            </p:cNvPr>
            <p:cNvSpPr txBox="1"/>
            <p:nvPr/>
          </p:nvSpPr>
          <p:spPr>
            <a:xfrm rot="5400000">
              <a:off x="10172418" y="2381621"/>
              <a:ext cx="1445121" cy="269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lnSpc>
                  <a:spcPct val="120000"/>
                </a:lnSpc>
                <a:defRPr sz="2600" b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algn="ctr"/>
              <a:r>
                <a:rPr lang="en-US" sz="1300" b="1" dirty="0">
                  <a:latin typeface="Century Gothic" panose="020B0502020202020204" pitchFamily="34" charset="0"/>
                </a:rPr>
                <a:t>LEAD</a:t>
              </a:r>
            </a:p>
          </p:txBody>
        </p:sp>
        <p:sp>
          <p:nvSpPr>
            <p:cNvPr id="73" name="Lead Management Process">
              <a:extLst>
                <a:ext uri="{FF2B5EF4-FFF2-40B4-BE49-F238E27FC236}">
                  <a16:creationId xmlns:a16="http://schemas.microsoft.com/office/drawing/2014/main" id="{1A1E31A5-DA3D-0243-85A5-8E0058BEC665}"/>
                </a:ext>
              </a:extLst>
            </p:cNvPr>
            <p:cNvSpPr txBox="1"/>
            <p:nvPr/>
          </p:nvSpPr>
          <p:spPr>
            <a:xfrm>
              <a:off x="9238692" y="2315098"/>
              <a:ext cx="1305407" cy="4028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1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Lead Management Process</a:t>
              </a:r>
            </a:p>
          </p:txBody>
        </p:sp>
        <p:sp>
          <p:nvSpPr>
            <p:cNvPr id="67" name="Фигура">
              <a:extLst>
                <a:ext uri="{FF2B5EF4-FFF2-40B4-BE49-F238E27FC236}">
                  <a16:creationId xmlns:a16="http://schemas.microsoft.com/office/drawing/2014/main" id="{66459928-5792-FF48-B980-E45D7D8C78C7}"/>
                </a:ext>
              </a:extLst>
            </p:cNvPr>
            <p:cNvSpPr/>
            <p:nvPr/>
          </p:nvSpPr>
          <p:spPr>
            <a:xfrm>
              <a:off x="10640489" y="3757096"/>
              <a:ext cx="503040" cy="240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21599" extrusionOk="0">
                  <a:moveTo>
                    <a:pt x="0" y="0"/>
                  </a:moveTo>
                  <a:lnTo>
                    <a:pt x="0" y="21600"/>
                  </a:lnTo>
                  <a:lnTo>
                    <a:pt x="18582" y="21600"/>
                  </a:lnTo>
                  <a:cubicBezTo>
                    <a:pt x="19456" y="21599"/>
                    <a:pt x="19889" y="21600"/>
                    <a:pt x="20354" y="21569"/>
                  </a:cubicBezTo>
                  <a:cubicBezTo>
                    <a:pt x="20862" y="21530"/>
                    <a:pt x="21268" y="21446"/>
                    <a:pt x="21453" y="21339"/>
                  </a:cubicBezTo>
                  <a:cubicBezTo>
                    <a:pt x="21600" y="21242"/>
                    <a:pt x="21598" y="21150"/>
                    <a:pt x="21598" y="20970"/>
                  </a:cubicBezTo>
                  <a:lnTo>
                    <a:pt x="21598" y="631"/>
                  </a:lnTo>
                  <a:cubicBezTo>
                    <a:pt x="21598" y="448"/>
                    <a:pt x="21600" y="356"/>
                    <a:pt x="21453" y="259"/>
                  </a:cubicBezTo>
                  <a:cubicBezTo>
                    <a:pt x="21268" y="153"/>
                    <a:pt x="20862" y="70"/>
                    <a:pt x="20354" y="31"/>
                  </a:cubicBezTo>
                  <a:cubicBezTo>
                    <a:pt x="19889" y="0"/>
                    <a:pt x="19451" y="0"/>
                    <a:pt x="185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DADF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68" name="Opportunity">
              <a:extLst>
                <a:ext uri="{FF2B5EF4-FFF2-40B4-BE49-F238E27FC236}">
                  <a16:creationId xmlns:a16="http://schemas.microsoft.com/office/drawing/2014/main" id="{1A9E40F9-534B-1B49-B97A-AE8215273F12}"/>
                </a:ext>
              </a:extLst>
            </p:cNvPr>
            <p:cNvSpPr txBox="1"/>
            <p:nvPr/>
          </p:nvSpPr>
          <p:spPr>
            <a:xfrm rot="5400000">
              <a:off x="10172418" y="4824754"/>
              <a:ext cx="1445122" cy="2693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>
                <a:lnSpc>
                  <a:spcPct val="120000"/>
                </a:lnSpc>
                <a:defRPr sz="2600" b="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defRPr>
              </a:lvl1pPr>
            </a:lstStyle>
            <a:p>
              <a:pPr algn="ctr"/>
              <a:r>
                <a:rPr lang="en-US" sz="1300" b="1" dirty="0">
                  <a:latin typeface="Century Gothic" panose="020B0502020202020204" pitchFamily="34" charset="0"/>
                </a:rPr>
                <a:t>OPPORTUNITY</a:t>
              </a:r>
            </a:p>
          </p:txBody>
        </p:sp>
        <p:grpSp>
          <p:nvGrpSpPr>
            <p:cNvPr id="8" name="Группа">
              <a:extLst>
                <a:ext uri="{FF2B5EF4-FFF2-40B4-BE49-F238E27FC236}">
                  <a16:creationId xmlns:a16="http://schemas.microsoft.com/office/drawing/2014/main" id="{C6CDF666-88F4-D444-8059-45FB0ECE5ADA}"/>
                </a:ext>
              </a:extLst>
            </p:cNvPr>
            <p:cNvGrpSpPr/>
            <p:nvPr/>
          </p:nvGrpSpPr>
          <p:grpSpPr>
            <a:xfrm>
              <a:off x="2058859" y="1814980"/>
              <a:ext cx="1633771" cy="3216087"/>
              <a:chOff x="0" y="0"/>
              <a:chExt cx="3267541" cy="6432170"/>
            </a:xfrm>
          </p:grpSpPr>
          <p:sp>
            <p:nvSpPr>
              <p:cNvPr id="60" name="Линия">
                <a:extLst>
                  <a:ext uri="{FF2B5EF4-FFF2-40B4-BE49-F238E27FC236}">
                    <a16:creationId xmlns:a16="http://schemas.microsoft.com/office/drawing/2014/main" id="{9208733F-FBAA-BD49-A945-4A11A3E3429D}"/>
                  </a:ext>
                </a:extLst>
              </p:cNvPr>
              <p:cNvSpPr/>
              <p:nvPr/>
            </p:nvSpPr>
            <p:spPr>
              <a:xfrm flipH="1">
                <a:off x="0" y="-1"/>
                <a:ext cx="3267542" cy="2"/>
              </a:xfrm>
              <a:prstGeom prst="line">
                <a:avLst/>
              </a:prstGeom>
              <a:noFill/>
              <a:ln w="38100" cap="flat">
                <a:solidFill>
                  <a:srgbClr val="0DADF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1" name="Линия">
                <a:extLst>
                  <a:ext uri="{FF2B5EF4-FFF2-40B4-BE49-F238E27FC236}">
                    <a16:creationId xmlns:a16="http://schemas.microsoft.com/office/drawing/2014/main" id="{FDDADF1A-F433-414D-B4E8-A31EA2AB3323}"/>
                  </a:ext>
                </a:extLst>
              </p:cNvPr>
              <p:cNvSpPr/>
              <p:nvPr/>
            </p:nvSpPr>
            <p:spPr>
              <a:xfrm flipH="1">
                <a:off x="0" y="1291598"/>
                <a:ext cx="3267542" cy="1"/>
              </a:xfrm>
              <a:prstGeom prst="line">
                <a:avLst/>
              </a:prstGeom>
              <a:noFill/>
              <a:ln w="38100" cap="flat">
                <a:solidFill>
                  <a:srgbClr val="0DADF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2" name="Линия">
                <a:extLst>
                  <a:ext uri="{FF2B5EF4-FFF2-40B4-BE49-F238E27FC236}">
                    <a16:creationId xmlns:a16="http://schemas.microsoft.com/office/drawing/2014/main" id="{C6A4E470-3DE6-1744-9B53-46E9891ED2AA}"/>
                  </a:ext>
                </a:extLst>
              </p:cNvPr>
              <p:cNvSpPr/>
              <p:nvPr/>
            </p:nvSpPr>
            <p:spPr>
              <a:xfrm flipH="1">
                <a:off x="0" y="2570497"/>
                <a:ext cx="3267542" cy="1"/>
              </a:xfrm>
              <a:prstGeom prst="line">
                <a:avLst/>
              </a:prstGeom>
              <a:noFill/>
              <a:ln w="38100" cap="flat">
                <a:solidFill>
                  <a:srgbClr val="0DADF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3" name="Линия">
                <a:extLst>
                  <a:ext uri="{FF2B5EF4-FFF2-40B4-BE49-F238E27FC236}">
                    <a16:creationId xmlns:a16="http://schemas.microsoft.com/office/drawing/2014/main" id="{B6C81DC4-7189-9941-B95F-7DAF724F9799}"/>
                  </a:ext>
                </a:extLst>
              </p:cNvPr>
              <p:cNvSpPr/>
              <p:nvPr/>
            </p:nvSpPr>
            <p:spPr>
              <a:xfrm flipH="1">
                <a:off x="0" y="3861672"/>
                <a:ext cx="3267542" cy="1"/>
              </a:xfrm>
              <a:prstGeom prst="line">
                <a:avLst/>
              </a:prstGeom>
              <a:noFill/>
              <a:ln w="38100" cap="flat">
                <a:solidFill>
                  <a:srgbClr val="0DADF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4" name="Линия">
                <a:extLst>
                  <a:ext uri="{FF2B5EF4-FFF2-40B4-BE49-F238E27FC236}">
                    <a16:creationId xmlns:a16="http://schemas.microsoft.com/office/drawing/2014/main" id="{3A4620CA-FFA4-5A43-B224-3BCB14909489}"/>
                  </a:ext>
                </a:extLst>
              </p:cNvPr>
              <p:cNvSpPr/>
              <p:nvPr/>
            </p:nvSpPr>
            <p:spPr>
              <a:xfrm flipH="1">
                <a:off x="0" y="5153271"/>
                <a:ext cx="3267542" cy="1"/>
              </a:xfrm>
              <a:prstGeom prst="line">
                <a:avLst/>
              </a:prstGeom>
              <a:noFill/>
              <a:ln w="38100" cap="flat">
                <a:solidFill>
                  <a:srgbClr val="0DADF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65" name="Линия">
                <a:extLst>
                  <a:ext uri="{FF2B5EF4-FFF2-40B4-BE49-F238E27FC236}">
                    <a16:creationId xmlns:a16="http://schemas.microsoft.com/office/drawing/2014/main" id="{0E3176C7-DE82-3541-84A4-E4D94C91DC42}"/>
                  </a:ext>
                </a:extLst>
              </p:cNvPr>
              <p:cNvSpPr/>
              <p:nvPr/>
            </p:nvSpPr>
            <p:spPr>
              <a:xfrm flipH="1">
                <a:off x="0" y="6432170"/>
                <a:ext cx="3267542" cy="1"/>
              </a:xfrm>
              <a:prstGeom prst="line">
                <a:avLst/>
              </a:prstGeom>
              <a:noFill/>
              <a:ln w="38100" cap="flat">
                <a:solidFill>
                  <a:srgbClr val="0DADF1"/>
                </a:solidFill>
                <a:prstDash val="solid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9" name="Стрелка">
              <a:extLst>
                <a:ext uri="{FF2B5EF4-FFF2-40B4-BE49-F238E27FC236}">
                  <a16:creationId xmlns:a16="http://schemas.microsoft.com/office/drawing/2014/main" id="{C249FD12-D085-014E-B5D2-3CFF3DE88718}"/>
                </a:ext>
              </a:extLst>
            </p:cNvPr>
            <p:cNvSpPr/>
            <p:nvPr/>
          </p:nvSpPr>
          <p:spPr>
            <a:xfrm rot="5400000">
              <a:off x="-628569" y="3599683"/>
              <a:ext cx="4847800" cy="297581"/>
            </a:xfrm>
            <a:prstGeom prst="rightArrow">
              <a:avLst>
                <a:gd name="adj1" fmla="val 44312"/>
                <a:gd name="adj2" fmla="val 85934"/>
              </a:avLst>
            </a:prstGeom>
            <a:solidFill>
              <a:srgbClr val="EAECE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10" name="Marketing">
              <a:extLst>
                <a:ext uri="{FF2B5EF4-FFF2-40B4-BE49-F238E27FC236}">
                  <a16:creationId xmlns:a16="http://schemas.microsoft.com/office/drawing/2014/main" id="{604EAB54-2E52-AA43-BE0F-0B5B487744ED}"/>
                </a:ext>
              </a:extLst>
            </p:cNvPr>
            <p:cNvSpPr txBox="1"/>
            <p:nvPr/>
          </p:nvSpPr>
          <p:spPr>
            <a:xfrm>
              <a:off x="2058859" y="1577067"/>
              <a:ext cx="889828" cy="21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1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Marketing</a:t>
              </a:r>
            </a:p>
          </p:txBody>
        </p:sp>
        <p:sp>
          <p:nvSpPr>
            <p:cNvPr id="11" name="Reaction/ Response">
              <a:extLst>
                <a:ext uri="{FF2B5EF4-FFF2-40B4-BE49-F238E27FC236}">
                  <a16:creationId xmlns:a16="http://schemas.microsoft.com/office/drawing/2014/main" id="{3DA4233C-F250-0D45-828B-DAFFD546FB9F}"/>
                </a:ext>
              </a:extLst>
            </p:cNvPr>
            <p:cNvSpPr txBox="1"/>
            <p:nvPr/>
          </p:nvSpPr>
          <p:spPr>
            <a:xfrm>
              <a:off x="2058859" y="2222654"/>
              <a:ext cx="2036856" cy="21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1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Reaction/ Response</a:t>
              </a:r>
            </a:p>
          </p:txBody>
        </p:sp>
        <p:sp>
          <p:nvSpPr>
            <p:cNvPr id="12" name="First Contacts">
              <a:extLst>
                <a:ext uri="{FF2B5EF4-FFF2-40B4-BE49-F238E27FC236}">
                  <a16:creationId xmlns:a16="http://schemas.microsoft.com/office/drawing/2014/main" id="{8B8006AA-5244-8E48-92CF-3100A4ED240C}"/>
                </a:ext>
              </a:extLst>
            </p:cNvPr>
            <p:cNvSpPr txBox="1"/>
            <p:nvPr/>
          </p:nvSpPr>
          <p:spPr>
            <a:xfrm>
              <a:off x="2058859" y="2862104"/>
              <a:ext cx="1220213" cy="21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1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First Contacts</a:t>
              </a:r>
            </a:p>
          </p:txBody>
        </p:sp>
        <p:sp>
          <p:nvSpPr>
            <p:cNvPr id="13" name="Following Contacts">
              <a:extLst>
                <a:ext uri="{FF2B5EF4-FFF2-40B4-BE49-F238E27FC236}">
                  <a16:creationId xmlns:a16="http://schemas.microsoft.com/office/drawing/2014/main" id="{3847D551-1320-3343-B8D2-01F815FDE7CC}"/>
                </a:ext>
              </a:extLst>
            </p:cNvPr>
            <p:cNvSpPr txBox="1"/>
            <p:nvPr/>
          </p:nvSpPr>
          <p:spPr>
            <a:xfrm>
              <a:off x="2058859" y="3495203"/>
              <a:ext cx="1836928" cy="21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1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Following Contacts</a:t>
              </a:r>
            </a:p>
          </p:txBody>
        </p:sp>
        <p:sp>
          <p:nvSpPr>
            <p:cNvPr id="14" name="Offers">
              <a:extLst>
                <a:ext uri="{FF2B5EF4-FFF2-40B4-BE49-F238E27FC236}">
                  <a16:creationId xmlns:a16="http://schemas.microsoft.com/office/drawing/2014/main" id="{DAA90D16-C110-554E-9B17-B57EF21AE85C}"/>
                </a:ext>
              </a:extLst>
            </p:cNvPr>
            <p:cNvSpPr txBox="1"/>
            <p:nvPr/>
          </p:nvSpPr>
          <p:spPr>
            <a:xfrm>
              <a:off x="2058859" y="4141003"/>
              <a:ext cx="690243" cy="21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1000">
                  <a:solidFill>
                    <a:schemeClr val="tx1"/>
                  </a:solidFill>
                  <a:latin typeface="Century Gothic" panose="020B0502020202020204" pitchFamily="34" charset="0"/>
                </a:rPr>
                <a:t>Offers</a:t>
              </a:r>
            </a:p>
          </p:txBody>
        </p:sp>
        <p:sp>
          <p:nvSpPr>
            <p:cNvPr id="15" name="Negotiations">
              <a:extLst>
                <a:ext uri="{FF2B5EF4-FFF2-40B4-BE49-F238E27FC236}">
                  <a16:creationId xmlns:a16="http://schemas.microsoft.com/office/drawing/2014/main" id="{08DFB9FD-CEA7-D74C-94F0-D5B62727E487}"/>
                </a:ext>
              </a:extLst>
            </p:cNvPr>
            <p:cNvSpPr txBox="1"/>
            <p:nvPr/>
          </p:nvSpPr>
          <p:spPr>
            <a:xfrm>
              <a:off x="2058859" y="4786802"/>
              <a:ext cx="1148978" cy="21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1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Negotiations</a:t>
              </a:r>
            </a:p>
          </p:txBody>
        </p:sp>
        <p:sp>
          <p:nvSpPr>
            <p:cNvPr id="16" name="Close">
              <a:extLst>
                <a:ext uri="{FF2B5EF4-FFF2-40B4-BE49-F238E27FC236}">
                  <a16:creationId xmlns:a16="http://schemas.microsoft.com/office/drawing/2014/main" id="{CBE6FD74-8EB6-4F40-BB52-8F8AC13210A2}"/>
                </a:ext>
              </a:extLst>
            </p:cNvPr>
            <p:cNvSpPr txBox="1"/>
            <p:nvPr/>
          </p:nvSpPr>
          <p:spPr>
            <a:xfrm>
              <a:off x="2058859" y="5419902"/>
              <a:ext cx="889828" cy="218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5400" tIns="25400" rIns="25400" bIns="25400" numCol="1" anchor="t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sz="1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Close</a:t>
              </a:r>
            </a:p>
          </p:txBody>
        </p:sp>
        <p:grpSp>
          <p:nvGrpSpPr>
            <p:cNvPr id="17" name="Группа">
              <a:extLst>
                <a:ext uri="{FF2B5EF4-FFF2-40B4-BE49-F238E27FC236}">
                  <a16:creationId xmlns:a16="http://schemas.microsoft.com/office/drawing/2014/main" id="{438F9CD4-052A-024E-98DB-15DA08550367}"/>
                </a:ext>
              </a:extLst>
            </p:cNvPr>
            <p:cNvGrpSpPr/>
            <p:nvPr/>
          </p:nvGrpSpPr>
          <p:grpSpPr>
            <a:xfrm>
              <a:off x="3676001" y="1814979"/>
              <a:ext cx="5104871" cy="3216087"/>
              <a:chOff x="0" y="-1"/>
              <a:chExt cx="10209740" cy="6432171"/>
            </a:xfrm>
          </p:grpSpPr>
          <p:sp>
            <p:nvSpPr>
              <p:cNvPr id="54" name="Линия">
                <a:extLst>
                  <a:ext uri="{FF2B5EF4-FFF2-40B4-BE49-F238E27FC236}">
                    <a16:creationId xmlns:a16="http://schemas.microsoft.com/office/drawing/2014/main" id="{FD2FB383-D673-FB40-8D15-80DAF2670E58}"/>
                  </a:ext>
                </a:extLst>
              </p:cNvPr>
              <p:cNvSpPr/>
              <p:nvPr/>
            </p:nvSpPr>
            <p:spPr>
              <a:xfrm flipH="1">
                <a:off x="0" y="-1"/>
                <a:ext cx="10209740" cy="0"/>
              </a:xfrm>
              <a:prstGeom prst="line">
                <a:avLst/>
              </a:prstGeom>
              <a:noFill/>
              <a:ln w="38100" cap="rnd">
                <a:solidFill>
                  <a:srgbClr val="C4C6CC"/>
                </a:solidFill>
                <a:prstDash val="sysDot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Линия">
                <a:extLst>
                  <a:ext uri="{FF2B5EF4-FFF2-40B4-BE49-F238E27FC236}">
                    <a16:creationId xmlns:a16="http://schemas.microsoft.com/office/drawing/2014/main" id="{CE308D79-4C62-1748-93B1-798CB4125B60}"/>
                  </a:ext>
                </a:extLst>
              </p:cNvPr>
              <p:cNvSpPr/>
              <p:nvPr/>
            </p:nvSpPr>
            <p:spPr>
              <a:xfrm flipH="1">
                <a:off x="0" y="1291598"/>
                <a:ext cx="10209740" cy="0"/>
              </a:xfrm>
              <a:prstGeom prst="line">
                <a:avLst/>
              </a:prstGeom>
              <a:noFill/>
              <a:ln w="38100" cap="rnd">
                <a:solidFill>
                  <a:srgbClr val="0DADF1"/>
                </a:solidFill>
                <a:prstDash val="sysDot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Линия">
                <a:extLst>
                  <a:ext uri="{FF2B5EF4-FFF2-40B4-BE49-F238E27FC236}">
                    <a16:creationId xmlns:a16="http://schemas.microsoft.com/office/drawing/2014/main" id="{BA4F6C43-CE35-C54B-AC88-0DD65CED74FF}"/>
                  </a:ext>
                </a:extLst>
              </p:cNvPr>
              <p:cNvSpPr/>
              <p:nvPr/>
            </p:nvSpPr>
            <p:spPr>
              <a:xfrm flipH="1">
                <a:off x="0" y="2570497"/>
                <a:ext cx="10209740" cy="0"/>
              </a:xfrm>
              <a:prstGeom prst="line">
                <a:avLst/>
              </a:prstGeom>
              <a:noFill/>
              <a:ln w="38100" cap="rnd">
                <a:solidFill>
                  <a:srgbClr val="C4C6CC"/>
                </a:solidFill>
                <a:prstDash val="sysDot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Линия">
                <a:extLst>
                  <a:ext uri="{FF2B5EF4-FFF2-40B4-BE49-F238E27FC236}">
                    <a16:creationId xmlns:a16="http://schemas.microsoft.com/office/drawing/2014/main" id="{EEB7E918-2440-8846-AEBC-982E2F3A948E}"/>
                  </a:ext>
                </a:extLst>
              </p:cNvPr>
              <p:cNvSpPr/>
              <p:nvPr/>
            </p:nvSpPr>
            <p:spPr>
              <a:xfrm flipH="1">
                <a:off x="0" y="3861672"/>
                <a:ext cx="10209740" cy="0"/>
              </a:xfrm>
              <a:prstGeom prst="line">
                <a:avLst/>
              </a:prstGeom>
              <a:noFill/>
              <a:ln w="38100" cap="rnd">
                <a:solidFill>
                  <a:srgbClr val="C4C6CC"/>
                </a:solidFill>
                <a:prstDash val="sysDot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Линия">
                <a:extLst>
                  <a:ext uri="{FF2B5EF4-FFF2-40B4-BE49-F238E27FC236}">
                    <a16:creationId xmlns:a16="http://schemas.microsoft.com/office/drawing/2014/main" id="{78DDDEBE-3E80-B743-90BA-2CFD9DF8BF3B}"/>
                  </a:ext>
                </a:extLst>
              </p:cNvPr>
              <p:cNvSpPr/>
              <p:nvPr/>
            </p:nvSpPr>
            <p:spPr>
              <a:xfrm flipH="1">
                <a:off x="0" y="5153271"/>
                <a:ext cx="10209740" cy="0"/>
              </a:xfrm>
              <a:prstGeom prst="line">
                <a:avLst/>
              </a:prstGeom>
              <a:noFill/>
              <a:ln w="38100" cap="rnd">
                <a:solidFill>
                  <a:srgbClr val="C4C6CC"/>
                </a:solidFill>
                <a:prstDash val="sysDot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Линия">
                <a:extLst>
                  <a:ext uri="{FF2B5EF4-FFF2-40B4-BE49-F238E27FC236}">
                    <a16:creationId xmlns:a16="http://schemas.microsoft.com/office/drawing/2014/main" id="{553541C9-C33C-B54C-95DA-C0903A9F3B53}"/>
                  </a:ext>
                </a:extLst>
              </p:cNvPr>
              <p:cNvSpPr/>
              <p:nvPr/>
            </p:nvSpPr>
            <p:spPr>
              <a:xfrm flipH="1">
                <a:off x="0" y="6432170"/>
                <a:ext cx="10209740" cy="0"/>
              </a:xfrm>
              <a:prstGeom prst="line">
                <a:avLst/>
              </a:prstGeom>
              <a:noFill/>
              <a:ln w="38100" cap="rnd">
                <a:solidFill>
                  <a:srgbClr val="C4C6CC"/>
                </a:solidFill>
                <a:prstDash val="sysDot"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8" name="Стрелка">
              <a:extLst>
                <a:ext uri="{FF2B5EF4-FFF2-40B4-BE49-F238E27FC236}">
                  <a16:creationId xmlns:a16="http://schemas.microsoft.com/office/drawing/2014/main" id="{2ECCA2F7-0784-9E4A-B2BE-161E8DD0C2F5}"/>
                </a:ext>
              </a:extLst>
            </p:cNvPr>
            <p:cNvSpPr/>
            <p:nvPr/>
          </p:nvSpPr>
          <p:spPr>
            <a:xfrm rot="5400000">
              <a:off x="3807011" y="2065297"/>
              <a:ext cx="293487" cy="196209"/>
            </a:xfrm>
            <a:prstGeom prst="rightArrow">
              <a:avLst>
                <a:gd name="adj1" fmla="val 58443"/>
                <a:gd name="adj2" fmla="val 75646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19" name="Стрелка">
              <a:extLst>
                <a:ext uri="{FF2B5EF4-FFF2-40B4-BE49-F238E27FC236}">
                  <a16:creationId xmlns:a16="http://schemas.microsoft.com/office/drawing/2014/main" id="{7F006E44-94E5-DF4E-9F27-4CC7EEF2BBF0}"/>
                </a:ext>
              </a:extLst>
            </p:cNvPr>
            <p:cNvSpPr/>
            <p:nvPr/>
          </p:nvSpPr>
          <p:spPr>
            <a:xfrm rot="5400000">
              <a:off x="4367732" y="2065297"/>
              <a:ext cx="293488" cy="196209"/>
            </a:xfrm>
            <a:prstGeom prst="rightArrow">
              <a:avLst>
                <a:gd name="adj1" fmla="val 58443"/>
                <a:gd name="adj2" fmla="val 75646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20" name="Стрелка">
              <a:extLst>
                <a:ext uri="{FF2B5EF4-FFF2-40B4-BE49-F238E27FC236}">
                  <a16:creationId xmlns:a16="http://schemas.microsoft.com/office/drawing/2014/main" id="{09A34F97-88D9-8A43-B039-2920CA79ABA5}"/>
                </a:ext>
              </a:extLst>
            </p:cNvPr>
            <p:cNvSpPr/>
            <p:nvPr/>
          </p:nvSpPr>
          <p:spPr>
            <a:xfrm rot="5400000">
              <a:off x="4928453" y="2065297"/>
              <a:ext cx="293488" cy="196209"/>
            </a:xfrm>
            <a:prstGeom prst="rightArrow">
              <a:avLst>
                <a:gd name="adj1" fmla="val 58443"/>
                <a:gd name="adj2" fmla="val 75646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21" name="Стрелка">
              <a:extLst>
                <a:ext uri="{FF2B5EF4-FFF2-40B4-BE49-F238E27FC236}">
                  <a16:creationId xmlns:a16="http://schemas.microsoft.com/office/drawing/2014/main" id="{A27E9399-DA31-D740-A891-91C323096CAD}"/>
                </a:ext>
              </a:extLst>
            </p:cNvPr>
            <p:cNvSpPr/>
            <p:nvPr/>
          </p:nvSpPr>
          <p:spPr>
            <a:xfrm rot="5400000">
              <a:off x="5489175" y="2065297"/>
              <a:ext cx="293487" cy="196209"/>
            </a:xfrm>
            <a:prstGeom prst="rightArrow">
              <a:avLst>
                <a:gd name="adj1" fmla="val 58443"/>
                <a:gd name="adj2" fmla="val 75646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22" name="Стрелка">
              <a:extLst>
                <a:ext uri="{FF2B5EF4-FFF2-40B4-BE49-F238E27FC236}">
                  <a16:creationId xmlns:a16="http://schemas.microsoft.com/office/drawing/2014/main" id="{C1D712CD-95D7-FA43-A4AB-AC7F1F86754A}"/>
                </a:ext>
              </a:extLst>
            </p:cNvPr>
            <p:cNvSpPr/>
            <p:nvPr/>
          </p:nvSpPr>
          <p:spPr>
            <a:xfrm rot="5400000">
              <a:off x="6049896" y="2065297"/>
              <a:ext cx="293488" cy="196209"/>
            </a:xfrm>
            <a:prstGeom prst="rightArrow">
              <a:avLst>
                <a:gd name="adj1" fmla="val 58443"/>
                <a:gd name="adj2" fmla="val 75646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23" name="Стрелка">
              <a:extLst>
                <a:ext uri="{FF2B5EF4-FFF2-40B4-BE49-F238E27FC236}">
                  <a16:creationId xmlns:a16="http://schemas.microsoft.com/office/drawing/2014/main" id="{1F44D261-EE09-7D40-80B9-A966BF305C6A}"/>
                </a:ext>
              </a:extLst>
            </p:cNvPr>
            <p:cNvSpPr/>
            <p:nvPr/>
          </p:nvSpPr>
          <p:spPr>
            <a:xfrm rot="5400000">
              <a:off x="6610617" y="2065297"/>
              <a:ext cx="293488" cy="196209"/>
            </a:xfrm>
            <a:prstGeom prst="rightArrow">
              <a:avLst>
                <a:gd name="adj1" fmla="val 58443"/>
                <a:gd name="adj2" fmla="val 75646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24" name="Стрелка">
              <a:extLst>
                <a:ext uri="{FF2B5EF4-FFF2-40B4-BE49-F238E27FC236}">
                  <a16:creationId xmlns:a16="http://schemas.microsoft.com/office/drawing/2014/main" id="{617DDC37-C865-7445-A08C-6F7E48FA0E5E}"/>
                </a:ext>
              </a:extLst>
            </p:cNvPr>
            <p:cNvSpPr/>
            <p:nvPr/>
          </p:nvSpPr>
          <p:spPr>
            <a:xfrm rot="5400000">
              <a:off x="7171338" y="2065297"/>
              <a:ext cx="293488" cy="196209"/>
            </a:xfrm>
            <a:prstGeom prst="rightArrow">
              <a:avLst>
                <a:gd name="adj1" fmla="val 58443"/>
                <a:gd name="adj2" fmla="val 75646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25" name="Стрелка">
              <a:extLst>
                <a:ext uri="{FF2B5EF4-FFF2-40B4-BE49-F238E27FC236}">
                  <a16:creationId xmlns:a16="http://schemas.microsoft.com/office/drawing/2014/main" id="{1280BC59-E231-EE49-A543-D8E121D6AE97}"/>
                </a:ext>
              </a:extLst>
            </p:cNvPr>
            <p:cNvSpPr/>
            <p:nvPr/>
          </p:nvSpPr>
          <p:spPr>
            <a:xfrm rot="5400000">
              <a:off x="7732060" y="2065297"/>
              <a:ext cx="293488" cy="196209"/>
            </a:xfrm>
            <a:prstGeom prst="rightArrow">
              <a:avLst>
                <a:gd name="adj1" fmla="val 58443"/>
                <a:gd name="adj2" fmla="val 75646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26" name="Стрелка">
              <a:extLst>
                <a:ext uri="{FF2B5EF4-FFF2-40B4-BE49-F238E27FC236}">
                  <a16:creationId xmlns:a16="http://schemas.microsoft.com/office/drawing/2014/main" id="{650CF061-7123-6C48-8699-B81A0B47C15B}"/>
                </a:ext>
              </a:extLst>
            </p:cNvPr>
            <p:cNvSpPr/>
            <p:nvPr/>
          </p:nvSpPr>
          <p:spPr>
            <a:xfrm rot="5400000">
              <a:off x="8292781" y="2065297"/>
              <a:ext cx="293488" cy="196209"/>
            </a:xfrm>
            <a:prstGeom prst="rightArrow">
              <a:avLst>
                <a:gd name="adj1" fmla="val 58443"/>
                <a:gd name="adj2" fmla="val 75646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grpSp>
          <p:nvGrpSpPr>
            <p:cNvPr id="27" name="Группа">
              <a:extLst>
                <a:ext uri="{FF2B5EF4-FFF2-40B4-BE49-F238E27FC236}">
                  <a16:creationId xmlns:a16="http://schemas.microsoft.com/office/drawing/2014/main" id="{2EAF0716-5E04-2548-8CFE-BFEA172E3A60}"/>
                </a:ext>
              </a:extLst>
            </p:cNvPr>
            <p:cNvGrpSpPr/>
            <p:nvPr/>
          </p:nvGrpSpPr>
          <p:grpSpPr>
            <a:xfrm>
              <a:off x="4546798" y="2632817"/>
              <a:ext cx="3299954" cy="2886154"/>
              <a:chOff x="0" y="0"/>
              <a:chExt cx="6599907" cy="5772305"/>
            </a:xfrm>
            <a:solidFill>
              <a:schemeClr val="bg1"/>
            </a:solidFill>
          </p:grpSpPr>
          <p:sp>
            <p:nvSpPr>
              <p:cNvPr id="29" name="Фигура">
                <a:extLst>
                  <a:ext uri="{FF2B5EF4-FFF2-40B4-BE49-F238E27FC236}">
                    <a16:creationId xmlns:a16="http://schemas.microsoft.com/office/drawing/2014/main" id="{FEC91C71-F895-1144-8E7C-D000E9E1C1AC}"/>
                  </a:ext>
                </a:extLst>
              </p:cNvPr>
              <p:cNvSpPr/>
              <p:nvPr/>
            </p:nvSpPr>
            <p:spPr>
              <a:xfrm>
                <a:off x="795781" y="1296332"/>
                <a:ext cx="226911" cy="586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" name="Фигура">
                <a:extLst>
                  <a:ext uri="{FF2B5EF4-FFF2-40B4-BE49-F238E27FC236}">
                    <a16:creationId xmlns:a16="http://schemas.microsoft.com/office/drawing/2014/main" id="{88DF9120-8CDD-FF48-9D3E-1CEC3E835041}"/>
                  </a:ext>
                </a:extLst>
              </p:cNvPr>
              <p:cNvSpPr/>
              <p:nvPr/>
            </p:nvSpPr>
            <p:spPr>
              <a:xfrm>
                <a:off x="1592406" y="1296332"/>
                <a:ext cx="226911" cy="586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Фигура">
                <a:extLst>
                  <a:ext uri="{FF2B5EF4-FFF2-40B4-BE49-F238E27FC236}">
                    <a16:creationId xmlns:a16="http://schemas.microsoft.com/office/drawing/2014/main" id="{7B571F34-0D92-364C-B393-EE1DEBF4257E}"/>
                  </a:ext>
                </a:extLst>
              </p:cNvPr>
              <p:cNvSpPr/>
              <p:nvPr/>
            </p:nvSpPr>
            <p:spPr>
              <a:xfrm>
                <a:off x="2389030" y="1296332"/>
                <a:ext cx="226911" cy="586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Фигура">
                <a:extLst>
                  <a:ext uri="{FF2B5EF4-FFF2-40B4-BE49-F238E27FC236}">
                    <a16:creationId xmlns:a16="http://schemas.microsoft.com/office/drawing/2014/main" id="{67178B49-6A3C-304E-A77E-66E59BF25999}"/>
                  </a:ext>
                </a:extLst>
              </p:cNvPr>
              <p:cNvSpPr/>
              <p:nvPr/>
            </p:nvSpPr>
            <p:spPr>
              <a:xfrm>
                <a:off x="3185655" y="1296332"/>
                <a:ext cx="226911" cy="586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3" name="Фигура">
                <a:extLst>
                  <a:ext uri="{FF2B5EF4-FFF2-40B4-BE49-F238E27FC236}">
                    <a16:creationId xmlns:a16="http://schemas.microsoft.com/office/drawing/2014/main" id="{76022637-9434-6A4A-AAF7-EBE6802BBD73}"/>
                  </a:ext>
                </a:extLst>
              </p:cNvPr>
              <p:cNvSpPr/>
              <p:nvPr/>
            </p:nvSpPr>
            <p:spPr>
              <a:xfrm>
                <a:off x="3982279" y="1296332"/>
                <a:ext cx="226911" cy="586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4" name="Фигура">
                <a:extLst>
                  <a:ext uri="{FF2B5EF4-FFF2-40B4-BE49-F238E27FC236}">
                    <a16:creationId xmlns:a16="http://schemas.microsoft.com/office/drawing/2014/main" id="{230AC5B2-B492-FD40-A3CE-40691E0716B2}"/>
                  </a:ext>
                </a:extLst>
              </p:cNvPr>
              <p:cNvSpPr/>
              <p:nvPr/>
            </p:nvSpPr>
            <p:spPr>
              <a:xfrm>
                <a:off x="4778905" y="1296332"/>
                <a:ext cx="226911" cy="586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" name="Фигура">
                <a:extLst>
                  <a:ext uri="{FF2B5EF4-FFF2-40B4-BE49-F238E27FC236}">
                    <a16:creationId xmlns:a16="http://schemas.microsoft.com/office/drawing/2014/main" id="{33E0B5CB-1DA8-3347-9656-70A7A12A8B61}"/>
                  </a:ext>
                </a:extLst>
              </p:cNvPr>
              <p:cNvSpPr/>
              <p:nvPr/>
            </p:nvSpPr>
            <p:spPr>
              <a:xfrm>
                <a:off x="5575529" y="1296332"/>
                <a:ext cx="226911" cy="586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" name="Фигура">
                <a:extLst>
                  <a:ext uri="{FF2B5EF4-FFF2-40B4-BE49-F238E27FC236}">
                    <a16:creationId xmlns:a16="http://schemas.microsoft.com/office/drawing/2014/main" id="{27C9C979-647B-B44D-BBFB-6A2FEC8529BD}"/>
                  </a:ext>
                </a:extLst>
              </p:cNvPr>
              <p:cNvSpPr/>
              <p:nvPr/>
            </p:nvSpPr>
            <p:spPr>
              <a:xfrm>
                <a:off x="1590311" y="259264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" name="Фигура">
                <a:extLst>
                  <a:ext uri="{FF2B5EF4-FFF2-40B4-BE49-F238E27FC236}">
                    <a16:creationId xmlns:a16="http://schemas.microsoft.com/office/drawing/2014/main" id="{F73CBCBD-C61E-6B4D-92A9-CF104EF28150}"/>
                  </a:ext>
                </a:extLst>
              </p:cNvPr>
              <p:cNvSpPr/>
              <p:nvPr/>
            </p:nvSpPr>
            <p:spPr>
              <a:xfrm>
                <a:off x="2386935" y="259264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8" name="Фигура">
                <a:extLst>
                  <a:ext uri="{FF2B5EF4-FFF2-40B4-BE49-F238E27FC236}">
                    <a16:creationId xmlns:a16="http://schemas.microsoft.com/office/drawing/2014/main" id="{59A81EB6-BCA7-8D40-A255-18F384B550C7}"/>
                  </a:ext>
                </a:extLst>
              </p:cNvPr>
              <p:cNvSpPr/>
              <p:nvPr/>
            </p:nvSpPr>
            <p:spPr>
              <a:xfrm>
                <a:off x="3183560" y="259264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9" name="Фигура">
                <a:extLst>
                  <a:ext uri="{FF2B5EF4-FFF2-40B4-BE49-F238E27FC236}">
                    <a16:creationId xmlns:a16="http://schemas.microsoft.com/office/drawing/2014/main" id="{C46FB06F-2E0F-8244-92E4-14C43EA91148}"/>
                  </a:ext>
                </a:extLst>
              </p:cNvPr>
              <p:cNvSpPr/>
              <p:nvPr/>
            </p:nvSpPr>
            <p:spPr>
              <a:xfrm>
                <a:off x="3980183" y="259264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Фигура">
                <a:extLst>
                  <a:ext uri="{FF2B5EF4-FFF2-40B4-BE49-F238E27FC236}">
                    <a16:creationId xmlns:a16="http://schemas.microsoft.com/office/drawing/2014/main" id="{2FF4BCA9-7543-8B45-AEDB-F6919A4B0C5B}"/>
                  </a:ext>
                </a:extLst>
              </p:cNvPr>
              <p:cNvSpPr/>
              <p:nvPr/>
            </p:nvSpPr>
            <p:spPr>
              <a:xfrm>
                <a:off x="4776809" y="259264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Фигура">
                <a:extLst>
                  <a:ext uri="{FF2B5EF4-FFF2-40B4-BE49-F238E27FC236}">
                    <a16:creationId xmlns:a16="http://schemas.microsoft.com/office/drawing/2014/main" id="{083578A3-F291-7042-898E-11771BF4682C}"/>
                  </a:ext>
                </a:extLst>
              </p:cNvPr>
              <p:cNvSpPr/>
              <p:nvPr/>
            </p:nvSpPr>
            <p:spPr>
              <a:xfrm>
                <a:off x="2388494" y="3888998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Фигура">
                <a:extLst>
                  <a:ext uri="{FF2B5EF4-FFF2-40B4-BE49-F238E27FC236}">
                    <a16:creationId xmlns:a16="http://schemas.microsoft.com/office/drawing/2014/main" id="{A1C69A07-CFDD-3A48-BAD6-0B75487A589D}"/>
                  </a:ext>
                </a:extLst>
              </p:cNvPr>
              <p:cNvSpPr/>
              <p:nvPr/>
            </p:nvSpPr>
            <p:spPr>
              <a:xfrm>
                <a:off x="3185119" y="3888998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3" name="Фигура">
                <a:extLst>
                  <a:ext uri="{FF2B5EF4-FFF2-40B4-BE49-F238E27FC236}">
                    <a16:creationId xmlns:a16="http://schemas.microsoft.com/office/drawing/2014/main" id="{D0BE553E-6CCA-2C45-8639-39162758577E}"/>
                  </a:ext>
                </a:extLst>
              </p:cNvPr>
              <p:cNvSpPr/>
              <p:nvPr/>
            </p:nvSpPr>
            <p:spPr>
              <a:xfrm>
                <a:off x="3981741" y="3888998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Фигура">
                <a:extLst>
                  <a:ext uri="{FF2B5EF4-FFF2-40B4-BE49-F238E27FC236}">
                    <a16:creationId xmlns:a16="http://schemas.microsoft.com/office/drawing/2014/main" id="{94870212-57BE-884C-A473-E516C0961544}"/>
                  </a:ext>
                </a:extLst>
              </p:cNvPr>
              <p:cNvSpPr/>
              <p:nvPr/>
            </p:nvSpPr>
            <p:spPr>
              <a:xfrm>
                <a:off x="3185119" y="5185331"/>
                <a:ext cx="226911" cy="586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5" name="Фигура">
                <a:extLst>
                  <a:ext uri="{FF2B5EF4-FFF2-40B4-BE49-F238E27FC236}">
                    <a16:creationId xmlns:a16="http://schemas.microsoft.com/office/drawing/2014/main" id="{6A554FE6-E59D-2E42-AD07-1E04435C26C6}"/>
                  </a:ext>
                </a:extLst>
              </p:cNvPr>
              <p:cNvSpPr/>
              <p:nvPr/>
            </p:nvSpPr>
            <p:spPr>
              <a:xfrm>
                <a:off x="0" y="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6" name="Фигура">
                <a:extLst>
                  <a:ext uri="{FF2B5EF4-FFF2-40B4-BE49-F238E27FC236}">
                    <a16:creationId xmlns:a16="http://schemas.microsoft.com/office/drawing/2014/main" id="{F6E1BE1A-407C-C645-9F27-D6BE70D56659}"/>
                  </a:ext>
                </a:extLst>
              </p:cNvPr>
              <p:cNvSpPr/>
              <p:nvPr/>
            </p:nvSpPr>
            <p:spPr>
              <a:xfrm>
                <a:off x="796625" y="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7" name="Фигура">
                <a:extLst>
                  <a:ext uri="{FF2B5EF4-FFF2-40B4-BE49-F238E27FC236}">
                    <a16:creationId xmlns:a16="http://schemas.microsoft.com/office/drawing/2014/main" id="{DF8567EE-7DF2-2D40-AEC6-2BF62583E885}"/>
                  </a:ext>
                </a:extLst>
              </p:cNvPr>
              <p:cNvSpPr/>
              <p:nvPr/>
            </p:nvSpPr>
            <p:spPr>
              <a:xfrm>
                <a:off x="1593249" y="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8" name="Фигура">
                <a:extLst>
                  <a:ext uri="{FF2B5EF4-FFF2-40B4-BE49-F238E27FC236}">
                    <a16:creationId xmlns:a16="http://schemas.microsoft.com/office/drawing/2014/main" id="{46198B1B-33DE-5A4C-836B-602368805FD7}"/>
                  </a:ext>
                </a:extLst>
              </p:cNvPr>
              <p:cNvSpPr/>
              <p:nvPr/>
            </p:nvSpPr>
            <p:spPr>
              <a:xfrm>
                <a:off x="2389874" y="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Фигура">
                <a:extLst>
                  <a:ext uri="{FF2B5EF4-FFF2-40B4-BE49-F238E27FC236}">
                    <a16:creationId xmlns:a16="http://schemas.microsoft.com/office/drawing/2014/main" id="{ACC6AFC1-0A54-0A48-8788-FD0976E705FF}"/>
                  </a:ext>
                </a:extLst>
              </p:cNvPr>
              <p:cNvSpPr/>
              <p:nvPr/>
            </p:nvSpPr>
            <p:spPr>
              <a:xfrm>
                <a:off x="3186498" y="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0" name="Фигура">
                <a:extLst>
                  <a:ext uri="{FF2B5EF4-FFF2-40B4-BE49-F238E27FC236}">
                    <a16:creationId xmlns:a16="http://schemas.microsoft.com/office/drawing/2014/main" id="{CA1EB34F-FF48-EB4E-A4A6-0F1BB1E111B1}"/>
                  </a:ext>
                </a:extLst>
              </p:cNvPr>
              <p:cNvSpPr/>
              <p:nvPr/>
            </p:nvSpPr>
            <p:spPr>
              <a:xfrm>
                <a:off x="3983124" y="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1" name="Фигура">
                <a:extLst>
                  <a:ext uri="{FF2B5EF4-FFF2-40B4-BE49-F238E27FC236}">
                    <a16:creationId xmlns:a16="http://schemas.microsoft.com/office/drawing/2014/main" id="{25CE8107-958E-3E4B-958F-2C281D46B92C}"/>
                  </a:ext>
                </a:extLst>
              </p:cNvPr>
              <p:cNvSpPr/>
              <p:nvPr/>
            </p:nvSpPr>
            <p:spPr>
              <a:xfrm>
                <a:off x="4779748" y="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2" name="Фигура">
                <a:extLst>
                  <a:ext uri="{FF2B5EF4-FFF2-40B4-BE49-F238E27FC236}">
                    <a16:creationId xmlns:a16="http://schemas.microsoft.com/office/drawing/2014/main" id="{8CCF90CA-8358-B244-9892-5D0AAA920B70}"/>
                  </a:ext>
                </a:extLst>
              </p:cNvPr>
              <p:cNvSpPr/>
              <p:nvPr/>
            </p:nvSpPr>
            <p:spPr>
              <a:xfrm>
                <a:off x="5576372" y="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53" name="Фигура">
                <a:extLst>
                  <a:ext uri="{FF2B5EF4-FFF2-40B4-BE49-F238E27FC236}">
                    <a16:creationId xmlns:a16="http://schemas.microsoft.com/office/drawing/2014/main" id="{1FA4A298-BF03-AD4E-9BC4-04E167EC649D}"/>
                  </a:ext>
                </a:extLst>
              </p:cNvPr>
              <p:cNvSpPr/>
              <p:nvPr/>
            </p:nvSpPr>
            <p:spPr>
              <a:xfrm>
                <a:off x="6372997" y="0"/>
                <a:ext cx="226911" cy="5869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55" h="21580" extrusionOk="0">
                    <a:moveTo>
                      <a:pt x="10600" y="0"/>
                    </a:moveTo>
                    <a:cubicBezTo>
                      <a:pt x="9184" y="0"/>
                      <a:pt x="7769" y="214"/>
                      <a:pt x="6689" y="642"/>
                    </a:cubicBezTo>
                    <a:cubicBezTo>
                      <a:pt x="4529" y="1498"/>
                      <a:pt x="4529" y="2887"/>
                      <a:pt x="6689" y="3743"/>
                    </a:cubicBezTo>
                    <a:cubicBezTo>
                      <a:pt x="8849" y="4599"/>
                      <a:pt x="12354" y="4599"/>
                      <a:pt x="14515" y="3743"/>
                    </a:cubicBezTo>
                    <a:cubicBezTo>
                      <a:pt x="16675" y="2887"/>
                      <a:pt x="16675" y="1498"/>
                      <a:pt x="14515" y="642"/>
                    </a:cubicBezTo>
                    <a:cubicBezTo>
                      <a:pt x="13434" y="214"/>
                      <a:pt x="12016" y="0"/>
                      <a:pt x="10600" y="0"/>
                    </a:cubicBezTo>
                    <a:close/>
                    <a:moveTo>
                      <a:pt x="10753" y="4546"/>
                    </a:moveTo>
                    <a:cubicBezTo>
                      <a:pt x="7600" y="4511"/>
                      <a:pt x="4782" y="5234"/>
                      <a:pt x="2915" y="6250"/>
                    </a:cubicBezTo>
                    <a:cubicBezTo>
                      <a:pt x="587" y="7517"/>
                      <a:pt x="-164" y="9105"/>
                      <a:pt x="29" y="10671"/>
                    </a:cubicBezTo>
                    <a:cubicBezTo>
                      <a:pt x="91" y="11177"/>
                      <a:pt x="250" y="11681"/>
                      <a:pt x="505" y="12177"/>
                    </a:cubicBezTo>
                    <a:cubicBezTo>
                      <a:pt x="675" y="12527"/>
                      <a:pt x="1550" y="12747"/>
                      <a:pt x="2422" y="12661"/>
                    </a:cubicBezTo>
                    <a:cubicBezTo>
                      <a:pt x="3225" y="12582"/>
                      <a:pt x="3728" y="12266"/>
                      <a:pt x="3564" y="11945"/>
                    </a:cubicBezTo>
                    <a:cubicBezTo>
                      <a:pt x="3425" y="11278"/>
                      <a:pt x="3506" y="10607"/>
                      <a:pt x="3803" y="9948"/>
                    </a:cubicBezTo>
                    <a:cubicBezTo>
                      <a:pt x="4114" y="9260"/>
                      <a:pt x="4657" y="8591"/>
                      <a:pt x="5421" y="7961"/>
                    </a:cubicBezTo>
                    <a:lnTo>
                      <a:pt x="4306" y="11841"/>
                    </a:lnTo>
                    <a:cubicBezTo>
                      <a:pt x="4168" y="12192"/>
                      <a:pt x="4213" y="12551"/>
                      <a:pt x="4442" y="12895"/>
                    </a:cubicBezTo>
                    <a:cubicBezTo>
                      <a:pt x="4630" y="13176"/>
                      <a:pt x="4938" y="13443"/>
                      <a:pt x="5351" y="13683"/>
                    </a:cubicBezTo>
                    <a:lnTo>
                      <a:pt x="6246" y="20915"/>
                    </a:lnTo>
                    <a:cubicBezTo>
                      <a:pt x="6342" y="21307"/>
                      <a:pt x="7202" y="21600"/>
                      <a:pt x="8197" y="21579"/>
                    </a:cubicBezTo>
                    <a:cubicBezTo>
                      <a:pt x="9114" y="21560"/>
                      <a:pt x="9853" y="21277"/>
                      <a:pt x="9931" y="20915"/>
                    </a:cubicBezTo>
                    <a:lnTo>
                      <a:pt x="10633" y="15491"/>
                    </a:lnTo>
                    <a:lnTo>
                      <a:pt x="11326" y="20845"/>
                    </a:lnTo>
                    <a:cubicBezTo>
                      <a:pt x="11368" y="21267"/>
                      <a:pt x="12273" y="21595"/>
                      <a:pt x="13340" y="21574"/>
                    </a:cubicBezTo>
                    <a:cubicBezTo>
                      <a:pt x="14328" y="21554"/>
                      <a:pt x="15109" y="21237"/>
                      <a:pt x="15137" y="20845"/>
                    </a:cubicBezTo>
                    <a:lnTo>
                      <a:pt x="15912" y="13613"/>
                    </a:lnTo>
                    <a:cubicBezTo>
                      <a:pt x="16272" y="13429"/>
                      <a:pt x="16555" y="13223"/>
                      <a:pt x="16755" y="13004"/>
                    </a:cubicBezTo>
                    <a:cubicBezTo>
                      <a:pt x="17054" y="12676"/>
                      <a:pt x="17158" y="12325"/>
                      <a:pt x="17058" y="11978"/>
                    </a:cubicBezTo>
                    <a:lnTo>
                      <a:pt x="15846" y="7962"/>
                    </a:lnTo>
                    <a:cubicBezTo>
                      <a:pt x="16588" y="8591"/>
                      <a:pt x="17118" y="9256"/>
                      <a:pt x="17420" y="9940"/>
                    </a:cubicBezTo>
                    <a:cubicBezTo>
                      <a:pt x="17728" y="10637"/>
                      <a:pt x="17800" y="11347"/>
                      <a:pt x="17630" y="12051"/>
                    </a:cubicBezTo>
                    <a:cubicBezTo>
                      <a:pt x="17562" y="12327"/>
                      <a:pt x="17965" y="12588"/>
                      <a:pt x="18619" y="12689"/>
                    </a:cubicBezTo>
                    <a:cubicBezTo>
                      <a:pt x="19621" y="12844"/>
                      <a:pt x="20726" y="12591"/>
                      <a:pt x="20885" y="12169"/>
                    </a:cubicBezTo>
                    <a:cubicBezTo>
                      <a:pt x="21177" y="10221"/>
                      <a:pt x="21436" y="8076"/>
                      <a:pt x="18529" y="6410"/>
                    </a:cubicBezTo>
                    <a:cubicBezTo>
                      <a:pt x="16706" y="5365"/>
                      <a:pt x="13939" y="4581"/>
                      <a:pt x="10753" y="4546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" name="Стрелка">
              <a:extLst>
                <a:ext uri="{FF2B5EF4-FFF2-40B4-BE49-F238E27FC236}">
                  <a16:creationId xmlns:a16="http://schemas.microsoft.com/office/drawing/2014/main" id="{2BAADE0D-DA32-4141-8EEE-0D5400F81EDD}"/>
                </a:ext>
              </a:extLst>
            </p:cNvPr>
            <p:cNvSpPr/>
            <p:nvPr/>
          </p:nvSpPr>
          <p:spPr>
            <a:xfrm rot="5400000">
              <a:off x="9419706" y="3705316"/>
              <a:ext cx="869940" cy="270738"/>
            </a:xfrm>
            <a:prstGeom prst="rightArrow">
              <a:avLst>
                <a:gd name="adj1" fmla="val 44312"/>
                <a:gd name="adj2" fmla="val 85934"/>
              </a:avLst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latin typeface="Century Gothic" panose="020B0502020202020204" pitchFamily="34" charset="0"/>
              </a:endParaRPr>
            </a:p>
          </p:txBody>
        </p:sp>
        <p:sp>
          <p:nvSpPr>
            <p:cNvPr id="79" name="Lead Management Process">
              <a:extLst>
                <a:ext uri="{FF2B5EF4-FFF2-40B4-BE49-F238E27FC236}">
                  <a16:creationId xmlns:a16="http://schemas.microsoft.com/office/drawing/2014/main" id="{92C955ED-CD8C-E043-932F-FD5D0A919DF2}"/>
                </a:ext>
              </a:extLst>
            </p:cNvPr>
            <p:cNvSpPr txBox="1"/>
            <p:nvPr/>
          </p:nvSpPr>
          <p:spPr>
            <a:xfrm>
              <a:off x="9238692" y="4665639"/>
              <a:ext cx="1305407" cy="5875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5400" tIns="25400" rIns="25400" bIns="25400" numCol="1" anchor="ctr">
              <a:spAutoFit/>
            </a:bodyPr>
            <a:lstStyle>
              <a:lvl1pPr algn="l">
                <a:lnSpc>
                  <a:spcPct val="120000"/>
                </a:lnSpc>
                <a:defRPr sz="2600" b="0">
                  <a:solidFill>
                    <a:srgbClr val="646977"/>
                  </a:solidFill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r>
                <a:rPr lang="en-US" sz="1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Opportunity</a:t>
              </a:r>
              <a:r>
                <a:rPr sz="1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 Management Process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A8DAF9-A64F-E242-82A3-1B256366809F}"/>
              </a:ext>
            </a:extLst>
          </p:cNvPr>
          <p:cNvSpPr txBox="1"/>
          <p:nvPr/>
        </p:nvSpPr>
        <p:spPr>
          <a:xfrm>
            <a:off x="5051484" y="679363"/>
            <a:ext cx="20890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latin typeface="Century Gothic" panose="020B0502020202020204" pitchFamily="34" charset="0"/>
              </a:rPr>
              <a:t>Sales Funnel</a:t>
            </a:r>
          </a:p>
        </p:txBody>
      </p:sp>
    </p:spTree>
    <p:extLst>
      <p:ext uri="{BB962C8B-B14F-4D97-AF65-F5344CB8AC3E}">
        <p14:creationId xmlns:p14="http://schemas.microsoft.com/office/powerpoint/2010/main" val="39226803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F8F05B6-5902-49F7-B21D-88DCEABE43B8}"/>
              </a:ext>
            </a:extLst>
          </p:cNvPr>
          <p:cNvSpPr/>
          <p:nvPr/>
        </p:nvSpPr>
        <p:spPr>
          <a:xfrm>
            <a:off x="10391992" y="3077756"/>
            <a:ext cx="851228" cy="990297"/>
          </a:xfrm>
          <a:custGeom>
            <a:avLst/>
            <a:gdLst>
              <a:gd name="connsiteX0" fmla="*/ 1009048 w 1008360"/>
              <a:gd name="connsiteY0" fmla="*/ 84953 h 1229894"/>
              <a:gd name="connsiteX1" fmla="*/ 1009048 w 1008360"/>
              <a:gd name="connsiteY1" fmla="*/ 1147933 h 1229894"/>
              <a:gd name="connsiteX2" fmla="*/ 929602 w 1008360"/>
              <a:gd name="connsiteY2" fmla="*/ 1227304 h 1229894"/>
              <a:gd name="connsiteX3" fmla="*/ 80363 w 1008360"/>
              <a:gd name="connsiteY3" fmla="*/ 1232804 h 1229894"/>
              <a:gd name="connsiteX4" fmla="*/ 0 w 1008360"/>
              <a:gd name="connsiteY4" fmla="*/ 1153434 h 1229894"/>
              <a:gd name="connsiteX5" fmla="*/ 0 w 1008360"/>
              <a:gd name="connsiteY5" fmla="*/ 79376 h 1229894"/>
              <a:gd name="connsiteX6" fmla="*/ 80363 w 1008360"/>
              <a:gd name="connsiteY6" fmla="*/ 6 h 1229894"/>
              <a:gd name="connsiteX7" fmla="*/ 929602 w 1008360"/>
              <a:gd name="connsiteY7" fmla="*/ 5506 h 1229894"/>
              <a:gd name="connsiteX8" fmla="*/ 1009048 w 1008360"/>
              <a:gd name="connsiteY8" fmla="*/ 84953 h 122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360" h="1229894">
                <a:moveTo>
                  <a:pt x="1009048" y="84953"/>
                </a:moveTo>
                <a:lnTo>
                  <a:pt x="1009048" y="1147933"/>
                </a:lnTo>
                <a:cubicBezTo>
                  <a:pt x="1009048" y="1191782"/>
                  <a:pt x="973451" y="1227304"/>
                  <a:pt x="929602" y="1227304"/>
                </a:cubicBezTo>
                <a:cubicBezTo>
                  <a:pt x="644740" y="1227609"/>
                  <a:pt x="361635" y="1229442"/>
                  <a:pt x="80363" y="1232804"/>
                </a:cubicBezTo>
                <a:cubicBezTo>
                  <a:pt x="36133" y="1233338"/>
                  <a:pt x="0" y="1197664"/>
                  <a:pt x="0" y="1153434"/>
                </a:cubicBezTo>
                <a:lnTo>
                  <a:pt x="0" y="79376"/>
                </a:lnTo>
                <a:cubicBezTo>
                  <a:pt x="0" y="35146"/>
                  <a:pt x="36133" y="-529"/>
                  <a:pt x="80363" y="6"/>
                </a:cubicBezTo>
                <a:cubicBezTo>
                  <a:pt x="361635" y="3367"/>
                  <a:pt x="644740" y="5201"/>
                  <a:pt x="929602" y="5506"/>
                </a:cubicBezTo>
                <a:cubicBezTo>
                  <a:pt x="973451" y="5583"/>
                  <a:pt x="1009048" y="41104"/>
                  <a:pt x="1009048" y="84953"/>
                </a:cubicBezTo>
                <a:close/>
              </a:path>
            </a:pathLst>
          </a:custGeom>
          <a:solidFill>
            <a:srgbClr val="44546A"/>
          </a:solidFill>
          <a:ln w="76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CLTV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08FCEBE-BE22-4633-8CB4-B7ECF46FD666}"/>
              </a:ext>
            </a:extLst>
          </p:cNvPr>
          <p:cNvSpPr/>
          <p:nvPr/>
        </p:nvSpPr>
        <p:spPr>
          <a:xfrm>
            <a:off x="948779" y="2163227"/>
            <a:ext cx="851228" cy="2817116"/>
          </a:xfrm>
          <a:custGeom>
            <a:avLst/>
            <a:gdLst>
              <a:gd name="connsiteX0" fmla="*/ 1008972 w 1008360"/>
              <a:gd name="connsiteY0" fmla="*/ 262959 h 3498706"/>
              <a:gd name="connsiteX1" fmla="*/ 1008972 w 1008360"/>
              <a:gd name="connsiteY1" fmla="*/ 3241520 h 3498706"/>
              <a:gd name="connsiteX2" fmla="*/ 945109 w 1008360"/>
              <a:gd name="connsiteY2" fmla="*/ 3319439 h 3498706"/>
              <a:gd name="connsiteX3" fmla="*/ 97322 w 1008360"/>
              <a:gd name="connsiteY3" fmla="*/ 3502395 h 3498706"/>
              <a:gd name="connsiteX4" fmla="*/ 0 w 1008360"/>
              <a:gd name="connsiteY4" fmla="*/ 3424935 h 3498706"/>
              <a:gd name="connsiteX5" fmla="*/ 0 w 1008360"/>
              <a:gd name="connsiteY5" fmla="*/ 79468 h 3498706"/>
              <a:gd name="connsiteX6" fmla="*/ 97322 w 1008360"/>
              <a:gd name="connsiteY6" fmla="*/ 2084 h 3498706"/>
              <a:gd name="connsiteX7" fmla="*/ 945109 w 1008360"/>
              <a:gd name="connsiteY7" fmla="*/ 185040 h 3498706"/>
              <a:gd name="connsiteX8" fmla="*/ 1008972 w 1008360"/>
              <a:gd name="connsiteY8" fmla="*/ 262959 h 3498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360" h="3498706">
                <a:moveTo>
                  <a:pt x="1008972" y="262959"/>
                </a:moveTo>
                <a:lnTo>
                  <a:pt x="1008972" y="3241520"/>
                </a:lnTo>
                <a:cubicBezTo>
                  <a:pt x="1008972" y="3279410"/>
                  <a:pt x="982235" y="3311952"/>
                  <a:pt x="945109" y="3319439"/>
                </a:cubicBezTo>
                <a:cubicBezTo>
                  <a:pt x="652532" y="3378183"/>
                  <a:pt x="369732" y="3439296"/>
                  <a:pt x="97322" y="3502395"/>
                </a:cubicBezTo>
                <a:cubicBezTo>
                  <a:pt x="47515" y="3513930"/>
                  <a:pt x="0" y="3476117"/>
                  <a:pt x="0" y="3424935"/>
                </a:cubicBezTo>
                <a:lnTo>
                  <a:pt x="0" y="79468"/>
                </a:lnTo>
                <a:cubicBezTo>
                  <a:pt x="0" y="28362"/>
                  <a:pt x="47515" y="-9451"/>
                  <a:pt x="97322" y="2084"/>
                </a:cubicBezTo>
                <a:cubicBezTo>
                  <a:pt x="369732" y="65259"/>
                  <a:pt x="652455" y="126296"/>
                  <a:pt x="945109" y="185040"/>
                </a:cubicBezTo>
                <a:cubicBezTo>
                  <a:pt x="982235" y="192527"/>
                  <a:pt x="1008972" y="225069"/>
                  <a:pt x="1008972" y="262959"/>
                </a:cubicBezTo>
                <a:close/>
              </a:path>
            </a:pathLst>
          </a:custGeom>
          <a:solidFill>
            <a:srgbClr val="0DADF1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TAM</a:t>
            </a:r>
          </a:p>
          <a:p>
            <a:pPr algn="ctr"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100%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475EE9C-EE98-42DB-9DC0-796EF477C581}"/>
              </a:ext>
            </a:extLst>
          </p:cNvPr>
          <p:cNvSpPr/>
          <p:nvPr/>
        </p:nvSpPr>
        <p:spPr>
          <a:xfrm>
            <a:off x="1893126" y="2353478"/>
            <a:ext cx="851228" cy="2435760"/>
          </a:xfrm>
          <a:custGeom>
            <a:avLst/>
            <a:gdLst>
              <a:gd name="connsiteX0" fmla="*/ 1008972 w 1008360"/>
              <a:gd name="connsiteY0" fmla="*/ 232398 h 3025082"/>
              <a:gd name="connsiteX1" fmla="*/ 1008972 w 1008360"/>
              <a:gd name="connsiteY1" fmla="*/ 2799517 h 3025082"/>
              <a:gd name="connsiteX2" fmla="*/ 942588 w 1008360"/>
              <a:gd name="connsiteY2" fmla="*/ 2877894 h 3025082"/>
              <a:gd name="connsiteX3" fmla="*/ 94343 w 1008360"/>
              <a:gd name="connsiteY3" fmla="*/ 3030447 h 3025082"/>
              <a:gd name="connsiteX4" fmla="*/ 0 w 1008360"/>
              <a:gd name="connsiteY4" fmla="*/ 2952451 h 3025082"/>
              <a:gd name="connsiteX5" fmla="*/ 0 w 1008360"/>
              <a:gd name="connsiteY5" fmla="*/ 79463 h 3025082"/>
              <a:gd name="connsiteX6" fmla="*/ 94343 w 1008360"/>
              <a:gd name="connsiteY6" fmla="*/ 1468 h 3025082"/>
              <a:gd name="connsiteX7" fmla="*/ 942588 w 1008360"/>
              <a:gd name="connsiteY7" fmla="*/ 154020 h 3025082"/>
              <a:gd name="connsiteX8" fmla="*/ 1008972 w 1008360"/>
              <a:gd name="connsiteY8" fmla="*/ 232398 h 30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360" h="3025082">
                <a:moveTo>
                  <a:pt x="1008972" y="232398"/>
                </a:moveTo>
                <a:lnTo>
                  <a:pt x="1008972" y="2799517"/>
                </a:lnTo>
                <a:cubicBezTo>
                  <a:pt x="1008972" y="2838323"/>
                  <a:pt x="980860" y="2871401"/>
                  <a:pt x="942588" y="2877894"/>
                </a:cubicBezTo>
                <a:cubicBezTo>
                  <a:pt x="651997" y="2926708"/>
                  <a:pt x="369045" y="2977584"/>
                  <a:pt x="94343" y="3030447"/>
                </a:cubicBezTo>
                <a:cubicBezTo>
                  <a:pt x="45376" y="3039843"/>
                  <a:pt x="0" y="3002258"/>
                  <a:pt x="0" y="2952451"/>
                </a:cubicBezTo>
                <a:lnTo>
                  <a:pt x="0" y="79463"/>
                </a:lnTo>
                <a:cubicBezTo>
                  <a:pt x="0" y="29580"/>
                  <a:pt x="45376" y="-8005"/>
                  <a:pt x="94343" y="1468"/>
                </a:cubicBezTo>
                <a:cubicBezTo>
                  <a:pt x="369045" y="54330"/>
                  <a:pt x="651997" y="105207"/>
                  <a:pt x="942588" y="154020"/>
                </a:cubicBezTo>
                <a:cubicBezTo>
                  <a:pt x="980860" y="160437"/>
                  <a:pt x="1008972" y="193591"/>
                  <a:pt x="1008972" y="232398"/>
                </a:cubicBezTo>
                <a:close/>
              </a:path>
            </a:pathLst>
          </a:custGeom>
          <a:solidFill>
            <a:srgbClr val="12B6F0"/>
          </a:solidFill>
          <a:ln w="76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ACTIVE TAM</a:t>
            </a:r>
          </a:p>
          <a:p>
            <a:pPr algn="ctr"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20%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636F5D-A1EC-4651-910D-EDD6A43D682D}"/>
              </a:ext>
            </a:extLst>
          </p:cNvPr>
          <p:cNvSpPr/>
          <p:nvPr/>
        </p:nvSpPr>
        <p:spPr>
          <a:xfrm>
            <a:off x="2837473" y="2512290"/>
            <a:ext cx="851228" cy="2122064"/>
          </a:xfrm>
          <a:custGeom>
            <a:avLst/>
            <a:gdLst>
              <a:gd name="connsiteX0" fmla="*/ 1008896 w 1008360"/>
              <a:gd name="connsiteY0" fmla="*/ 207654 h 2635488"/>
              <a:gd name="connsiteX1" fmla="*/ 1008896 w 1008360"/>
              <a:gd name="connsiteY1" fmla="*/ 2429791 h 2635488"/>
              <a:gd name="connsiteX2" fmla="*/ 940449 w 1008360"/>
              <a:gd name="connsiteY2" fmla="*/ 2508474 h 2635488"/>
              <a:gd name="connsiteX3" fmla="*/ 92128 w 1008360"/>
              <a:gd name="connsiteY3" fmla="*/ 2636429 h 2635488"/>
              <a:gd name="connsiteX4" fmla="*/ 0 w 1008360"/>
              <a:gd name="connsiteY4" fmla="*/ 2557975 h 2635488"/>
              <a:gd name="connsiteX5" fmla="*/ 0 w 1008360"/>
              <a:gd name="connsiteY5" fmla="*/ 79470 h 2635488"/>
              <a:gd name="connsiteX6" fmla="*/ 92128 w 1008360"/>
              <a:gd name="connsiteY6" fmla="*/ 1016 h 2635488"/>
              <a:gd name="connsiteX7" fmla="*/ 940449 w 1008360"/>
              <a:gd name="connsiteY7" fmla="*/ 129047 h 2635488"/>
              <a:gd name="connsiteX8" fmla="*/ 1008896 w 1008360"/>
              <a:gd name="connsiteY8" fmla="*/ 207654 h 2635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360" h="2635488">
                <a:moveTo>
                  <a:pt x="1008896" y="207654"/>
                </a:moveTo>
                <a:lnTo>
                  <a:pt x="1008896" y="2429791"/>
                </a:lnTo>
                <a:cubicBezTo>
                  <a:pt x="1008896" y="2469362"/>
                  <a:pt x="979638" y="2502897"/>
                  <a:pt x="940449" y="2508474"/>
                </a:cubicBezTo>
                <a:cubicBezTo>
                  <a:pt x="651310" y="2549266"/>
                  <a:pt x="368434" y="2591969"/>
                  <a:pt x="92128" y="2636429"/>
                </a:cubicBezTo>
                <a:cubicBezTo>
                  <a:pt x="43772" y="2644221"/>
                  <a:pt x="0" y="2606942"/>
                  <a:pt x="0" y="2557975"/>
                </a:cubicBezTo>
                <a:lnTo>
                  <a:pt x="0" y="79470"/>
                </a:lnTo>
                <a:cubicBezTo>
                  <a:pt x="0" y="30503"/>
                  <a:pt x="43848" y="-6699"/>
                  <a:pt x="92128" y="1016"/>
                </a:cubicBezTo>
                <a:cubicBezTo>
                  <a:pt x="368357" y="45476"/>
                  <a:pt x="651310" y="88255"/>
                  <a:pt x="940449" y="129047"/>
                </a:cubicBezTo>
                <a:cubicBezTo>
                  <a:pt x="979638" y="134547"/>
                  <a:pt x="1008896" y="168083"/>
                  <a:pt x="1008896" y="207654"/>
                </a:cubicBezTo>
                <a:close/>
              </a:path>
            </a:pathLst>
          </a:custGeom>
          <a:solidFill>
            <a:srgbClr val="17BCED"/>
          </a:solidFill>
          <a:ln w="76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AWARE</a:t>
            </a:r>
          </a:p>
          <a:p>
            <a:pPr algn="ctr"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75%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DBC03A7-3AE4-4E1C-A26C-F6213FC47EC7}"/>
              </a:ext>
            </a:extLst>
          </p:cNvPr>
          <p:cNvSpPr/>
          <p:nvPr/>
        </p:nvSpPr>
        <p:spPr>
          <a:xfrm>
            <a:off x="3781756" y="2645432"/>
            <a:ext cx="851228" cy="1851424"/>
          </a:xfrm>
          <a:custGeom>
            <a:avLst/>
            <a:gdLst>
              <a:gd name="connsiteX0" fmla="*/ 1008972 w 1008360"/>
              <a:gd name="connsiteY0" fmla="*/ 186905 h 2299368"/>
              <a:gd name="connsiteX1" fmla="*/ 1008972 w 1008360"/>
              <a:gd name="connsiteY1" fmla="*/ 2119826 h 2299368"/>
              <a:gd name="connsiteX2" fmla="*/ 938769 w 1008360"/>
              <a:gd name="connsiteY2" fmla="*/ 2198738 h 2299368"/>
              <a:gd name="connsiteX3" fmla="*/ 90141 w 1008360"/>
              <a:gd name="connsiteY3" fmla="*/ 2306067 h 2299368"/>
              <a:gd name="connsiteX4" fmla="*/ 0 w 1008360"/>
              <a:gd name="connsiteY4" fmla="*/ 2227385 h 2299368"/>
              <a:gd name="connsiteX5" fmla="*/ 0 w 1008360"/>
              <a:gd name="connsiteY5" fmla="*/ 79423 h 2299368"/>
              <a:gd name="connsiteX6" fmla="*/ 90141 w 1008360"/>
              <a:gd name="connsiteY6" fmla="*/ 740 h 2299368"/>
              <a:gd name="connsiteX7" fmla="*/ 938769 w 1008360"/>
              <a:gd name="connsiteY7" fmla="*/ 108070 h 2299368"/>
              <a:gd name="connsiteX8" fmla="*/ 1008972 w 1008360"/>
              <a:gd name="connsiteY8" fmla="*/ 186905 h 229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360" h="2299368">
                <a:moveTo>
                  <a:pt x="1008972" y="186905"/>
                </a:moveTo>
                <a:lnTo>
                  <a:pt x="1008972" y="2119826"/>
                </a:lnTo>
                <a:cubicBezTo>
                  <a:pt x="1008972" y="2160084"/>
                  <a:pt x="978798" y="2194002"/>
                  <a:pt x="938769" y="2198738"/>
                </a:cubicBezTo>
                <a:cubicBezTo>
                  <a:pt x="650622" y="2232732"/>
                  <a:pt x="367593" y="2268483"/>
                  <a:pt x="90141" y="2306067"/>
                </a:cubicBezTo>
                <a:cubicBezTo>
                  <a:pt x="42397" y="2312561"/>
                  <a:pt x="0" y="2275511"/>
                  <a:pt x="0" y="2227385"/>
                </a:cubicBezTo>
                <a:lnTo>
                  <a:pt x="0" y="79423"/>
                </a:lnTo>
                <a:cubicBezTo>
                  <a:pt x="0" y="31297"/>
                  <a:pt x="42473" y="-5753"/>
                  <a:pt x="90141" y="740"/>
                </a:cubicBezTo>
                <a:cubicBezTo>
                  <a:pt x="367593" y="38325"/>
                  <a:pt x="650545" y="74076"/>
                  <a:pt x="938769" y="108070"/>
                </a:cubicBezTo>
                <a:cubicBezTo>
                  <a:pt x="978798" y="112729"/>
                  <a:pt x="1008972" y="146647"/>
                  <a:pt x="1008972" y="186905"/>
                </a:cubicBezTo>
                <a:close/>
              </a:path>
            </a:pathLst>
          </a:custGeom>
          <a:solidFill>
            <a:srgbClr val="16C2EA"/>
          </a:solidFill>
          <a:ln w="76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ENGAGED</a:t>
            </a:r>
          </a:p>
          <a:p>
            <a:pPr algn="ctr"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35%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BE68357-9EA7-4FEA-8C72-90A438A7FF2C}"/>
              </a:ext>
            </a:extLst>
          </p:cNvPr>
          <p:cNvSpPr/>
          <p:nvPr/>
        </p:nvSpPr>
        <p:spPr>
          <a:xfrm>
            <a:off x="4726103" y="2756944"/>
            <a:ext cx="851228" cy="1629991"/>
          </a:xfrm>
          <a:custGeom>
            <a:avLst/>
            <a:gdLst>
              <a:gd name="connsiteX0" fmla="*/ 1008972 w 1008360"/>
              <a:gd name="connsiteY0" fmla="*/ 168806 h 2024360"/>
              <a:gd name="connsiteX1" fmla="*/ 1008972 w 1008360"/>
              <a:gd name="connsiteY1" fmla="*/ 1860943 h 2024360"/>
              <a:gd name="connsiteX2" fmla="*/ 937164 w 1008360"/>
              <a:gd name="connsiteY2" fmla="*/ 1940008 h 2024360"/>
              <a:gd name="connsiteX3" fmla="*/ 88384 w 1008360"/>
              <a:gd name="connsiteY3" fmla="*/ 2029232 h 2024360"/>
              <a:gd name="connsiteX4" fmla="*/ 0 w 1008360"/>
              <a:gd name="connsiteY4" fmla="*/ 1950320 h 2024360"/>
              <a:gd name="connsiteX5" fmla="*/ 0 w 1008360"/>
              <a:gd name="connsiteY5" fmla="*/ 79429 h 2024360"/>
              <a:gd name="connsiteX6" fmla="*/ 88384 w 1008360"/>
              <a:gd name="connsiteY6" fmla="*/ 517 h 2024360"/>
              <a:gd name="connsiteX7" fmla="*/ 937164 w 1008360"/>
              <a:gd name="connsiteY7" fmla="*/ 89742 h 2024360"/>
              <a:gd name="connsiteX8" fmla="*/ 1008972 w 1008360"/>
              <a:gd name="connsiteY8" fmla="*/ 168806 h 202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360" h="2024360">
                <a:moveTo>
                  <a:pt x="1008972" y="168806"/>
                </a:moveTo>
                <a:lnTo>
                  <a:pt x="1008972" y="1860943"/>
                </a:lnTo>
                <a:cubicBezTo>
                  <a:pt x="1008972" y="1901812"/>
                  <a:pt x="977881" y="1936035"/>
                  <a:pt x="937164" y="1940008"/>
                </a:cubicBezTo>
                <a:cubicBezTo>
                  <a:pt x="649782" y="1968043"/>
                  <a:pt x="366753" y="1997835"/>
                  <a:pt x="88384" y="2029232"/>
                </a:cubicBezTo>
                <a:cubicBezTo>
                  <a:pt x="41251" y="2034580"/>
                  <a:pt x="0" y="1997759"/>
                  <a:pt x="0" y="1950320"/>
                </a:cubicBezTo>
                <a:lnTo>
                  <a:pt x="0" y="79429"/>
                </a:lnTo>
                <a:cubicBezTo>
                  <a:pt x="0" y="31990"/>
                  <a:pt x="41251" y="-4830"/>
                  <a:pt x="88384" y="517"/>
                </a:cubicBezTo>
                <a:cubicBezTo>
                  <a:pt x="366753" y="31990"/>
                  <a:pt x="649782" y="61706"/>
                  <a:pt x="937164" y="89742"/>
                </a:cubicBezTo>
                <a:cubicBezTo>
                  <a:pt x="977881" y="93714"/>
                  <a:pt x="1008972" y="127937"/>
                  <a:pt x="1008972" y="168806"/>
                </a:cubicBezTo>
                <a:close/>
              </a:path>
            </a:pathLst>
          </a:custGeom>
          <a:solidFill>
            <a:srgbClr val="1AC9E4"/>
          </a:solidFill>
          <a:ln w="76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QUALIFIED LEAK</a:t>
            </a:r>
          </a:p>
          <a:p>
            <a:pPr algn="ctr"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5%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7D56E13-CF75-47E4-B9FF-2F1466298332}"/>
              </a:ext>
            </a:extLst>
          </p:cNvPr>
          <p:cNvSpPr/>
          <p:nvPr/>
        </p:nvSpPr>
        <p:spPr>
          <a:xfrm>
            <a:off x="5670449" y="2849524"/>
            <a:ext cx="851228" cy="1445463"/>
          </a:xfrm>
          <a:custGeom>
            <a:avLst/>
            <a:gdLst>
              <a:gd name="connsiteX0" fmla="*/ 1008896 w 1008360"/>
              <a:gd name="connsiteY0" fmla="*/ 152370 h 1795188"/>
              <a:gd name="connsiteX1" fmla="*/ 1008896 w 1008360"/>
              <a:gd name="connsiteY1" fmla="*/ 1647418 h 1795188"/>
              <a:gd name="connsiteX2" fmla="*/ 935637 w 1008360"/>
              <a:gd name="connsiteY2" fmla="*/ 1726559 h 1795188"/>
              <a:gd name="connsiteX3" fmla="*/ 86780 w 1008360"/>
              <a:gd name="connsiteY3" fmla="*/ 1799436 h 1795188"/>
              <a:gd name="connsiteX4" fmla="*/ 0 w 1008360"/>
              <a:gd name="connsiteY4" fmla="*/ 1720371 h 1795188"/>
              <a:gd name="connsiteX5" fmla="*/ 0 w 1008360"/>
              <a:gd name="connsiteY5" fmla="*/ 79417 h 1795188"/>
              <a:gd name="connsiteX6" fmla="*/ 86780 w 1008360"/>
              <a:gd name="connsiteY6" fmla="*/ 352 h 1795188"/>
              <a:gd name="connsiteX7" fmla="*/ 935637 w 1008360"/>
              <a:gd name="connsiteY7" fmla="*/ 73229 h 1795188"/>
              <a:gd name="connsiteX8" fmla="*/ 1008896 w 1008360"/>
              <a:gd name="connsiteY8" fmla="*/ 152370 h 179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360" h="1795188">
                <a:moveTo>
                  <a:pt x="1008896" y="152370"/>
                </a:moveTo>
                <a:lnTo>
                  <a:pt x="1008896" y="1647418"/>
                </a:lnTo>
                <a:cubicBezTo>
                  <a:pt x="1008896" y="1688898"/>
                  <a:pt x="976964" y="1723351"/>
                  <a:pt x="935637" y="1726559"/>
                </a:cubicBezTo>
                <a:cubicBezTo>
                  <a:pt x="648941" y="1749171"/>
                  <a:pt x="365913" y="1773539"/>
                  <a:pt x="86780" y="1799436"/>
                </a:cubicBezTo>
                <a:cubicBezTo>
                  <a:pt x="40182" y="1803790"/>
                  <a:pt x="0" y="1767123"/>
                  <a:pt x="0" y="1720371"/>
                </a:cubicBezTo>
                <a:lnTo>
                  <a:pt x="0" y="79417"/>
                </a:lnTo>
                <a:cubicBezTo>
                  <a:pt x="0" y="32589"/>
                  <a:pt x="40182" y="-4002"/>
                  <a:pt x="86780" y="352"/>
                </a:cubicBezTo>
                <a:cubicBezTo>
                  <a:pt x="365913" y="26325"/>
                  <a:pt x="648865" y="50617"/>
                  <a:pt x="935637" y="73229"/>
                </a:cubicBezTo>
                <a:cubicBezTo>
                  <a:pt x="976964" y="76437"/>
                  <a:pt x="1008896" y="110890"/>
                  <a:pt x="1008896" y="152370"/>
                </a:cubicBezTo>
                <a:close/>
              </a:path>
            </a:pathLst>
          </a:custGeom>
          <a:solidFill>
            <a:srgbClr val="22CDDE"/>
          </a:solidFill>
          <a:ln w="76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WORKING LEAD</a:t>
            </a:r>
          </a:p>
          <a:p>
            <a:pPr algn="ctr"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10%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69AC883-AECE-42ED-BDAE-3CC9D2B66598}"/>
              </a:ext>
            </a:extLst>
          </p:cNvPr>
          <p:cNvSpPr/>
          <p:nvPr/>
        </p:nvSpPr>
        <p:spPr>
          <a:xfrm>
            <a:off x="6614732" y="2924853"/>
            <a:ext cx="851228" cy="1297841"/>
          </a:xfrm>
          <a:custGeom>
            <a:avLst/>
            <a:gdLst>
              <a:gd name="connsiteX0" fmla="*/ 1008972 w 1008360"/>
              <a:gd name="connsiteY0" fmla="*/ 137499 h 1611849"/>
              <a:gd name="connsiteX1" fmla="*/ 1008972 w 1008360"/>
              <a:gd name="connsiteY1" fmla="*/ 1475182 h 1611849"/>
              <a:gd name="connsiteX2" fmla="*/ 934338 w 1008360"/>
              <a:gd name="connsiteY2" fmla="*/ 1554476 h 1611849"/>
              <a:gd name="connsiteX3" fmla="*/ 85329 w 1008360"/>
              <a:gd name="connsiteY3" fmla="*/ 1612456 h 1611849"/>
              <a:gd name="connsiteX4" fmla="*/ 0 w 1008360"/>
              <a:gd name="connsiteY4" fmla="*/ 1533239 h 1611849"/>
              <a:gd name="connsiteX5" fmla="*/ 0 w 1008360"/>
              <a:gd name="connsiteY5" fmla="*/ 79442 h 1611849"/>
              <a:gd name="connsiteX6" fmla="*/ 85329 w 1008360"/>
              <a:gd name="connsiteY6" fmla="*/ 225 h 1611849"/>
              <a:gd name="connsiteX7" fmla="*/ 934338 w 1008360"/>
              <a:gd name="connsiteY7" fmla="*/ 58206 h 1611849"/>
              <a:gd name="connsiteX8" fmla="*/ 1008972 w 1008360"/>
              <a:gd name="connsiteY8" fmla="*/ 137499 h 161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360" h="1611849">
                <a:moveTo>
                  <a:pt x="1008972" y="137499"/>
                </a:moveTo>
                <a:lnTo>
                  <a:pt x="1008972" y="1475182"/>
                </a:lnTo>
                <a:cubicBezTo>
                  <a:pt x="1008972" y="1517197"/>
                  <a:pt x="976277" y="1551878"/>
                  <a:pt x="934338" y="1554476"/>
                </a:cubicBezTo>
                <a:cubicBezTo>
                  <a:pt x="648101" y="1572198"/>
                  <a:pt x="364996" y="1591525"/>
                  <a:pt x="85329" y="1612456"/>
                </a:cubicBezTo>
                <a:cubicBezTo>
                  <a:pt x="39265" y="1615894"/>
                  <a:pt x="0" y="1579455"/>
                  <a:pt x="0" y="1533239"/>
                </a:cubicBezTo>
                <a:lnTo>
                  <a:pt x="0" y="79442"/>
                </a:lnTo>
                <a:cubicBezTo>
                  <a:pt x="0" y="33226"/>
                  <a:pt x="39265" y="-3213"/>
                  <a:pt x="85329" y="225"/>
                </a:cubicBezTo>
                <a:cubicBezTo>
                  <a:pt x="364996" y="21156"/>
                  <a:pt x="648101" y="40483"/>
                  <a:pt x="934338" y="58206"/>
                </a:cubicBezTo>
                <a:cubicBezTo>
                  <a:pt x="976277" y="60803"/>
                  <a:pt x="1008972" y="95561"/>
                  <a:pt x="1008972" y="137499"/>
                </a:cubicBezTo>
                <a:close/>
              </a:path>
            </a:pathLst>
          </a:custGeom>
          <a:solidFill>
            <a:srgbClr val="1FD0D9"/>
          </a:solidFill>
          <a:ln w="76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QUALIFIED PROSPECT</a:t>
            </a:r>
          </a:p>
          <a:p>
            <a:pPr algn="ctr"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40%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E30A3A2-0030-4B66-9D68-475DAA530A60}"/>
              </a:ext>
            </a:extLst>
          </p:cNvPr>
          <p:cNvSpPr/>
          <p:nvPr/>
        </p:nvSpPr>
        <p:spPr>
          <a:xfrm>
            <a:off x="7559080" y="2984593"/>
            <a:ext cx="851228" cy="1174823"/>
          </a:xfrm>
          <a:custGeom>
            <a:avLst/>
            <a:gdLst>
              <a:gd name="connsiteX0" fmla="*/ 1008972 w 1008360"/>
              <a:gd name="connsiteY0" fmla="*/ 123427 h 1459067"/>
              <a:gd name="connsiteX1" fmla="*/ 1008972 w 1008360"/>
              <a:gd name="connsiteY1" fmla="*/ 1340946 h 1459067"/>
              <a:gd name="connsiteX2" fmla="*/ 933115 w 1008360"/>
              <a:gd name="connsiteY2" fmla="*/ 1420316 h 1459067"/>
              <a:gd name="connsiteX3" fmla="*/ 84030 w 1008360"/>
              <a:gd name="connsiteY3" fmla="*/ 1464317 h 1459067"/>
              <a:gd name="connsiteX4" fmla="*/ 0 w 1008360"/>
              <a:gd name="connsiteY4" fmla="*/ 1385024 h 1459067"/>
              <a:gd name="connsiteX5" fmla="*/ 0 w 1008360"/>
              <a:gd name="connsiteY5" fmla="*/ 79425 h 1459067"/>
              <a:gd name="connsiteX6" fmla="*/ 84030 w 1008360"/>
              <a:gd name="connsiteY6" fmla="*/ 131 h 1459067"/>
              <a:gd name="connsiteX7" fmla="*/ 933115 w 1008360"/>
              <a:gd name="connsiteY7" fmla="*/ 44133 h 1459067"/>
              <a:gd name="connsiteX8" fmla="*/ 1008972 w 1008360"/>
              <a:gd name="connsiteY8" fmla="*/ 123427 h 145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360" h="1459067">
                <a:moveTo>
                  <a:pt x="1008972" y="123427"/>
                </a:moveTo>
                <a:lnTo>
                  <a:pt x="1008972" y="1340946"/>
                </a:lnTo>
                <a:cubicBezTo>
                  <a:pt x="1008972" y="1383419"/>
                  <a:pt x="975512" y="1418330"/>
                  <a:pt x="933115" y="1420316"/>
                </a:cubicBezTo>
                <a:cubicBezTo>
                  <a:pt x="647337" y="1433379"/>
                  <a:pt x="364232" y="1448123"/>
                  <a:pt x="84030" y="1464317"/>
                </a:cubicBezTo>
                <a:cubicBezTo>
                  <a:pt x="38424" y="1466991"/>
                  <a:pt x="0" y="1430705"/>
                  <a:pt x="0" y="1385024"/>
                </a:cubicBezTo>
                <a:lnTo>
                  <a:pt x="0" y="79425"/>
                </a:lnTo>
                <a:cubicBezTo>
                  <a:pt x="0" y="33743"/>
                  <a:pt x="38347" y="-2466"/>
                  <a:pt x="84030" y="131"/>
                </a:cubicBezTo>
                <a:cubicBezTo>
                  <a:pt x="364232" y="16326"/>
                  <a:pt x="647337" y="31070"/>
                  <a:pt x="933115" y="44133"/>
                </a:cubicBezTo>
                <a:cubicBezTo>
                  <a:pt x="975512" y="46042"/>
                  <a:pt x="1008972" y="80953"/>
                  <a:pt x="1008972" y="123427"/>
                </a:cubicBezTo>
                <a:close/>
              </a:path>
            </a:pathLst>
          </a:custGeom>
          <a:solidFill>
            <a:srgbClr val="23D2D3"/>
          </a:solidFill>
          <a:ln w="76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LIKELY</a:t>
            </a:r>
          </a:p>
          <a:p>
            <a:pPr algn="ctr"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75%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0DE5EEC-E51D-401C-B4EF-6BE60C880E07}"/>
              </a:ext>
            </a:extLst>
          </p:cNvPr>
          <p:cNvSpPr/>
          <p:nvPr/>
        </p:nvSpPr>
        <p:spPr>
          <a:xfrm>
            <a:off x="8503427" y="3029480"/>
            <a:ext cx="851228" cy="1088711"/>
          </a:xfrm>
          <a:custGeom>
            <a:avLst/>
            <a:gdLst>
              <a:gd name="connsiteX0" fmla="*/ 1008895 w 1008360"/>
              <a:gd name="connsiteY0" fmla="*/ 110152 h 1352120"/>
              <a:gd name="connsiteX1" fmla="*/ 1008895 w 1008360"/>
              <a:gd name="connsiteY1" fmla="*/ 1242648 h 1352120"/>
              <a:gd name="connsiteX2" fmla="*/ 931817 w 1008360"/>
              <a:gd name="connsiteY2" fmla="*/ 1322019 h 1352120"/>
              <a:gd name="connsiteX3" fmla="*/ 82731 w 1008360"/>
              <a:gd name="connsiteY3" fmla="*/ 1352728 h 1352120"/>
              <a:gd name="connsiteX4" fmla="*/ 0 w 1008360"/>
              <a:gd name="connsiteY4" fmla="*/ 1273357 h 1352120"/>
              <a:gd name="connsiteX5" fmla="*/ 0 w 1008360"/>
              <a:gd name="connsiteY5" fmla="*/ 79443 h 1352120"/>
              <a:gd name="connsiteX6" fmla="*/ 82731 w 1008360"/>
              <a:gd name="connsiteY6" fmla="*/ 73 h 1352120"/>
              <a:gd name="connsiteX7" fmla="*/ 931817 w 1008360"/>
              <a:gd name="connsiteY7" fmla="*/ 30782 h 1352120"/>
              <a:gd name="connsiteX8" fmla="*/ 1008895 w 1008360"/>
              <a:gd name="connsiteY8" fmla="*/ 110152 h 1352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360" h="1352120">
                <a:moveTo>
                  <a:pt x="1008895" y="110152"/>
                </a:moveTo>
                <a:lnTo>
                  <a:pt x="1008895" y="1242648"/>
                </a:lnTo>
                <a:cubicBezTo>
                  <a:pt x="1008895" y="1285580"/>
                  <a:pt x="974749" y="1320720"/>
                  <a:pt x="931817" y="1322019"/>
                </a:cubicBezTo>
                <a:cubicBezTo>
                  <a:pt x="646344" y="1330727"/>
                  <a:pt x="363316" y="1340887"/>
                  <a:pt x="82731" y="1352728"/>
                </a:cubicBezTo>
                <a:cubicBezTo>
                  <a:pt x="37585" y="1354637"/>
                  <a:pt x="0" y="1318581"/>
                  <a:pt x="0" y="1273357"/>
                </a:cubicBezTo>
                <a:lnTo>
                  <a:pt x="0" y="79443"/>
                </a:lnTo>
                <a:cubicBezTo>
                  <a:pt x="0" y="34219"/>
                  <a:pt x="37585" y="-1837"/>
                  <a:pt x="82731" y="73"/>
                </a:cubicBezTo>
                <a:cubicBezTo>
                  <a:pt x="363316" y="11837"/>
                  <a:pt x="646344" y="22073"/>
                  <a:pt x="931817" y="30782"/>
                </a:cubicBezTo>
                <a:cubicBezTo>
                  <a:pt x="974749" y="32080"/>
                  <a:pt x="1008895" y="67220"/>
                  <a:pt x="1008895" y="110152"/>
                </a:cubicBezTo>
                <a:close/>
              </a:path>
            </a:pathLst>
          </a:custGeom>
          <a:solidFill>
            <a:srgbClr val="26D5C9"/>
          </a:solidFill>
          <a:ln w="76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HIGHLY LIKELY</a:t>
            </a:r>
          </a:p>
          <a:p>
            <a:pPr algn="ctr"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95%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81FAD74-DD6D-4460-8552-8436068F6E62}"/>
              </a:ext>
            </a:extLst>
          </p:cNvPr>
          <p:cNvSpPr/>
          <p:nvPr/>
        </p:nvSpPr>
        <p:spPr>
          <a:xfrm>
            <a:off x="9447710" y="3060390"/>
            <a:ext cx="851228" cy="1027201"/>
          </a:xfrm>
          <a:custGeom>
            <a:avLst/>
            <a:gdLst>
              <a:gd name="connsiteX0" fmla="*/ 1008972 w 1008360"/>
              <a:gd name="connsiteY0" fmla="*/ 97352 h 1275729"/>
              <a:gd name="connsiteX1" fmla="*/ 1008972 w 1008360"/>
              <a:gd name="connsiteY1" fmla="*/ 1178667 h 1275729"/>
              <a:gd name="connsiteX2" fmla="*/ 930747 w 1008360"/>
              <a:gd name="connsiteY2" fmla="*/ 1258113 h 1275729"/>
              <a:gd name="connsiteX3" fmla="*/ 81585 w 1008360"/>
              <a:gd name="connsiteY3" fmla="*/ 1276065 h 1275729"/>
              <a:gd name="connsiteX4" fmla="*/ 0 w 1008360"/>
              <a:gd name="connsiteY4" fmla="*/ 1196695 h 1275729"/>
              <a:gd name="connsiteX5" fmla="*/ 0 w 1008360"/>
              <a:gd name="connsiteY5" fmla="*/ 79401 h 1275729"/>
              <a:gd name="connsiteX6" fmla="*/ 81585 w 1008360"/>
              <a:gd name="connsiteY6" fmla="*/ 30 h 1275729"/>
              <a:gd name="connsiteX7" fmla="*/ 930747 w 1008360"/>
              <a:gd name="connsiteY7" fmla="*/ 17982 h 1275729"/>
              <a:gd name="connsiteX8" fmla="*/ 1008972 w 1008360"/>
              <a:gd name="connsiteY8" fmla="*/ 97352 h 12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8360" h="1275729">
                <a:moveTo>
                  <a:pt x="1008972" y="97352"/>
                </a:moveTo>
                <a:lnTo>
                  <a:pt x="1008972" y="1178667"/>
                </a:lnTo>
                <a:cubicBezTo>
                  <a:pt x="1008972" y="1222057"/>
                  <a:pt x="974137" y="1257426"/>
                  <a:pt x="930747" y="1258113"/>
                </a:cubicBezTo>
                <a:cubicBezTo>
                  <a:pt x="645579" y="1262544"/>
                  <a:pt x="362475" y="1268579"/>
                  <a:pt x="81585" y="1276065"/>
                </a:cubicBezTo>
                <a:cubicBezTo>
                  <a:pt x="36897" y="1277288"/>
                  <a:pt x="0" y="1241384"/>
                  <a:pt x="0" y="1196695"/>
                </a:cubicBezTo>
                <a:lnTo>
                  <a:pt x="0" y="79401"/>
                </a:lnTo>
                <a:cubicBezTo>
                  <a:pt x="0" y="34712"/>
                  <a:pt x="36820" y="-1192"/>
                  <a:pt x="81585" y="30"/>
                </a:cubicBezTo>
                <a:cubicBezTo>
                  <a:pt x="362475" y="7593"/>
                  <a:pt x="645579" y="13552"/>
                  <a:pt x="930747" y="17982"/>
                </a:cubicBezTo>
                <a:cubicBezTo>
                  <a:pt x="974137" y="18670"/>
                  <a:pt x="1008972" y="53962"/>
                  <a:pt x="1008972" y="97352"/>
                </a:cubicBezTo>
                <a:close/>
              </a:path>
            </a:pathLst>
          </a:custGeom>
          <a:solidFill>
            <a:srgbClr val="1FD6C0"/>
          </a:solidFill>
          <a:ln w="76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</a:rPr>
              <a:t>CLOSED</a:t>
            </a:r>
          </a:p>
          <a:p>
            <a:pPr algn="ctr">
              <a:lnSpc>
                <a:spcPts val="1600"/>
              </a:lnSpc>
            </a:pPr>
            <a:r>
              <a:rPr lang="en-US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100%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7B2E87-2F3E-B74A-8AFC-7FEBCCBA0B84}"/>
              </a:ext>
            </a:extLst>
          </p:cNvPr>
          <p:cNvGrpSpPr/>
          <p:nvPr/>
        </p:nvGrpSpPr>
        <p:grpSpPr>
          <a:xfrm>
            <a:off x="1846566" y="3199016"/>
            <a:ext cx="8498899" cy="1913808"/>
            <a:chOff x="1846566" y="3199016"/>
            <a:chExt cx="8498899" cy="191380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08D75B-6E78-4CCA-9E17-810AC4D06358}"/>
                </a:ext>
              </a:extLst>
            </p:cNvPr>
            <p:cNvCxnSpPr/>
            <p:nvPr/>
          </p:nvCxnSpPr>
          <p:spPr>
            <a:xfrm>
              <a:off x="10345465" y="3199016"/>
              <a:ext cx="0" cy="191380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ACEEB6-1E46-4CDF-B786-E9E717E51B64}"/>
                </a:ext>
              </a:extLst>
            </p:cNvPr>
            <p:cNvCxnSpPr/>
            <p:nvPr/>
          </p:nvCxnSpPr>
          <p:spPr>
            <a:xfrm>
              <a:off x="1846566" y="3199016"/>
              <a:ext cx="0" cy="191380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AEA28F0-52B6-4035-B977-8990DBFF1AF1}"/>
                </a:ext>
              </a:extLst>
            </p:cNvPr>
            <p:cNvCxnSpPr/>
            <p:nvPr/>
          </p:nvCxnSpPr>
          <p:spPr>
            <a:xfrm>
              <a:off x="2790888" y="3199016"/>
              <a:ext cx="0" cy="191380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1ADB196-9537-4D94-B1C4-D5163F183985}"/>
                </a:ext>
              </a:extLst>
            </p:cNvPr>
            <p:cNvCxnSpPr/>
            <p:nvPr/>
          </p:nvCxnSpPr>
          <p:spPr>
            <a:xfrm>
              <a:off x="4679532" y="3199016"/>
              <a:ext cx="0" cy="191380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2A82715-8683-44FD-89B5-5EE453832681}"/>
                </a:ext>
              </a:extLst>
            </p:cNvPr>
            <p:cNvCxnSpPr/>
            <p:nvPr/>
          </p:nvCxnSpPr>
          <p:spPr>
            <a:xfrm>
              <a:off x="3735210" y="3199016"/>
              <a:ext cx="0" cy="191380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42BBF0E-EA83-49F2-BCEA-CEEABB9A8005}"/>
                </a:ext>
              </a:extLst>
            </p:cNvPr>
            <p:cNvCxnSpPr/>
            <p:nvPr/>
          </p:nvCxnSpPr>
          <p:spPr>
            <a:xfrm>
              <a:off x="5623854" y="3199016"/>
              <a:ext cx="0" cy="191380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407A53-74AE-4729-AA79-4A39B4958FDB}"/>
                </a:ext>
              </a:extLst>
            </p:cNvPr>
            <p:cNvCxnSpPr/>
            <p:nvPr/>
          </p:nvCxnSpPr>
          <p:spPr>
            <a:xfrm>
              <a:off x="6568176" y="3199016"/>
              <a:ext cx="0" cy="191380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629EAD1-A9CA-4F9D-9E4A-9CE0D1927C88}"/>
                </a:ext>
              </a:extLst>
            </p:cNvPr>
            <p:cNvCxnSpPr/>
            <p:nvPr/>
          </p:nvCxnSpPr>
          <p:spPr>
            <a:xfrm>
              <a:off x="7512498" y="3199016"/>
              <a:ext cx="0" cy="191380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5DC06B5-A847-4929-AF4F-BC1F857F4DE9}"/>
                </a:ext>
              </a:extLst>
            </p:cNvPr>
            <p:cNvCxnSpPr/>
            <p:nvPr/>
          </p:nvCxnSpPr>
          <p:spPr>
            <a:xfrm>
              <a:off x="8456820" y="3199016"/>
              <a:ext cx="0" cy="191380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0A68E38-8350-4E52-BB6D-F617C93FD7E0}"/>
                </a:ext>
              </a:extLst>
            </p:cNvPr>
            <p:cNvCxnSpPr/>
            <p:nvPr/>
          </p:nvCxnSpPr>
          <p:spPr>
            <a:xfrm>
              <a:off x="9401142" y="3199016"/>
              <a:ext cx="0" cy="1913808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0AA64-2151-9049-A502-97CBA040F3FC}"/>
              </a:ext>
            </a:extLst>
          </p:cNvPr>
          <p:cNvGrpSpPr/>
          <p:nvPr/>
        </p:nvGrpSpPr>
        <p:grpSpPr>
          <a:xfrm>
            <a:off x="1398227" y="5249656"/>
            <a:ext cx="9350084" cy="399829"/>
            <a:chOff x="1398227" y="5249656"/>
            <a:chExt cx="9350084" cy="39982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2CA5EF8-B0D9-4A5C-9E2D-491403DEE599}"/>
                </a:ext>
              </a:extLst>
            </p:cNvPr>
            <p:cNvSpPr txBox="1"/>
            <p:nvPr/>
          </p:nvSpPr>
          <p:spPr>
            <a:xfrm>
              <a:off x="1398227" y="5252120"/>
              <a:ext cx="896678" cy="235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Buyer Intent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1501F6-A4FB-42FA-857D-5ED704BC3139}"/>
                </a:ext>
              </a:extLst>
            </p:cNvPr>
            <p:cNvSpPr txBox="1"/>
            <p:nvPr/>
          </p:nvSpPr>
          <p:spPr>
            <a:xfrm>
              <a:off x="2527835" y="5252120"/>
              <a:ext cx="526106" cy="235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Touch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989D27B-9F06-4F31-A25C-B40C915249A9}"/>
                </a:ext>
              </a:extLst>
            </p:cNvPr>
            <p:cNvSpPr txBox="1"/>
            <p:nvPr/>
          </p:nvSpPr>
          <p:spPr>
            <a:xfrm>
              <a:off x="3375177" y="5252120"/>
              <a:ext cx="720069" cy="235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Response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06579A-9F53-4778-91F7-A51C5108E2CB}"/>
                </a:ext>
              </a:extLst>
            </p:cNvPr>
            <p:cNvSpPr txBox="1"/>
            <p:nvPr/>
          </p:nvSpPr>
          <p:spPr>
            <a:xfrm>
              <a:off x="4427700" y="5252120"/>
              <a:ext cx="503664" cy="235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Score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13AEFD-C9CD-4CF2-ADA6-73CAD3C44D3C}"/>
                </a:ext>
              </a:extLst>
            </p:cNvPr>
            <p:cNvSpPr txBox="1"/>
            <p:nvPr/>
          </p:nvSpPr>
          <p:spPr>
            <a:xfrm>
              <a:off x="5258285" y="5252120"/>
              <a:ext cx="731144" cy="39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Sales Ready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0659C91-0B99-4013-BB48-5F70344942D4}"/>
                </a:ext>
              </a:extLst>
            </p:cNvPr>
            <p:cNvSpPr txBox="1"/>
            <p:nvPr/>
          </p:nvSpPr>
          <p:spPr>
            <a:xfrm>
              <a:off x="6142503" y="5252120"/>
              <a:ext cx="839588" cy="397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Sales Qualified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8EEA655-497C-4E84-916B-55B48D5A3234}"/>
                </a:ext>
              </a:extLst>
            </p:cNvPr>
            <p:cNvSpPr txBox="1"/>
            <p:nvPr/>
          </p:nvSpPr>
          <p:spPr>
            <a:xfrm>
              <a:off x="7135165" y="5249656"/>
              <a:ext cx="743602" cy="235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Verbal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1DD91B-09CB-4DE2-B784-D0AB72639E97}"/>
                </a:ext>
              </a:extLst>
            </p:cNvPr>
            <p:cNvSpPr txBox="1"/>
            <p:nvPr/>
          </p:nvSpPr>
          <p:spPr>
            <a:xfrm>
              <a:off x="8228786" y="5252120"/>
              <a:ext cx="460383" cy="235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T&amp;Cs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34D004-02D0-4A7A-9ABD-8742689AD79F}"/>
                </a:ext>
              </a:extLst>
            </p:cNvPr>
            <p:cNvSpPr txBox="1"/>
            <p:nvPr/>
          </p:nvSpPr>
          <p:spPr>
            <a:xfrm>
              <a:off x="9051810" y="5252120"/>
              <a:ext cx="691215" cy="235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Contract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C9A3681-17DA-427F-B01A-90EC2301C97C}"/>
                </a:ext>
              </a:extLst>
            </p:cNvPr>
            <p:cNvSpPr txBox="1"/>
            <p:nvPr/>
          </p:nvSpPr>
          <p:spPr>
            <a:xfrm>
              <a:off x="9935867" y="5249656"/>
              <a:ext cx="812444" cy="235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Customer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8F14F2A-EEDE-EA41-A914-20247C5117C6}"/>
              </a:ext>
            </a:extLst>
          </p:cNvPr>
          <p:cNvGrpSpPr/>
          <p:nvPr/>
        </p:nvGrpSpPr>
        <p:grpSpPr>
          <a:xfrm>
            <a:off x="2790888" y="2157060"/>
            <a:ext cx="6610254" cy="1146450"/>
            <a:chOff x="2790888" y="2157060"/>
            <a:chExt cx="6610254" cy="1146450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A2E3A1-9818-4AAE-B156-FC01341C9913}"/>
                </a:ext>
              </a:extLst>
            </p:cNvPr>
            <p:cNvCxnSpPr/>
            <p:nvPr/>
          </p:nvCxnSpPr>
          <p:spPr>
            <a:xfrm flipV="1">
              <a:off x="2790888" y="2157060"/>
              <a:ext cx="0" cy="114645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B680087-ACDF-4FEA-814D-92FCD56E1821}"/>
                </a:ext>
              </a:extLst>
            </p:cNvPr>
            <p:cNvCxnSpPr/>
            <p:nvPr/>
          </p:nvCxnSpPr>
          <p:spPr>
            <a:xfrm flipV="1">
              <a:off x="5623854" y="2157060"/>
              <a:ext cx="0" cy="114645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063FAA8-1E78-462D-B8C5-EFD851448667}"/>
                </a:ext>
              </a:extLst>
            </p:cNvPr>
            <p:cNvCxnSpPr/>
            <p:nvPr/>
          </p:nvCxnSpPr>
          <p:spPr>
            <a:xfrm flipV="1">
              <a:off x="9401142" y="2157060"/>
              <a:ext cx="0" cy="114645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5400000" scaled="1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C69101-A8E3-3D42-8942-991004402B8E}"/>
              </a:ext>
            </a:extLst>
          </p:cNvPr>
          <p:cNvGrpSpPr/>
          <p:nvPr/>
        </p:nvGrpSpPr>
        <p:grpSpPr>
          <a:xfrm>
            <a:off x="2790888" y="2039231"/>
            <a:ext cx="2832966" cy="235658"/>
            <a:chOff x="2790888" y="2039231"/>
            <a:chExt cx="2832966" cy="235658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BBC49AB-15B5-47FD-99C6-FB9AD6D2EE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0888" y="2153231"/>
              <a:ext cx="584289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0" scaled="0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34D9386-5FFE-4882-883E-10A337B2C0E2}"/>
                </a:ext>
              </a:extLst>
            </p:cNvPr>
            <p:cNvCxnSpPr>
              <a:cxnSpLocks/>
            </p:cNvCxnSpPr>
            <p:nvPr/>
          </p:nvCxnSpPr>
          <p:spPr>
            <a:xfrm>
              <a:off x="5039565" y="2153231"/>
              <a:ext cx="584289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0" scaled="0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3CF10E5-AC68-4A1C-956A-C8950CE3AE89}"/>
                </a:ext>
              </a:extLst>
            </p:cNvPr>
            <p:cNvSpPr txBox="1"/>
            <p:nvPr/>
          </p:nvSpPr>
          <p:spPr>
            <a:xfrm>
              <a:off x="3666998" y="2039231"/>
              <a:ext cx="1080745" cy="235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Demand Funnel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8F7CE-BDA9-3841-BF22-76741B65752B}"/>
              </a:ext>
            </a:extLst>
          </p:cNvPr>
          <p:cNvGrpSpPr/>
          <p:nvPr/>
        </p:nvGrpSpPr>
        <p:grpSpPr>
          <a:xfrm>
            <a:off x="5623854" y="2039231"/>
            <a:ext cx="3777257" cy="235658"/>
            <a:chOff x="5623854" y="2039231"/>
            <a:chExt cx="3777257" cy="2356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B651447-5448-4E8B-810A-27A53F4426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854" y="2153231"/>
              <a:ext cx="779046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0" scaled="0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DECD08A-9303-4060-9F2A-9F828E79713E}"/>
                </a:ext>
              </a:extLst>
            </p:cNvPr>
            <p:cNvCxnSpPr>
              <a:cxnSpLocks/>
            </p:cNvCxnSpPr>
            <p:nvPr/>
          </p:nvCxnSpPr>
          <p:spPr>
            <a:xfrm>
              <a:off x="8622065" y="2153231"/>
              <a:ext cx="779046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44546A">
                      <a:alpha val="25000"/>
                    </a:srgbClr>
                  </a:gs>
                </a:gsLst>
                <a:lin ang="0" scaled="0"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196AB9C-186F-42D1-899C-161441ED7A6A}"/>
                </a:ext>
              </a:extLst>
            </p:cNvPr>
            <p:cNvSpPr txBox="1"/>
            <p:nvPr/>
          </p:nvSpPr>
          <p:spPr>
            <a:xfrm>
              <a:off x="6883144" y="2039231"/>
              <a:ext cx="1258679" cy="235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sz="900" dirty="0">
                  <a:solidFill>
                    <a:srgbClr val="262626"/>
                  </a:solidFill>
                  <a:latin typeface="Century Gothic" panose="020B0502020202020204" pitchFamily="34" charset="0"/>
                </a:rPr>
                <a:t>Sales Funnel Funnel</a:t>
              </a:r>
            </a:p>
          </p:txBody>
        </p:sp>
      </p:grpSp>
      <p:sp>
        <p:nvSpPr>
          <p:cNvPr id="94" name="Arrow: Pentagon 93">
            <a:extLst>
              <a:ext uri="{FF2B5EF4-FFF2-40B4-BE49-F238E27FC236}">
                <a16:creationId xmlns:a16="http://schemas.microsoft.com/office/drawing/2014/main" id="{22BB522C-AB79-40B5-88A9-CC6777A5E2FB}"/>
              </a:ext>
            </a:extLst>
          </p:cNvPr>
          <p:cNvSpPr/>
          <p:nvPr/>
        </p:nvSpPr>
        <p:spPr>
          <a:xfrm>
            <a:off x="9743025" y="1536700"/>
            <a:ext cx="1500188" cy="288068"/>
          </a:xfrm>
          <a:prstGeom prst="homePlate">
            <a:avLst/>
          </a:prstGeom>
          <a:gradFill>
            <a:gsLst>
              <a:gs pos="0">
                <a:srgbClr val="D9E9FF">
                  <a:alpha val="25000"/>
                </a:srgbClr>
              </a:gs>
              <a:gs pos="100000">
                <a:srgbClr val="D9E9FF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262626"/>
                </a:solidFill>
                <a:latin typeface="Century Gothic" panose="020B0502020202020204" pitchFamily="34" charset="0"/>
              </a:rPr>
              <a:t>Deliver/Expand</a:t>
            </a:r>
          </a:p>
        </p:txBody>
      </p:sp>
      <p:sp>
        <p:nvSpPr>
          <p:cNvPr id="93" name="Arrow: Pentagon 92">
            <a:extLst>
              <a:ext uri="{FF2B5EF4-FFF2-40B4-BE49-F238E27FC236}">
                <a16:creationId xmlns:a16="http://schemas.microsoft.com/office/drawing/2014/main" id="{9BA89436-BD51-48FF-8883-9EE903A51822}"/>
              </a:ext>
            </a:extLst>
          </p:cNvPr>
          <p:cNvSpPr/>
          <p:nvPr/>
        </p:nvSpPr>
        <p:spPr>
          <a:xfrm>
            <a:off x="8503426" y="1536700"/>
            <a:ext cx="1432440" cy="288068"/>
          </a:xfrm>
          <a:prstGeom prst="homePlate">
            <a:avLst/>
          </a:prstGeom>
          <a:gradFill>
            <a:gsLst>
              <a:gs pos="0">
                <a:srgbClr val="D9E9FF">
                  <a:alpha val="25000"/>
                </a:srgbClr>
              </a:gs>
              <a:gs pos="100000">
                <a:srgbClr val="D9E9FF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262626"/>
                </a:solidFill>
                <a:latin typeface="Century Gothic" panose="020B0502020202020204" pitchFamily="34" charset="0"/>
              </a:rPr>
              <a:t>Close Sales</a:t>
            </a:r>
          </a:p>
        </p:txBody>
      </p:sp>
      <p:sp>
        <p:nvSpPr>
          <p:cNvPr id="92" name="Arrow: Pentagon 91">
            <a:extLst>
              <a:ext uri="{FF2B5EF4-FFF2-40B4-BE49-F238E27FC236}">
                <a16:creationId xmlns:a16="http://schemas.microsoft.com/office/drawing/2014/main" id="{011EA79F-7D76-484A-8D52-65774EB19DC8}"/>
              </a:ext>
            </a:extLst>
          </p:cNvPr>
          <p:cNvSpPr/>
          <p:nvPr/>
        </p:nvSpPr>
        <p:spPr>
          <a:xfrm>
            <a:off x="6142503" y="1536700"/>
            <a:ext cx="2546666" cy="288068"/>
          </a:xfrm>
          <a:prstGeom prst="homePlate">
            <a:avLst/>
          </a:prstGeom>
          <a:gradFill>
            <a:gsLst>
              <a:gs pos="0">
                <a:srgbClr val="D9E9FF">
                  <a:alpha val="25000"/>
                </a:srgbClr>
              </a:gs>
              <a:gs pos="100000">
                <a:srgbClr val="D9E9FF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262626"/>
                </a:solidFill>
                <a:latin typeface="Century Gothic" panose="020B0502020202020204" pitchFamily="34" charset="0"/>
              </a:rPr>
              <a:t>Orchestrate Opportunities</a:t>
            </a:r>
          </a:p>
        </p:txBody>
      </p:sp>
      <p:sp>
        <p:nvSpPr>
          <p:cNvPr id="91" name="Arrow: Pentagon 90">
            <a:extLst>
              <a:ext uri="{FF2B5EF4-FFF2-40B4-BE49-F238E27FC236}">
                <a16:creationId xmlns:a16="http://schemas.microsoft.com/office/drawing/2014/main" id="{E18A9316-9377-4ED0-B61B-175857987DC5}"/>
              </a:ext>
            </a:extLst>
          </p:cNvPr>
          <p:cNvSpPr/>
          <p:nvPr/>
        </p:nvSpPr>
        <p:spPr>
          <a:xfrm>
            <a:off x="3963215" y="1536700"/>
            <a:ext cx="2353764" cy="288068"/>
          </a:xfrm>
          <a:prstGeom prst="homePlate">
            <a:avLst/>
          </a:prstGeom>
          <a:gradFill>
            <a:gsLst>
              <a:gs pos="0">
                <a:srgbClr val="D9E9FF">
                  <a:alpha val="25000"/>
                </a:srgbClr>
              </a:gs>
              <a:gs pos="100000">
                <a:srgbClr val="D9E9FF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262626"/>
                </a:solidFill>
                <a:latin typeface="Century Gothic" panose="020B0502020202020204" pitchFamily="34" charset="0"/>
              </a:rPr>
              <a:t>Engage Prospects &amp; Partners</a:t>
            </a:r>
          </a:p>
        </p:txBody>
      </p:sp>
      <p:sp>
        <p:nvSpPr>
          <p:cNvPr id="85" name="Arrow: Pentagon 84">
            <a:extLst>
              <a:ext uri="{FF2B5EF4-FFF2-40B4-BE49-F238E27FC236}">
                <a16:creationId xmlns:a16="http://schemas.microsoft.com/office/drawing/2014/main" id="{E6218005-A721-42DA-AF0C-8A9AC778467B}"/>
              </a:ext>
            </a:extLst>
          </p:cNvPr>
          <p:cNvSpPr/>
          <p:nvPr/>
        </p:nvSpPr>
        <p:spPr>
          <a:xfrm>
            <a:off x="948778" y="1536700"/>
            <a:ext cx="3204099" cy="288068"/>
          </a:xfrm>
          <a:prstGeom prst="homePlate">
            <a:avLst/>
          </a:prstGeom>
          <a:gradFill>
            <a:gsLst>
              <a:gs pos="0">
                <a:srgbClr val="D9E9FF">
                  <a:alpha val="25000"/>
                </a:srgbClr>
              </a:gs>
              <a:gs pos="100000">
                <a:srgbClr val="D9E9FF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262626"/>
                </a:solidFill>
                <a:latin typeface="Century Gothic" panose="020B0502020202020204" pitchFamily="34" charset="0"/>
              </a:rPr>
              <a:t>Programs &amp; Campaigns</a:t>
            </a:r>
          </a:p>
        </p:txBody>
      </p:sp>
      <p:sp>
        <p:nvSpPr>
          <p:cNvPr id="100" name="Arrow: Pentagon 99">
            <a:extLst>
              <a:ext uri="{FF2B5EF4-FFF2-40B4-BE49-F238E27FC236}">
                <a16:creationId xmlns:a16="http://schemas.microsoft.com/office/drawing/2014/main" id="{94DD4048-5D71-4BEF-AAEC-24DAED67BE2B}"/>
              </a:ext>
            </a:extLst>
          </p:cNvPr>
          <p:cNvSpPr/>
          <p:nvPr/>
        </p:nvSpPr>
        <p:spPr>
          <a:xfrm>
            <a:off x="9174480" y="5863948"/>
            <a:ext cx="2068732" cy="288068"/>
          </a:xfrm>
          <a:prstGeom prst="homePlate">
            <a:avLst/>
          </a:prstGeom>
          <a:gradFill>
            <a:gsLst>
              <a:gs pos="0">
                <a:srgbClr val="BBF1E7">
                  <a:alpha val="20000"/>
                </a:srgbClr>
              </a:gs>
              <a:gs pos="100000">
                <a:srgbClr val="BBF1E7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62626"/>
                </a:solidFill>
                <a:latin typeface="Century Gothic" panose="020B0502020202020204" pitchFamily="34" charset="0"/>
              </a:rPr>
              <a:t>IMPLEMENT</a:t>
            </a:r>
          </a:p>
        </p:txBody>
      </p:sp>
      <p:sp>
        <p:nvSpPr>
          <p:cNvPr id="102" name="Arrow: Pentagon 101">
            <a:extLst>
              <a:ext uri="{FF2B5EF4-FFF2-40B4-BE49-F238E27FC236}">
                <a16:creationId xmlns:a16="http://schemas.microsoft.com/office/drawing/2014/main" id="{F146EC8C-1B3D-4AC8-868B-681F025963B3}"/>
              </a:ext>
            </a:extLst>
          </p:cNvPr>
          <p:cNvSpPr/>
          <p:nvPr/>
        </p:nvSpPr>
        <p:spPr>
          <a:xfrm>
            <a:off x="6402900" y="5863948"/>
            <a:ext cx="2928515" cy="288068"/>
          </a:xfrm>
          <a:prstGeom prst="homePlate">
            <a:avLst/>
          </a:prstGeom>
          <a:gradFill>
            <a:gsLst>
              <a:gs pos="0">
                <a:srgbClr val="BBF1E7">
                  <a:alpha val="20000"/>
                </a:srgbClr>
              </a:gs>
              <a:gs pos="100000">
                <a:srgbClr val="BBF1E7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62626"/>
                </a:solidFill>
                <a:latin typeface="Century Gothic" panose="020B0502020202020204" pitchFamily="34" charset="0"/>
              </a:rPr>
              <a:t>DECIDE</a:t>
            </a:r>
          </a:p>
        </p:txBody>
      </p:sp>
      <p:sp>
        <p:nvSpPr>
          <p:cNvPr id="103" name="Arrow: Pentagon 102">
            <a:extLst>
              <a:ext uri="{FF2B5EF4-FFF2-40B4-BE49-F238E27FC236}">
                <a16:creationId xmlns:a16="http://schemas.microsoft.com/office/drawing/2014/main" id="{94631E1F-33DA-4C36-B5CC-895F6E653E68}"/>
              </a:ext>
            </a:extLst>
          </p:cNvPr>
          <p:cNvSpPr/>
          <p:nvPr/>
        </p:nvSpPr>
        <p:spPr>
          <a:xfrm>
            <a:off x="3963214" y="5863948"/>
            <a:ext cx="2604961" cy="288068"/>
          </a:xfrm>
          <a:prstGeom prst="homePlate">
            <a:avLst/>
          </a:prstGeom>
          <a:gradFill>
            <a:gsLst>
              <a:gs pos="0">
                <a:srgbClr val="BBF1E7">
                  <a:alpha val="20000"/>
                </a:srgbClr>
              </a:gs>
              <a:gs pos="100000">
                <a:srgbClr val="BBF1E7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62626"/>
                </a:solidFill>
                <a:latin typeface="Century Gothic" panose="020B0502020202020204" pitchFamily="34" charset="0"/>
              </a:rPr>
              <a:t>CONSIDER</a:t>
            </a:r>
          </a:p>
        </p:txBody>
      </p:sp>
      <p:sp>
        <p:nvSpPr>
          <p:cNvPr id="104" name="Arrow: Pentagon 103">
            <a:extLst>
              <a:ext uri="{FF2B5EF4-FFF2-40B4-BE49-F238E27FC236}">
                <a16:creationId xmlns:a16="http://schemas.microsoft.com/office/drawing/2014/main" id="{CCAD4574-7AA8-4FA5-B806-7587CB10690A}"/>
              </a:ext>
            </a:extLst>
          </p:cNvPr>
          <p:cNvSpPr/>
          <p:nvPr/>
        </p:nvSpPr>
        <p:spPr>
          <a:xfrm>
            <a:off x="948778" y="5863948"/>
            <a:ext cx="3204099" cy="288068"/>
          </a:xfrm>
          <a:prstGeom prst="homePlate">
            <a:avLst/>
          </a:prstGeom>
          <a:gradFill>
            <a:gsLst>
              <a:gs pos="0">
                <a:srgbClr val="BBF1E7">
                  <a:alpha val="20000"/>
                </a:srgbClr>
              </a:gs>
              <a:gs pos="100000">
                <a:srgbClr val="BBF1E7"/>
              </a:gs>
            </a:gsLst>
            <a:lin ang="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262626"/>
                </a:solidFill>
                <a:latin typeface="Century Gothic" panose="020B0502020202020204" pitchFamily="34" charset="0"/>
              </a:rPr>
              <a:t>AWARE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C1E78B-6F44-4EBA-9E8C-B0044BDDF101}"/>
              </a:ext>
            </a:extLst>
          </p:cNvPr>
          <p:cNvSpPr txBox="1"/>
          <p:nvPr/>
        </p:nvSpPr>
        <p:spPr>
          <a:xfrm>
            <a:off x="5051484" y="679363"/>
            <a:ext cx="20890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latin typeface="Century Gothic" panose="020B0502020202020204" pitchFamily="34" charset="0"/>
              </a:rPr>
              <a:t>Sales Funnel</a:t>
            </a:r>
          </a:p>
        </p:txBody>
      </p:sp>
    </p:spTree>
    <p:extLst>
      <p:ext uri="{BB962C8B-B14F-4D97-AF65-F5344CB8AC3E}">
        <p14:creationId xmlns:p14="http://schemas.microsoft.com/office/powerpoint/2010/main" val="164788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94" grpId="0" animBg="1"/>
      <p:bldP spid="93" grpId="0" animBg="1"/>
      <p:bldP spid="92" grpId="0" animBg="1"/>
      <p:bldP spid="91" grpId="0" animBg="1"/>
      <p:bldP spid="85" grpId="0" animBg="1"/>
      <p:bldP spid="100" grpId="0" animBg="1"/>
      <p:bldP spid="102" grpId="0" animBg="1"/>
      <p:bldP spid="103" grpId="0" animBg="1"/>
      <p:bldP spid="1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A103575-6A28-434C-83F5-2BB860D556EF}"/>
              </a:ext>
            </a:extLst>
          </p:cNvPr>
          <p:cNvSpPr txBox="1"/>
          <p:nvPr/>
        </p:nvSpPr>
        <p:spPr>
          <a:xfrm>
            <a:off x="4150596" y="679363"/>
            <a:ext cx="38908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>
                <a:latin typeface="Century Gothic" panose="020B0502020202020204" pitchFamily="34" charset="0"/>
              </a:rPr>
              <a:t>Sales Funnel Dashboard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A3C731-5194-4C51-BB18-2E610556615B}"/>
              </a:ext>
            </a:extLst>
          </p:cNvPr>
          <p:cNvGrpSpPr/>
          <p:nvPr/>
        </p:nvGrpSpPr>
        <p:grpSpPr>
          <a:xfrm>
            <a:off x="483152" y="1781283"/>
            <a:ext cx="3484354" cy="1962527"/>
            <a:chOff x="597452" y="1959083"/>
            <a:chExt cx="3484354" cy="196252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48C82B1-D11A-4836-A6B8-6A8442CFDDC7}"/>
                </a:ext>
              </a:extLst>
            </p:cNvPr>
            <p:cNvSpPr/>
            <p:nvPr/>
          </p:nvSpPr>
          <p:spPr>
            <a:xfrm>
              <a:off x="597452" y="1959083"/>
              <a:ext cx="3484354" cy="1959948"/>
            </a:xfrm>
            <a:prstGeom prst="roundRect">
              <a:avLst>
                <a:gd name="adj" fmla="val 32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222F22-565B-46AC-A06B-0496A603868A}"/>
                </a:ext>
              </a:extLst>
            </p:cNvPr>
            <p:cNvSpPr txBox="1"/>
            <p:nvPr/>
          </p:nvSpPr>
          <p:spPr>
            <a:xfrm>
              <a:off x="1729526" y="2134317"/>
              <a:ext cx="1220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Century Gothic" panose="020B0502020202020204" pitchFamily="34" charset="0"/>
                </a:rPr>
                <a:t>Overall Revenue</a:t>
              </a:r>
            </a:p>
          </p:txBody>
        </p:sp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244ED6F2-5361-4610-9CAF-A518588BEBE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73625620"/>
                </p:ext>
              </p:extLst>
            </p:nvPr>
          </p:nvGraphicFramePr>
          <p:xfrm>
            <a:off x="1231583" y="2377958"/>
            <a:ext cx="2206938" cy="15436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1794B5A-4C63-42C2-912C-AD9CF851B3DE}"/>
              </a:ext>
            </a:extLst>
          </p:cNvPr>
          <p:cNvGrpSpPr/>
          <p:nvPr/>
        </p:nvGrpSpPr>
        <p:grpSpPr>
          <a:xfrm>
            <a:off x="4351944" y="1781283"/>
            <a:ext cx="3484354" cy="1959948"/>
            <a:chOff x="4353823" y="1959083"/>
            <a:chExt cx="3484354" cy="195994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3DD52A5-1A1A-4C9D-BDF5-3B5D5922776D}"/>
                </a:ext>
              </a:extLst>
            </p:cNvPr>
            <p:cNvSpPr/>
            <p:nvPr/>
          </p:nvSpPr>
          <p:spPr>
            <a:xfrm>
              <a:off x="4353823" y="1959083"/>
              <a:ext cx="3484354" cy="1959948"/>
            </a:xfrm>
            <a:prstGeom prst="roundRect">
              <a:avLst>
                <a:gd name="adj" fmla="val 32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53688AC-99BD-469E-8160-3AD1A9A8DD9B}"/>
                </a:ext>
              </a:extLst>
            </p:cNvPr>
            <p:cNvSpPr txBox="1"/>
            <p:nvPr/>
          </p:nvSpPr>
          <p:spPr>
            <a:xfrm>
              <a:off x="5626963" y="2134317"/>
              <a:ext cx="9380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Century Gothic" panose="020B0502020202020204" pitchFamily="34" charset="0"/>
                </a:rPr>
                <a:t>Sales Funnel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043D8C7-BD22-475F-9E1D-8F4736EF43CB}"/>
                </a:ext>
              </a:extLst>
            </p:cNvPr>
            <p:cNvGrpSpPr/>
            <p:nvPr/>
          </p:nvGrpSpPr>
          <p:grpSpPr>
            <a:xfrm>
              <a:off x="4993275" y="2522558"/>
              <a:ext cx="2205450" cy="1173142"/>
              <a:chOff x="5178796" y="2616516"/>
              <a:chExt cx="1762558" cy="985226"/>
            </a:xfrm>
            <a:gradFill>
              <a:gsLst>
                <a:gs pos="0">
                  <a:srgbClr val="36D7B8"/>
                </a:gs>
                <a:gs pos="100000">
                  <a:srgbClr val="22A7F0"/>
                </a:gs>
              </a:gsLst>
              <a:lin ang="16200000" scaled="0"/>
            </a:gradFill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C159F05-8B6B-4EDF-A4C5-A2B67F11321D}"/>
                  </a:ext>
                </a:extLst>
              </p:cNvPr>
              <p:cNvSpPr/>
              <p:nvPr/>
            </p:nvSpPr>
            <p:spPr>
              <a:xfrm>
                <a:off x="5178796" y="2616516"/>
                <a:ext cx="1762558" cy="175778"/>
              </a:xfrm>
              <a:custGeom>
                <a:avLst/>
                <a:gdLst>
                  <a:gd name="connsiteX0" fmla="*/ 1284633 w 2569266"/>
                  <a:gd name="connsiteY0" fmla="*/ 0 h 291568"/>
                  <a:gd name="connsiteX1" fmla="*/ 0 w 2569266"/>
                  <a:gd name="connsiteY1" fmla="*/ 0 h 291568"/>
                  <a:gd name="connsiteX2" fmla="*/ 112817 w 2569266"/>
                  <a:gd name="connsiteY2" fmla="*/ 294166 h 291568"/>
                  <a:gd name="connsiteX3" fmla="*/ 1284633 w 2569266"/>
                  <a:gd name="connsiteY3" fmla="*/ 294166 h 291568"/>
                  <a:gd name="connsiteX4" fmla="*/ 2456449 w 2569266"/>
                  <a:gd name="connsiteY4" fmla="*/ 294166 h 291568"/>
                  <a:gd name="connsiteX5" fmla="*/ 2569266 w 2569266"/>
                  <a:gd name="connsiteY5" fmla="*/ 0 h 291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9266" h="291568">
                    <a:moveTo>
                      <a:pt x="1284633" y="0"/>
                    </a:moveTo>
                    <a:lnTo>
                      <a:pt x="0" y="0"/>
                    </a:lnTo>
                    <a:lnTo>
                      <a:pt x="112817" y="294166"/>
                    </a:lnTo>
                    <a:lnTo>
                      <a:pt x="1284633" y="294166"/>
                    </a:lnTo>
                    <a:lnTo>
                      <a:pt x="2456449" y="294166"/>
                    </a:lnTo>
                    <a:lnTo>
                      <a:pt x="2569266" y="0"/>
                    </a:lnTo>
                    <a:close/>
                  </a:path>
                </a:pathLst>
              </a:custGeom>
              <a:grpFill/>
              <a:ln w="28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Product Positioning 44.80%</a:t>
                </a: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18159C02-2984-4CD1-83ED-B5506E06FF09}"/>
                  </a:ext>
                </a:extLst>
              </p:cNvPr>
              <p:cNvSpPr/>
              <p:nvPr/>
            </p:nvSpPr>
            <p:spPr>
              <a:xfrm>
                <a:off x="5256190" y="2818434"/>
                <a:ext cx="1606107" cy="177518"/>
              </a:xfrm>
              <a:custGeom>
                <a:avLst/>
                <a:gdLst>
                  <a:gd name="connsiteX0" fmla="*/ 1171816 w 2341207"/>
                  <a:gd name="connsiteY0" fmla="*/ 0 h 294455"/>
                  <a:gd name="connsiteX1" fmla="*/ 0 w 2341207"/>
                  <a:gd name="connsiteY1" fmla="*/ 0 h 294455"/>
                  <a:gd name="connsiteX2" fmla="*/ 113394 w 2341207"/>
                  <a:gd name="connsiteY2" fmla="*/ 295610 h 294455"/>
                  <a:gd name="connsiteX3" fmla="*/ 1171816 w 2341207"/>
                  <a:gd name="connsiteY3" fmla="*/ 295610 h 294455"/>
                  <a:gd name="connsiteX4" fmla="*/ 2230239 w 2341207"/>
                  <a:gd name="connsiteY4" fmla="*/ 295610 h 294455"/>
                  <a:gd name="connsiteX5" fmla="*/ 2343633 w 2341207"/>
                  <a:gd name="connsiteY5" fmla="*/ 0 h 29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1207" h="294455">
                    <a:moveTo>
                      <a:pt x="1171816" y="0"/>
                    </a:moveTo>
                    <a:lnTo>
                      <a:pt x="0" y="0"/>
                    </a:lnTo>
                    <a:lnTo>
                      <a:pt x="113394" y="295610"/>
                    </a:lnTo>
                    <a:lnTo>
                      <a:pt x="1171816" y="295610"/>
                    </a:lnTo>
                    <a:lnTo>
                      <a:pt x="2230239" y="295610"/>
                    </a:lnTo>
                    <a:lnTo>
                      <a:pt x="2343633" y="0"/>
                    </a:lnTo>
                    <a:close/>
                  </a:path>
                </a:pathLst>
              </a:custGeom>
              <a:grpFill/>
              <a:ln w="28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Negotiation 22.48%</a:t>
                </a: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24632A8-2763-4A0A-B460-C8C7FF4B5E25}"/>
                  </a:ext>
                </a:extLst>
              </p:cNvPr>
              <p:cNvSpPr/>
              <p:nvPr/>
            </p:nvSpPr>
            <p:spPr>
              <a:xfrm>
                <a:off x="5333980" y="3020805"/>
                <a:ext cx="1451635" cy="177518"/>
              </a:xfrm>
              <a:custGeom>
                <a:avLst/>
                <a:gdLst>
                  <a:gd name="connsiteX0" fmla="*/ 1058422 w 2116035"/>
                  <a:gd name="connsiteY0" fmla="*/ 0 h 294455"/>
                  <a:gd name="connsiteX1" fmla="*/ 1058422 w 2116035"/>
                  <a:gd name="connsiteY1" fmla="*/ 0 h 294455"/>
                  <a:gd name="connsiteX2" fmla="*/ 0 w 2116035"/>
                  <a:gd name="connsiteY2" fmla="*/ 0 h 294455"/>
                  <a:gd name="connsiteX3" fmla="*/ 113394 w 2116035"/>
                  <a:gd name="connsiteY3" fmla="*/ 295610 h 294455"/>
                  <a:gd name="connsiteX4" fmla="*/ 1058422 w 2116035"/>
                  <a:gd name="connsiteY4" fmla="*/ 295610 h 294455"/>
                  <a:gd name="connsiteX5" fmla="*/ 1058422 w 2116035"/>
                  <a:gd name="connsiteY5" fmla="*/ 295610 h 294455"/>
                  <a:gd name="connsiteX6" fmla="*/ 2003450 w 2116035"/>
                  <a:gd name="connsiteY6" fmla="*/ 295610 h 294455"/>
                  <a:gd name="connsiteX7" fmla="*/ 2116844 w 2116035"/>
                  <a:gd name="connsiteY7" fmla="*/ 0 h 29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16035" h="294455">
                    <a:moveTo>
                      <a:pt x="1058422" y="0"/>
                    </a:moveTo>
                    <a:lnTo>
                      <a:pt x="1058422" y="0"/>
                    </a:lnTo>
                    <a:lnTo>
                      <a:pt x="0" y="0"/>
                    </a:lnTo>
                    <a:lnTo>
                      <a:pt x="113394" y="295610"/>
                    </a:lnTo>
                    <a:lnTo>
                      <a:pt x="1058422" y="295610"/>
                    </a:lnTo>
                    <a:lnTo>
                      <a:pt x="1058422" y="295610"/>
                    </a:lnTo>
                    <a:lnTo>
                      <a:pt x="2003450" y="295610"/>
                    </a:lnTo>
                    <a:lnTo>
                      <a:pt x="2116844" y="0"/>
                    </a:lnTo>
                    <a:close/>
                  </a:path>
                </a:pathLst>
              </a:custGeom>
              <a:grpFill/>
              <a:ln w="28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Documentation 12.25%</a:t>
                </a: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CB565B7-7665-4A1A-9410-AADF5E958FA6}"/>
                  </a:ext>
                </a:extLst>
              </p:cNvPr>
              <p:cNvSpPr/>
              <p:nvPr/>
            </p:nvSpPr>
            <p:spPr>
              <a:xfrm>
                <a:off x="5411771" y="3223176"/>
                <a:ext cx="1295183" cy="177518"/>
              </a:xfrm>
              <a:custGeom>
                <a:avLst/>
                <a:gdLst>
                  <a:gd name="connsiteX0" fmla="*/ 945028 w 1887977"/>
                  <a:gd name="connsiteY0" fmla="*/ 0 h 294455"/>
                  <a:gd name="connsiteX1" fmla="*/ 0 w 1887977"/>
                  <a:gd name="connsiteY1" fmla="*/ 0 h 294455"/>
                  <a:gd name="connsiteX2" fmla="*/ 113394 w 1887977"/>
                  <a:gd name="connsiteY2" fmla="*/ 295581 h 294455"/>
                  <a:gd name="connsiteX3" fmla="*/ 945028 w 1887977"/>
                  <a:gd name="connsiteY3" fmla="*/ 295581 h 294455"/>
                  <a:gd name="connsiteX4" fmla="*/ 1776662 w 1887977"/>
                  <a:gd name="connsiteY4" fmla="*/ 295581 h 294455"/>
                  <a:gd name="connsiteX5" fmla="*/ 1890056 w 1887977"/>
                  <a:gd name="connsiteY5" fmla="*/ 0 h 29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7977" h="294455">
                    <a:moveTo>
                      <a:pt x="945028" y="0"/>
                    </a:moveTo>
                    <a:lnTo>
                      <a:pt x="0" y="0"/>
                    </a:lnTo>
                    <a:lnTo>
                      <a:pt x="113394" y="295581"/>
                    </a:lnTo>
                    <a:lnTo>
                      <a:pt x="945028" y="295581"/>
                    </a:lnTo>
                    <a:lnTo>
                      <a:pt x="1776662" y="295581"/>
                    </a:lnTo>
                    <a:lnTo>
                      <a:pt x="1890056" y="0"/>
                    </a:lnTo>
                    <a:close/>
                  </a:path>
                </a:pathLst>
              </a:custGeom>
              <a:grpFill/>
              <a:ln w="28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Approval 3.60%</a:t>
                </a: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27AF41E5-E267-40B2-9B78-78A5C6CE6AD5}"/>
                  </a:ext>
                </a:extLst>
              </p:cNvPr>
              <p:cNvSpPr/>
              <p:nvPr/>
            </p:nvSpPr>
            <p:spPr>
              <a:xfrm>
                <a:off x="5489561" y="3425964"/>
                <a:ext cx="1140712" cy="175778"/>
              </a:xfrm>
              <a:custGeom>
                <a:avLst/>
                <a:gdLst>
                  <a:gd name="connsiteX0" fmla="*/ 831634 w 1662805"/>
                  <a:gd name="connsiteY0" fmla="*/ 0 h 291568"/>
                  <a:gd name="connsiteX1" fmla="*/ 0 w 1662805"/>
                  <a:gd name="connsiteY1" fmla="*/ 0 h 291568"/>
                  <a:gd name="connsiteX2" fmla="*/ 112817 w 1662805"/>
                  <a:gd name="connsiteY2" fmla="*/ 294166 h 291568"/>
                  <a:gd name="connsiteX3" fmla="*/ 831634 w 1662805"/>
                  <a:gd name="connsiteY3" fmla="*/ 294166 h 291568"/>
                  <a:gd name="connsiteX4" fmla="*/ 1550451 w 1662805"/>
                  <a:gd name="connsiteY4" fmla="*/ 294166 h 291568"/>
                  <a:gd name="connsiteX5" fmla="*/ 1663268 w 1662805"/>
                  <a:gd name="connsiteY5" fmla="*/ 0 h 291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62805" h="291568">
                    <a:moveTo>
                      <a:pt x="831634" y="0"/>
                    </a:moveTo>
                    <a:lnTo>
                      <a:pt x="0" y="0"/>
                    </a:lnTo>
                    <a:lnTo>
                      <a:pt x="112817" y="294166"/>
                    </a:lnTo>
                    <a:lnTo>
                      <a:pt x="831634" y="294166"/>
                    </a:lnTo>
                    <a:lnTo>
                      <a:pt x="1550451" y="294166"/>
                    </a:lnTo>
                    <a:lnTo>
                      <a:pt x="1663268" y="0"/>
                    </a:lnTo>
                    <a:close/>
                  </a:path>
                </a:pathLst>
              </a:custGeom>
              <a:grpFill/>
              <a:ln w="287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7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Disbursement 0.36%</a:t>
                </a: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4B2C655-7B08-41C5-8096-F9126FD4B678}"/>
              </a:ext>
            </a:extLst>
          </p:cNvPr>
          <p:cNvGrpSpPr/>
          <p:nvPr/>
        </p:nvGrpSpPr>
        <p:grpSpPr>
          <a:xfrm>
            <a:off x="8220735" y="1781283"/>
            <a:ext cx="3484354" cy="1959948"/>
            <a:chOff x="8335035" y="1959083"/>
            <a:chExt cx="3484354" cy="1959948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5CCB61A-F6AC-45E8-A1D4-46867EA256A0}"/>
                </a:ext>
              </a:extLst>
            </p:cNvPr>
            <p:cNvSpPr/>
            <p:nvPr/>
          </p:nvSpPr>
          <p:spPr>
            <a:xfrm>
              <a:off x="8335035" y="1959083"/>
              <a:ext cx="3484354" cy="1959948"/>
            </a:xfrm>
            <a:prstGeom prst="roundRect">
              <a:avLst>
                <a:gd name="adj" fmla="val 32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A92877-949B-4512-822E-14AC064655A3}"/>
                </a:ext>
              </a:extLst>
            </p:cNvPr>
            <p:cNvSpPr txBox="1"/>
            <p:nvPr/>
          </p:nvSpPr>
          <p:spPr>
            <a:xfrm>
              <a:off x="9309216" y="2134317"/>
              <a:ext cx="15359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Century Gothic" panose="020B0502020202020204" pitchFamily="34" charset="0"/>
                </a:rPr>
                <a:t>Revenue Comparison</a:t>
              </a:r>
            </a:p>
          </p:txBody>
        </p:sp>
        <p:graphicFrame>
          <p:nvGraphicFramePr>
            <p:cNvPr id="90" name="Chart 89">
              <a:extLst>
                <a:ext uri="{FF2B5EF4-FFF2-40B4-BE49-F238E27FC236}">
                  <a16:creationId xmlns:a16="http://schemas.microsoft.com/office/drawing/2014/main" id="{A9920C8C-64C9-4B4C-8D62-9E6669EF57C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93846309"/>
                </p:ext>
              </p:extLst>
            </p:nvPr>
          </p:nvGraphicFramePr>
          <p:xfrm>
            <a:off x="8483578" y="2433638"/>
            <a:ext cx="3187268" cy="13509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grpSp>
        <p:nvGrpSpPr>
          <p:cNvPr id="8199" name="Group 8198">
            <a:extLst>
              <a:ext uri="{FF2B5EF4-FFF2-40B4-BE49-F238E27FC236}">
                <a16:creationId xmlns:a16="http://schemas.microsoft.com/office/drawing/2014/main" id="{103D20E7-A001-4800-BA3D-E1C1B97F9DC3}"/>
              </a:ext>
            </a:extLst>
          </p:cNvPr>
          <p:cNvGrpSpPr/>
          <p:nvPr/>
        </p:nvGrpSpPr>
        <p:grpSpPr>
          <a:xfrm>
            <a:off x="8220735" y="4127354"/>
            <a:ext cx="3484354" cy="1959948"/>
            <a:chOff x="8335035" y="4305154"/>
            <a:chExt cx="3484354" cy="1959948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6A4060A1-2286-424C-8F35-439D7F1A8527}"/>
                </a:ext>
              </a:extLst>
            </p:cNvPr>
            <p:cNvSpPr/>
            <p:nvPr/>
          </p:nvSpPr>
          <p:spPr>
            <a:xfrm>
              <a:off x="8335035" y="4305154"/>
              <a:ext cx="3484354" cy="1959948"/>
            </a:xfrm>
            <a:prstGeom prst="roundRect">
              <a:avLst>
                <a:gd name="adj" fmla="val 32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03D03D1-8503-4198-B070-1234480E8287}"/>
                </a:ext>
              </a:extLst>
            </p:cNvPr>
            <p:cNvSpPr txBox="1"/>
            <p:nvPr/>
          </p:nvSpPr>
          <p:spPr>
            <a:xfrm>
              <a:off x="9319636" y="4480388"/>
              <a:ext cx="15151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Century Gothic" panose="020B0502020202020204" pitchFamily="34" charset="0"/>
                </a:rPr>
                <a:t>Regionwide Revenue</a:t>
              </a:r>
            </a:p>
          </p:txBody>
        </p:sp>
        <p:graphicFrame>
          <p:nvGraphicFramePr>
            <p:cNvPr id="113" name="Chart 112">
              <a:extLst>
                <a:ext uri="{FF2B5EF4-FFF2-40B4-BE49-F238E27FC236}">
                  <a16:creationId xmlns:a16="http://schemas.microsoft.com/office/drawing/2014/main" id="{E4740BD6-2E0F-4A3D-A019-5F5A24954EA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7660114"/>
                </p:ext>
              </p:extLst>
            </p:nvPr>
          </p:nvGraphicFramePr>
          <p:xfrm>
            <a:off x="9384823" y="4824543"/>
            <a:ext cx="1394687" cy="12623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8200" name="Group 8199">
            <a:extLst>
              <a:ext uri="{FF2B5EF4-FFF2-40B4-BE49-F238E27FC236}">
                <a16:creationId xmlns:a16="http://schemas.microsoft.com/office/drawing/2014/main" id="{CB4417A5-CC23-4564-80F2-E57B8D26B162}"/>
              </a:ext>
            </a:extLst>
          </p:cNvPr>
          <p:cNvGrpSpPr/>
          <p:nvPr/>
        </p:nvGrpSpPr>
        <p:grpSpPr>
          <a:xfrm>
            <a:off x="483152" y="4127354"/>
            <a:ext cx="3484354" cy="1959948"/>
            <a:chOff x="597452" y="4305154"/>
            <a:chExt cx="3484354" cy="1959948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989C50E-983B-409D-8130-B45D4206C4E9}"/>
                </a:ext>
              </a:extLst>
            </p:cNvPr>
            <p:cNvSpPr/>
            <p:nvPr/>
          </p:nvSpPr>
          <p:spPr>
            <a:xfrm>
              <a:off x="597452" y="4305154"/>
              <a:ext cx="3484354" cy="1959948"/>
            </a:xfrm>
            <a:prstGeom prst="roundRect">
              <a:avLst>
                <a:gd name="adj" fmla="val 32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D82642C-A4D6-4173-BDFE-EFE4FB71B38C}"/>
                </a:ext>
              </a:extLst>
            </p:cNvPr>
            <p:cNvSpPr txBox="1"/>
            <p:nvPr/>
          </p:nvSpPr>
          <p:spPr>
            <a:xfrm>
              <a:off x="1729526" y="4480388"/>
              <a:ext cx="1220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Century Gothic" panose="020B0502020202020204" pitchFamily="34" charset="0"/>
                </a:rPr>
                <a:t>Overall Revenue</a:t>
              </a:r>
            </a:p>
          </p:txBody>
        </p:sp>
        <p:graphicFrame>
          <p:nvGraphicFramePr>
            <p:cNvPr id="119" name="Chart 118">
              <a:extLst>
                <a:ext uri="{FF2B5EF4-FFF2-40B4-BE49-F238E27FC236}">
                  <a16:creationId xmlns:a16="http://schemas.microsoft.com/office/drawing/2014/main" id="{702EAFBB-D3CB-40C5-AB0E-3D7FE7016E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5434998"/>
                </p:ext>
              </p:extLst>
            </p:nvPr>
          </p:nvGraphicFramePr>
          <p:xfrm>
            <a:off x="823911" y="4855164"/>
            <a:ext cx="3031436" cy="11249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</p:grpSp>
      <p:grpSp>
        <p:nvGrpSpPr>
          <p:cNvPr id="8198" name="Group 8197">
            <a:extLst>
              <a:ext uri="{FF2B5EF4-FFF2-40B4-BE49-F238E27FC236}">
                <a16:creationId xmlns:a16="http://schemas.microsoft.com/office/drawing/2014/main" id="{D0BD5FB6-E8EE-4F64-B18C-CB37A12E72E1}"/>
              </a:ext>
            </a:extLst>
          </p:cNvPr>
          <p:cNvGrpSpPr/>
          <p:nvPr/>
        </p:nvGrpSpPr>
        <p:grpSpPr>
          <a:xfrm>
            <a:off x="4351944" y="4127354"/>
            <a:ext cx="3484354" cy="1959948"/>
            <a:chOff x="4466244" y="4305154"/>
            <a:chExt cx="3484354" cy="195994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D8222F-3583-42A7-B08E-FF91E09C5E88}"/>
                </a:ext>
              </a:extLst>
            </p:cNvPr>
            <p:cNvGrpSpPr/>
            <p:nvPr/>
          </p:nvGrpSpPr>
          <p:grpSpPr>
            <a:xfrm>
              <a:off x="4466244" y="4305154"/>
              <a:ext cx="3484354" cy="1959948"/>
              <a:chOff x="4353823" y="1959083"/>
              <a:chExt cx="3484354" cy="1959948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05A07A1-7808-4FC0-803D-EAD261DEB9F4}"/>
                  </a:ext>
                </a:extLst>
              </p:cNvPr>
              <p:cNvSpPr/>
              <p:nvPr/>
            </p:nvSpPr>
            <p:spPr>
              <a:xfrm>
                <a:off x="4353823" y="1959083"/>
                <a:ext cx="3484354" cy="1959948"/>
              </a:xfrm>
              <a:prstGeom prst="roundRect">
                <a:avLst>
                  <a:gd name="adj" fmla="val 322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5AFE002-B411-481F-A972-88B790801190}"/>
                  </a:ext>
                </a:extLst>
              </p:cNvPr>
              <p:cNvSpPr txBox="1"/>
              <p:nvPr/>
            </p:nvSpPr>
            <p:spPr>
              <a:xfrm>
                <a:off x="5478688" y="2134317"/>
                <a:ext cx="123463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latin typeface="Century Gothic" panose="020B0502020202020204" pitchFamily="34" charset="0"/>
                  </a:rPr>
                  <a:t>Lead Conversion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9FC316F-4371-4146-AA63-D80C3D13274C}"/>
                </a:ext>
              </a:extLst>
            </p:cNvPr>
            <p:cNvGrpSpPr/>
            <p:nvPr/>
          </p:nvGrpSpPr>
          <p:grpSpPr>
            <a:xfrm>
              <a:off x="5461997" y="4895976"/>
              <a:ext cx="1492848" cy="721148"/>
              <a:chOff x="4865650" y="4726608"/>
              <a:chExt cx="2619647" cy="1265470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AAAA432-5402-4B3B-87E2-DA1E16697132}"/>
                  </a:ext>
                </a:extLst>
              </p:cNvPr>
              <p:cNvGrpSpPr/>
              <p:nvPr/>
            </p:nvGrpSpPr>
            <p:grpSpPr>
              <a:xfrm>
                <a:off x="4865650" y="4726608"/>
                <a:ext cx="2619647" cy="1265470"/>
                <a:chOff x="4865650" y="4726608"/>
                <a:chExt cx="2619647" cy="1265470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50E2C672-6220-4D32-BEDC-29B1C12A5FAA}"/>
                    </a:ext>
                  </a:extLst>
                </p:cNvPr>
                <p:cNvSpPr/>
                <p:nvPr/>
              </p:nvSpPr>
              <p:spPr>
                <a:xfrm>
                  <a:off x="4865650" y="4953853"/>
                  <a:ext cx="876300" cy="1038225"/>
                </a:xfrm>
                <a:custGeom>
                  <a:avLst/>
                  <a:gdLst>
                    <a:gd name="connsiteX0" fmla="*/ 760220 w 876300"/>
                    <a:gd name="connsiteY0" fmla="*/ 228622 h 1038225"/>
                    <a:gd name="connsiteX1" fmla="*/ 865186 w 876300"/>
                    <a:gd name="connsiteY1" fmla="*/ 409693 h 1038225"/>
                    <a:gd name="connsiteX2" fmla="*/ 847564 w 876300"/>
                    <a:gd name="connsiteY2" fmla="*/ 514182 h 1038225"/>
                    <a:gd name="connsiteX3" fmla="*/ 580483 w 876300"/>
                    <a:gd name="connsiteY3" fmla="*/ 972906 h 1038225"/>
                    <a:gd name="connsiteX4" fmla="*/ 493711 w 876300"/>
                    <a:gd name="connsiteY4" fmla="*/ 1043105 h 1038225"/>
                    <a:gd name="connsiteX5" fmla="*/ 98899 w 876300"/>
                    <a:gd name="connsiteY5" fmla="*/ 1043676 h 1038225"/>
                    <a:gd name="connsiteX6" fmla="*/ 2697 w 876300"/>
                    <a:gd name="connsiteY6" fmla="*/ 940997 h 1038225"/>
                    <a:gd name="connsiteX7" fmla="*/ 532382 w 876300"/>
                    <a:gd name="connsiteY7" fmla="*/ 24025 h 1038225"/>
                    <a:gd name="connsiteX8" fmla="*/ 657731 w 876300"/>
                    <a:gd name="connsiteY8" fmla="*/ 51553 h 1038225"/>
                    <a:gd name="connsiteX9" fmla="*/ 760220 w 876300"/>
                    <a:gd name="connsiteY9" fmla="*/ 228622 h 10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6300" h="1038225">
                      <a:moveTo>
                        <a:pt x="760220" y="228622"/>
                      </a:moveTo>
                      <a:cubicBezTo>
                        <a:pt x="795082" y="289011"/>
                        <a:pt x="829562" y="349685"/>
                        <a:pt x="865186" y="409693"/>
                      </a:cubicBezTo>
                      <a:cubicBezTo>
                        <a:pt x="889188" y="450174"/>
                        <a:pt x="884902" y="483606"/>
                        <a:pt x="847564" y="514182"/>
                      </a:cubicBezTo>
                      <a:cubicBezTo>
                        <a:pt x="701736" y="633816"/>
                        <a:pt x="615249" y="788121"/>
                        <a:pt x="580483" y="972906"/>
                      </a:cubicBezTo>
                      <a:cubicBezTo>
                        <a:pt x="568863" y="1034533"/>
                        <a:pt x="555433" y="1043105"/>
                        <a:pt x="493711" y="1043105"/>
                      </a:cubicBezTo>
                      <a:cubicBezTo>
                        <a:pt x="362075" y="1043200"/>
                        <a:pt x="230535" y="1043391"/>
                        <a:pt x="98899" y="1043676"/>
                      </a:cubicBezTo>
                      <a:cubicBezTo>
                        <a:pt x="9840" y="1043867"/>
                        <a:pt x="-7781" y="1027294"/>
                        <a:pt x="2697" y="940997"/>
                      </a:cubicBezTo>
                      <a:cubicBezTo>
                        <a:pt x="48798" y="560283"/>
                        <a:pt x="230058" y="256721"/>
                        <a:pt x="532382" y="24025"/>
                      </a:cubicBezTo>
                      <a:cubicBezTo>
                        <a:pt x="584388" y="-15980"/>
                        <a:pt x="624394" y="-5502"/>
                        <a:pt x="657731" y="51553"/>
                      </a:cubicBezTo>
                      <a:cubicBezTo>
                        <a:pt x="692211" y="110417"/>
                        <a:pt x="726121" y="169567"/>
                        <a:pt x="760220" y="228622"/>
                      </a:cubicBezTo>
                      <a:close/>
                    </a:path>
                  </a:pathLst>
                </a:custGeom>
                <a:solidFill>
                  <a:srgbClr val="22A8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171E4393-B8FF-4EB3-A50E-5AA2B4106627}"/>
                    </a:ext>
                  </a:extLst>
                </p:cNvPr>
                <p:cNvSpPr/>
                <p:nvPr/>
              </p:nvSpPr>
              <p:spPr>
                <a:xfrm>
                  <a:off x="6608997" y="4951665"/>
                  <a:ext cx="876300" cy="1038225"/>
                </a:xfrm>
                <a:custGeom>
                  <a:avLst/>
                  <a:gdLst>
                    <a:gd name="connsiteX0" fmla="*/ 722896 w 876300"/>
                    <a:gd name="connsiteY0" fmla="*/ 458458 h 1038225"/>
                    <a:gd name="connsiteX1" fmla="*/ 877582 w 876300"/>
                    <a:gd name="connsiteY1" fmla="*/ 946233 h 1038225"/>
                    <a:gd name="connsiteX2" fmla="*/ 792619 w 876300"/>
                    <a:gd name="connsiteY2" fmla="*/ 1042626 h 1038225"/>
                    <a:gd name="connsiteX3" fmla="*/ 392855 w 876300"/>
                    <a:gd name="connsiteY3" fmla="*/ 1043293 h 1038225"/>
                    <a:gd name="connsiteX4" fmla="*/ 295700 w 876300"/>
                    <a:gd name="connsiteY4" fmla="*/ 961092 h 1038225"/>
                    <a:gd name="connsiteX5" fmla="*/ 35476 w 876300"/>
                    <a:gd name="connsiteY5" fmla="*/ 519990 h 1038225"/>
                    <a:gd name="connsiteX6" fmla="*/ 14617 w 876300"/>
                    <a:gd name="connsiteY6" fmla="*/ 412643 h 1038225"/>
                    <a:gd name="connsiteX7" fmla="*/ 226548 w 876300"/>
                    <a:gd name="connsiteY7" fmla="*/ 45930 h 1038225"/>
                    <a:gd name="connsiteX8" fmla="*/ 339705 w 876300"/>
                    <a:gd name="connsiteY8" fmla="*/ 23737 h 1038225"/>
                    <a:gd name="connsiteX9" fmla="*/ 722896 w 876300"/>
                    <a:gd name="connsiteY9" fmla="*/ 458458 h 103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76300" h="1038225">
                      <a:moveTo>
                        <a:pt x="722896" y="458458"/>
                      </a:moveTo>
                      <a:cubicBezTo>
                        <a:pt x="803668" y="592570"/>
                        <a:pt x="854531" y="764877"/>
                        <a:pt x="877582" y="946233"/>
                      </a:cubicBezTo>
                      <a:cubicBezTo>
                        <a:pt x="886916" y="1019290"/>
                        <a:pt x="867866" y="1041769"/>
                        <a:pt x="792619" y="1042626"/>
                      </a:cubicBezTo>
                      <a:cubicBezTo>
                        <a:pt x="659364" y="1044055"/>
                        <a:pt x="526109" y="1044246"/>
                        <a:pt x="392855" y="1043293"/>
                      </a:cubicBezTo>
                      <a:cubicBezTo>
                        <a:pt x="320560" y="1042817"/>
                        <a:pt x="309225" y="1031101"/>
                        <a:pt x="295700" y="961092"/>
                      </a:cubicBezTo>
                      <a:cubicBezTo>
                        <a:pt x="261505" y="783165"/>
                        <a:pt x="176065" y="634575"/>
                        <a:pt x="35476" y="519990"/>
                      </a:cubicBezTo>
                      <a:cubicBezTo>
                        <a:pt x="-4910" y="487128"/>
                        <a:pt x="-9291" y="454267"/>
                        <a:pt x="14617" y="412643"/>
                      </a:cubicBezTo>
                      <a:cubicBezTo>
                        <a:pt x="85006" y="290247"/>
                        <a:pt x="154730" y="167469"/>
                        <a:pt x="226548" y="45930"/>
                      </a:cubicBezTo>
                      <a:cubicBezTo>
                        <a:pt x="258552" y="-8172"/>
                        <a:pt x="289032" y="-13029"/>
                        <a:pt x="339705" y="23737"/>
                      </a:cubicBezTo>
                      <a:cubicBezTo>
                        <a:pt x="492296" y="134227"/>
                        <a:pt x="615073" y="271578"/>
                        <a:pt x="722896" y="458458"/>
                      </a:cubicBezTo>
                      <a:close/>
                    </a:path>
                  </a:pathLst>
                </a:custGeom>
                <a:solidFill>
                  <a:srgbClr val="36D7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6C64767B-5E7F-4B78-98CD-9D675763B841}"/>
                    </a:ext>
                  </a:extLst>
                </p:cNvPr>
                <p:cNvSpPr/>
                <p:nvPr/>
              </p:nvSpPr>
              <p:spPr>
                <a:xfrm>
                  <a:off x="5585809" y="4726608"/>
                  <a:ext cx="1181100" cy="628650"/>
                </a:xfrm>
                <a:custGeom>
                  <a:avLst/>
                  <a:gdLst>
                    <a:gd name="connsiteX0" fmla="*/ 123024 w 1181100"/>
                    <a:gd name="connsiteY0" fmla="*/ 412624 h 628650"/>
                    <a:gd name="connsiteX1" fmla="*/ 16154 w 1181100"/>
                    <a:gd name="connsiteY1" fmla="*/ 227172 h 628650"/>
                    <a:gd name="connsiteX2" fmla="*/ 52253 w 1181100"/>
                    <a:gd name="connsiteY2" fmla="*/ 116587 h 628650"/>
                    <a:gd name="connsiteX3" fmla="*/ 809491 w 1181100"/>
                    <a:gd name="connsiteY3" fmla="*/ 18098 h 628650"/>
                    <a:gd name="connsiteX4" fmla="*/ 1123149 w 1181100"/>
                    <a:gd name="connsiteY4" fmla="*/ 111539 h 628650"/>
                    <a:gd name="connsiteX5" fmla="*/ 1161440 w 1181100"/>
                    <a:gd name="connsiteY5" fmla="*/ 230125 h 628650"/>
                    <a:gd name="connsiteX6" fmla="*/ 957224 w 1181100"/>
                    <a:gd name="connsiteY6" fmla="*/ 584550 h 628650"/>
                    <a:gd name="connsiteX7" fmla="*/ 849115 w 1181100"/>
                    <a:gd name="connsiteY7" fmla="*/ 623507 h 628650"/>
                    <a:gd name="connsiteX8" fmla="*/ 345623 w 1181100"/>
                    <a:gd name="connsiteY8" fmla="*/ 620078 h 628650"/>
                    <a:gd name="connsiteX9" fmla="*/ 213702 w 1181100"/>
                    <a:gd name="connsiteY9" fmla="*/ 568929 h 628650"/>
                    <a:gd name="connsiteX10" fmla="*/ 123310 w 1181100"/>
                    <a:gd name="connsiteY10" fmla="*/ 412338 h 628650"/>
                    <a:gd name="connsiteX11" fmla="*/ 123024 w 1181100"/>
                    <a:gd name="connsiteY11" fmla="*/ 412624 h 628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81100" h="628650">
                      <a:moveTo>
                        <a:pt x="123024" y="412624"/>
                      </a:moveTo>
                      <a:cubicBezTo>
                        <a:pt x="87305" y="350902"/>
                        <a:pt x="50348" y="289751"/>
                        <a:pt x="16154" y="227172"/>
                      </a:cubicBezTo>
                      <a:cubicBezTo>
                        <a:pt x="-13183" y="173356"/>
                        <a:pt x="-3373" y="142114"/>
                        <a:pt x="52253" y="116587"/>
                      </a:cubicBezTo>
                      <a:cubicBezTo>
                        <a:pt x="294284" y="5335"/>
                        <a:pt x="547363" y="-23431"/>
                        <a:pt x="809491" y="18098"/>
                      </a:cubicBezTo>
                      <a:cubicBezTo>
                        <a:pt x="918171" y="35339"/>
                        <a:pt x="1022470" y="67628"/>
                        <a:pt x="1123149" y="111539"/>
                      </a:cubicBezTo>
                      <a:cubicBezTo>
                        <a:pt x="1188491" y="140114"/>
                        <a:pt x="1197158" y="167450"/>
                        <a:pt x="1161440" y="230125"/>
                      </a:cubicBezTo>
                      <a:cubicBezTo>
                        <a:pt x="1093907" y="348521"/>
                        <a:pt x="1026280" y="467012"/>
                        <a:pt x="957224" y="584550"/>
                      </a:cubicBezTo>
                      <a:cubicBezTo>
                        <a:pt x="923601" y="641795"/>
                        <a:pt x="910361" y="644939"/>
                        <a:pt x="849115" y="623507"/>
                      </a:cubicBezTo>
                      <a:cubicBezTo>
                        <a:pt x="681761" y="565024"/>
                        <a:pt x="514121" y="560357"/>
                        <a:pt x="345623" y="620078"/>
                      </a:cubicBezTo>
                      <a:cubicBezTo>
                        <a:pt x="265613" y="648463"/>
                        <a:pt x="254850" y="642748"/>
                        <a:pt x="213702" y="568929"/>
                      </a:cubicBezTo>
                      <a:cubicBezTo>
                        <a:pt x="184365" y="516351"/>
                        <a:pt x="153504" y="464535"/>
                        <a:pt x="123310" y="412338"/>
                      </a:cubicBezTo>
                      <a:cubicBezTo>
                        <a:pt x="123215" y="412529"/>
                        <a:pt x="123119" y="412529"/>
                        <a:pt x="123024" y="412624"/>
                      </a:cubicBezTo>
                      <a:close/>
                    </a:path>
                  </a:pathLst>
                </a:custGeom>
                <a:solidFill>
                  <a:srgbClr val="30C9E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pic>
            <p:nvPicPr>
              <p:cNvPr id="126" name="Graphic 125">
                <a:extLst>
                  <a:ext uri="{FF2B5EF4-FFF2-40B4-BE49-F238E27FC236}">
                    <a16:creationId xmlns:a16="http://schemas.microsoft.com/office/drawing/2014/main" id="{5E3BA0E0-4400-4136-A92A-7F97CAABF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26387" y="5200657"/>
                <a:ext cx="1057275" cy="695325"/>
              </a:xfrm>
              <a:prstGeom prst="rect">
                <a:avLst/>
              </a:prstGeom>
            </p:spPr>
          </p:pic>
        </p:grpSp>
        <p:grpSp>
          <p:nvGrpSpPr>
            <p:cNvPr id="8196" name="Group 8195">
              <a:extLst>
                <a:ext uri="{FF2B5EF4-FFF2-40B4-BE49-F238E27FC236}">
                  <a16:creationId xmlns:a16="http://schemas.microsoft.com/office/drawing/2014/main" id="{63092547-F499-4893-8ADC-E75D8A1FF32C}"/>
                </a:ext>
              </a:extLst>
            </p:cNvPr>
            <p:cNvGrpSpPr/>
            <p:nvPr/>
          </p:nvGrpSpPr>
          <p:grpSpPr>
            <a:xfrm>
              <a:off x="5602409" y="5928711"/>
              <a:ext cx="1209941" cy="200055"/>
              <a:chOff x="5202537" y="5928711"/>
              <a:chExt cx="1209941" cy="200055"/>
            </a:xfrm>
          </p:grpSpPr>
          <p:grpSp>
            <p:nvGrpSpPr>
              <p:cNvPr id="8195" name="Group 8194">
                <a:extLst>
                  <a:ext uri="{FF2B5EF4-FFF2-40B4-BE49-F238E27FC236}">
                    <a16:creationId xmlns:a16="http://schemas.microsoft.com/office/drawing/2014/main" id="{14B66C91-3990-41EF-9015-03D8930C9AF4}"/>
                  </a:ext>
                </a:extLst>
              </p:cNvPr>
              <p:cNvGrpSpPr/>
              <p:nvPr/>
            </p:nvGrpSpPr>
            <p:grpSpPr>
              <a:xfrm>
                <a:off x="5202537" y="5928711"/>
                <a:ext cx="455127" cy="200055"/>
                <a:chOff x="5202537" y="5928711"/>
                <a:chExt cx="455127" cy="200055"/>
              </a:xfrm>
            </p:grpSpPr>
            <p:sp>
              <p:nvSpPr>
                <p:cNvPr id="8192" name="Oval 8191">
                  <a:extLst>
                    <a:ext uri="{FF2B5EF4-FFF2-40B4-BE49-F238E27FC236}">
                      <a16:creationId xmlns:a16="http://schemas.microsoft.com/office/drawing/2014/main" id="{817D534E-5FDE-4ACC-801B-BA2B74BBD54D}"/>
                    </a:ext>
                  </a:extLst>
                </p:cNvPr>
                <p:cNvSpPr/>
                <p:nvPr/>
              </p:nvSpPr>
              <p:spPr>
                <a:xfrm>
                  <a:off x="5202537" y="5980071"/>
                  <a:ext cx="97337" cy="97337"/>
                </a:xfrm>
                <a:prstGeom prst="ellipse">
                  <a:avLst/>
                </a:prstGeom>
                <a:solidFill>
                  <a:srgbClr val="22A8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93" name="TextBox 8192">
                  <a:extLst>
                    <a:ext uri="{FF2B5EF4-FFF2-40B4-BE49-F238E27FC236}">
                      <a16:creationId xmlns:a16="http://schemas.microsoft.com/office/drawing/2014/main" id="{A3379D19-503E-4B1A-AF1E-EB60C7825BB7}"/>
                    </a:ext>
                  </a:extLst>
                </p:cNvPr>
                <p:cNvSpPr txBox="1"/>
                <p:nvPr/>
              </p:nvSpPr>
              <p:spPr>
                <a:xfrm>
                  <a:off x="5299874" y="5928711"/>
                  <a:ext cx="35779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latin typeface="Century Gothic" panose="020B0502020202020204" pitchFamily="34" charset="0"/>
                    </a:rPr>
                    <a:t>Bad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BAAA76F-474A-4A64-9A27-E7646561F717}"/>
                  </a:ext>
                </a:extLst>
              </p:cNvPr>
              <p:cNvGrpSpPr/>
              <p:nvPr/>
            </p:nvGrpSpPr>
            <p:grpSpPr>
              <a:xfrm>
                <a:off x="5872391" y="5928711"/>
                <a:ext cx="540087" cy="200055"/>
                <a:chOff x="5202537" y="5928711"/>
                <a:chExt cx="540087" cy="200055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183D4AD1-9569-4183-95F6-E7CE0E673778}"/>
                    </a:ext>
                  </a:extLst>
                </p:cNvPr>
                <p:cNvSpPr/>
                <p:nvPr/>
              </p:nvSpPr>
              <p:spPr>
                <a:xfrm>
                  <a:off x="5202537" y="5980071"/>
                  <a:ext cx="97337" cy="97337"/>
                </a:xfrm>
                <a:prstGeom prst="ellipse">
                  <a:avLst/>
                </a:prstGeom>
                <a:solidFill>
                  <a:srgbClr val="36D7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5A15EA96-F418-45F6-9CDE-F315819C457B}"/>
                    </a:ext>
                  </a:extLst>
                </p:cNvPr>
                <p:cNvSpPr txBox="1"/>
                <p:nvPr/>
              </p:nvSpPr>
              <p:spPr>
                <a:xfrm>
                  <a:off x="5299874" y="5928711"/>
                  <a:ext cx="442750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700" dirty="0">
                      <a:latin typeface="Century Gothic" panose="020B0502020202020204" pitchFamily="34" charset="0"/>
                    </a:rPr>
                    <a:t>Good</a:t>
                  </a:r>
                </a:p>
              </p:txBody>
            </p:sp>
          </p:grpSp>
        </p:grpSp>
        <p:sp>
          <p:nvSpPr>
            <p:cNvPr id="8197" name="TextBox 8196">
              <a:extLst>
                <a:ext uri="{FF2B5EF4-FFF2-40B4-BE49-F238E27FC236}">
                  <a16:creationId xmlns:a16="http://schemas.microsoft.com/office/drawing/2014/main" id="{767CA2FE-B2C1-49E5-9209-A48CEF5FCDB0}"/>
                </a:ext>
              </a:extLst>
            </p:cNvPr>
            <p:cNvSpPr txBox="1"/>
            <p:nvPr/>
          </p:nvSpPr>
          <p:spPr>
            <a:xfrm>
              <a:off x="6008687" y="5583458"/>
              <a:ext cx="39946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Century Gothic" panose="020B0502020202020204" pitchFamily="34" charset="0"/>
                </a:rPr>
                <a:t>82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60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347</Words>
  <Application>Microsoft Office PowerPoint</Application>
  <PresentationFormat>Widescreen</PresentationFormat>
  <Paragraphs>118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You Exec (https://youexec.com/resources)</Manager>
  <Company>You Exec (https://youexec.com/resources)</Company>
  <LinksUpToDate>false</LinksUpToDate>
  <SharedDoc>false</SharedDoc>
  <HyperlinkBase>You Exec (https://youexec.com/resources)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Funnel Template</dc:title>
  <dc:subject>Sales Funnel Template</dc:subject>
  <dc:creator>You Exec (https://youexec.com/resources)</dc:creator>
  <cp:keywords>You Exec (https://youexec.com/resources)</cp:keywords>
  <dc:description>You Exec (https://youexec.com/resources)</dc:description>
  <cp:lastModifiedBy>Balasubramanian PG</cp:lastModifiedBy>
  <cp:revision>1136</cp:revision>
  <dcterms:created xsi:type="dcterms:W3CDTF">2020-07-22T23:43:24Z</dcterms:created>
  <dcterms:modified xsi:type="dcterms:W3CDTF">2023-12-12T16:25:44Z</dcterms:modified>
  <cp:category>You Exec (https://youexec.com/resources)</cp:category>
</cp:coreProperties>
</file>