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1fmUjfOHWGvQTVVfhrH8Mdm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1480" y="168"/>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daa1d6050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11daa1d605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11daa1d605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4"/>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4"/>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5"/>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5"/>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1" name="Google Shape;31;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2"/>
          <p:cNvSpPr>
            <a:spLocks noGrp="1"/>
          </p:cNvSpPr>
          <p:nvPr>
            <p:ph type="pic" idx="2"/>
          </p:nvPr>
        </p:nvSpPr>
        <p:spPr>
          <a:xfrm>
            <a:off x="3887391" y="987426"/>
            <a:ext cx="4629150" cy="4873625"/>
          </a:xfrm>
          <a:prstGeom prst="rect">
            <a:avLst/>
          </a:prstGeom>
          <a:noFill/>
          <a:ln>
            <a:noFill/>
          </a:ln>
        </p:spPr>
      </p:sp>
      <p:sp>
        <p:nvSpPr>
          <p:cNvPr id="69" name="Google Shape;69;p1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3"/>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029026"/>
            <a:ext cx="8228732"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Simple Mortgage Origination Process Steps</a:t>
            </a:r>
            <a:endParaRPr sz="3200" b="0" i="0" u="none" strike="noStrike" cap="none">
              <a:solidFill>
                <a:schemeClr val="dk1"/>
              </a:solidFill>
              <a:latin typeface="Arial"/>
              <a:ea typeface="Arial"/>
              <a:cs typeface="Arial"/>
              <a:sym typeface="Arial"/>
            </a:endParaRPr>
          </a:p>
        </p:txBody>
      </p:sp>
      <p:pic>
        <p:nvPicPr>
          <p:cNvPr id="97" name="Google Shape;97;p1"/>
          <p:cNvPicPr preferRelativeResize="0"/>
          <p:nvPr/>
        </p:nvPicPr>
        <p:blipFill>
          <a:blip r:embed="rId3">
            <a:alphaModFix/>
          </a:blip>
          <a:stretch>
            <a:fillRect/>
          </a:stretch>
        </p:blipFill>
        <p:spPr>
          <a:xfrm>
            <a:off x="4629150" y="6276794"/>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11daa1d6050_0_8"/>
          <p:cNvPicPr preferRelativeResize="0"/>
          <p:nvPr/>
        </p:nvPicPr>
        <p:blipFill>
          <a:blip r:embed="rId3">
            <a:alphaModFix/>
          </a:blip>
          <a:stretch>
            <a:fillRect/>
          </a:stretch>
        </p:blipFill>
        <p:spPr>
          <a:xfrm>
            <a:off x="4629150" y="6276794"/>
            <a:ext cx="4057650" cy="352425"/>
          </a:xfrm>
          <a:prstGeom prst="rect">
            <a:avLst/>
          </a:prstGeom>
          <a:noFill/>
          <a:ln>
            <a:noFill/>
          </a:ln>
        </p:spPr>
      </p:pic>
      <p:sp>
        <p:nvSpPr>
          <p:cNvPr id="104" name="Google Shape;104;g11daa1d6050_0_8"/>
          <p:cNvSpPr txBox="1">
            <a:spLocks noGrp="1"/>
          </p:cNvSpPr>
          <p:nvPr>
            <p:ph type="body" idx="1"/>
          </p:nvPr>
        </p:nvSpPr>
        <p:spPr>
          <a:xfrm>
            <a:off x="618750" y="1249209"/>
            <a:ext cx="7679400" cy="4923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400"/>
              <a:buChar char="●"/>
            </a:pPr>
            <a:r>
              <a:rPr lang="en-US" sz="1400" dirty="0">
                <a:solidFill>
                  <a:schemeClr val="dk1"/>
                </a:solidFill>
              </a:rPr>
              <a:t>Use this list of steps to build your visual process flow</a:t>
            </a:r>
            <a:endParaRPr dirty="0"/>
          </a:p>
          <a:p>
            <a:pPr marL="228600" lvl="0" indent="-228600" algn="l" rtl="0">
              <a:lnSpc>
                <a:spcPct val="90000"/>
              </a:lnSpc>
              <a:spcBef>
                <a:spcPts val="1000"/>
              </a:spcBef>
              <a:spcAft>
                <a:spcPts val="0"/>
              </a:spcAft>
              <a:buClr>
                <a:schemeClr val="dk1"/>
              </a:buClr>
              <a:buSzPts val="1400"/>
              <a:buChar char="●"/>
            </a:pPr>
            <a:r>
              <a:rPr lang="en-US" sz="1400" dirty="0">
                <a:solidFill>
                  <a:schemeClr val="dk1"/>
                </a:solidFill>
              </a:rPr>
              <a:t>The steps are in the right sequence, with some steps in parallel as indicated</a:t>
            </a:r>
            <a:endParaRPr dirty="0"/>
          </a:p>
          <a:p>
            <a:pPr marL="228600" lvl="0" indent="-228600" algn="l" rtl="0">
              <a:lnSpc>
                <a:spcPct val="90000"/>
              </a:lnSpc>
              <a:spcBef>
                <a:spcPts val="1000"/>
              </a:spcBef>
              <a:spcAft>
                <a:spcPts val="0"/>
              </a:spcAft>
              <a:buClr>
                <a:schemeClr val="dk1"/>
              </a:buClr>
              <a:buSzPts val="1400"/>
              <a:buChar char="●"/>
            </a:pPr>
            <a:r>
              <a:rPr lang="en-US" sz="1400" dirty="0">
                <a:solidFill>
                  <a:schemeClr val="dk1"/>
                </a:solidFill>
              </a:rPr>
              <a:t>The steps are as follows:</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Borrower fills out application form</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Applicant credit is reviewed for prequalification</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Application is rejected if prequalification fails</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Loan program and rate contract is proposed if prequalified</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Contact can be negotiated by borrower before signing</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Rate contract is signed</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Document request is sent to borrower for borrower-related documentation (verification of assets, income, etc.)</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In parallel to 7, requests are sent to title company, insurance company, and appraisal company for documentation of title, insurance, and appraisal</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Once all docs in 7 and 8 are received, the loan package is reviewed for completeness</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If complete, it is submitted to Underwriting for approval</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Underwriting verifies all documented items meet requirements.  If not, inform borrower of rejection.</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If underwriting approves, loan package is reviewed for final approval.  Loan package review includes final reviews of the borrower application, the appraisal, the title, and the insurance documentation, all done in parallel </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If loan is approved, borrower is informed and “closing” is scheduled.  Closing is a meeting where all the documents needed to finalize the loan and disburse the funds are signed.</a:t>
            </a:r>
            <a:endParaRPr dirty="0"/>
          </a:p>
          <a:p>
            <a:pPr marL="685800" lvl="1" indent="-228600" algn="l" rtl="0">
              <a:lnSpc>
                <a:spcPct val="90000"/>
              </a:lnSpc>
              <a:spcBef>
                <a:spcPts val="500"/>
              </a:spcBef>
              <a:spcAft>
                <a:spcPts val="0"/>
              </a:spcAft>
              <a:buClr>
                <a:schemeClr val="dk1"/>
              </a:buClr>
              <a:buSzPts val="1100"/>
              <a:buFont typeface="Calibri"/>
              <a:buAutoNum type="arabicPeriod"/>
            </a:pPr>
            <a:r>
              <a:rPr lang="en-US" sz="1100" dirty="0">
                <a:solidFill>
                  <a:schemeClr val="dk1"/>
                </a:solidFill>
              </a:rPr>
              <a:t>If loan is not approved, borrower is informed.</a:t>
            </a:r>
            <a:endParaRPr dirty="0"/>
          </a:p>
          <a:p>
            <a:pPr marL="685800" lvl="1" indent="-158750" algn="l" rtl="0">
              <a:lnSpc>
                <a:spcPct val="90000"/>
              </a:lnSpc>
              <a:spcBef>
                <a:spcPts val="500"/>
              </a:spcBef>
              <a:spcAft>
                <a:spcPts val="0"/>
              </a:spcAft>
              <a:buClr>
                <a:schemeClr val="dk2"/>
              </a:buClr>
              <a:buSzPts val="1100"/>
              <a:buFont typeface="Calibri"/>
              <a:buNone/>
            </a:pPr>
            <a:endParaRPr sz="1100" dirty="0">
              <a:solidFill>
                <a:schemeClr val="dk1"/>
              </a:solidFill>
            </a:endParaRPr>
          </a:p>
        </p:txBody>
      </p:sp>
      <p:sp>
        <p:nvSpPr>
          <p:cNvPr id="105" name="Google Shape;105;g11daa1d6050_0_8"/>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As-Is Process: Simple Mortgage Origination</a:t>
            </a:r>
            <a:endParaRPr i="1">
              <a:solidFill>
                <a:srgbClr val="0070C0"/>
              </a:solidFill>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Words>
  <Application>Microsoft Macintosh PowerPoint</Application>
  <PresentationFormat>On-screen Show (4:3)</PresentationFormat>
  <Paragraphs>21</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As-Is Process: Simple Mortgage Origination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Marisa Yow</cp:lastModifiedBy>
  <cp:revision>1</cp:revision>
  <dcterms:created xsi:type="dcterms:W3CDTF">2020-03-26T22:50:15Z</dcterms:created>
  <dcterms:modified xsi:type="dcterms:W3CDTF">2022-04-07T05:23:14Z</dcterms:modified>
</cp:coreProperties>
</file>