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 is up to us to interpret the “facts”</a:t>
            </a:r>
            <a:endParaRPr/>
          </a:p>
          <a:p>
            <a:pPr marL="0" lvl="0" indent="0" algn="l" rtl="0">
              <a:spcBef>
                <a:spcPts val="0"/>
              </a:spcBef>
              <a:spcAft>
                <a:spcPts val="0"/>
              </a:spcAft>
              <a:buClr>
                <a:schemeClr val="dk1"/>
              </a:buClr>
              <a:buSzPct val="85344"/>
              <a:buFont typeface="Arial"/>
              <a:buNone/>
            </a:pPr>
            <a:r>
              <a:rPr lang="en-GB" sz="1288" b="0">
                <a:solidFill>
                  <a:schemeClr val="dk1"/>
                </a:solidFill>
              </a:rPr>
              <a:t>Thought exercise: is a given megatrend an opportunity or threat? It could be either, depending on your mindset. Complete this exercise by filling in the </a:t>
            </a:r>
            <a:r>
              <a:rPr lang="en-GB" sz="1288" b="0">
                <a:solidFill>
                  <a:schemeClr val="dk1"/>
                </a:solidFill>
                <a:highlight>
                  <a:srgbClr val="D9EAD3"/>
                </a:highlight>
              </a:rPr>
              <a:t>blanks</a:t>
            </a:r>
            <a:r>
              <a:rPr lang="en-GB" sz="1288" b="0">
                <a:solidFill>
                  <a:schemeClr val="dk1"/>
                </a:solidFill>
              </a:rPr>
              <a:t>, challenging yourself to interpret the “facts”, which many see as threats, as opportunities.</a:t>
            </a:r>
            <a:endParaRPr sz="1288" b="0">
              <a:solidFill>
                <a:srgbClr val="000000"/>
              </a:solidFill>
            </a:endParaRPr>
          </a:p>
        </p:txBody>
      </p:sp>
      <p:graphicFrame>
        <p:nvGraphicFramePr>
          <p:cNvPr id="62" name="Google Shape;62;p14"/>
          <p:cNvGraphicFramePr/>
          <p:nvPr>
            <p:extLst>
              <p:ext uri="{D42A27DB-BD31-4B8C-83A1-F6EECF244321}">
                <p14:modId xmlns:p14="http://schemas.microsoft.com/office/powerpoint/2010/main" val="2114649838"/>
              </p:ext>
            </p:extLst>
          </p:nvPr>
        </p:nvGraphicFramePr>
        <p:xfrm>
          <a:off x="311700" y="1396125"/>
          <a:ext cx="8520600" cy="3345300"/>
        </p:xfrm>
        <a:graphic>
          <a:graphicData uri="http://schemas.openxmlformats.org/drawingml/2006/table">
            <a:tbl>
              <a:tblPr>
                <a:noFill/>
                <a:tableStyleId>{AE5BBF8B-EB92-43C1-88E3-6C3F0042633E}</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244025">
                <a:tc>
                  <a:txBody>
                    <a:bodyPr/>
                    <a:lstStyle/>
                    <a:p>
                      <a:pPr marL="0" lvl="0" indent="0" algn="l" rtl="0">
                        <a:spcBef>
                          <a:spcPts val="0"/>
                        </a:spcBef>
                        <a:spcAft>
                          <a:spcPts val="0"/>
                        </a:spcAft>
                        <a:buNone/>
                      </a:pPr>
                      <a:r>
                        <a:rPr lang="en-GB" sz="1300" b="1">
                          <a:solidFill>
                            <a:srgbClr val="980000"/>
                          </a:solidFill>
                          <a:latin typeface="Georgia"/>
                          <a:ea typeface="Georgia"/>
                          <a:cs typeface="Georgia"/>
                          <a:sym typeface="Georgia"/>
                        </a:rPr>
                        <a:t>Threat</a:t>
                      </a:r>
                      <a:endParaRPr sz="1300" b="1">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a:solidFill>
                            <a:srgbClr val="00754B"/>
                          </a:solidFill>
                          <a:latin typeface="Georgia"/>
                          <a:ea typeface="Georgia"/>
                          <a:cs typeface="Georgia"/>
                          <a:sym typeface="Georgia"/>
                        </a:rPr>
                        <a:t>Opportunity</a:t>
                      </a:r>
                      <a:endParaRPr sz="1300" b="1">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Aging population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a:latin typeface="Georgia"/>
                          <a:ea typeface="Georgia"/>
                          <a:cs typeface="Georgia"/>
                          <a:sym typeface="Georgia"/>
                        </a:rPr>
                        <a:t>New “silver market”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Health-care spending</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Urban congestion</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Urbanization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Smart city solutions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3"/>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Economic loss and human impact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Sustainability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Growing power and</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infrastructure needs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4"/>
                  </a:ext>
                </a:extLst>
              </a:tr>
              <a:tr h="437425">
                <a:tc>
                  <a:txBody>
                    <a:bodyPr/>
                    <a:lstStyle/>
                    <a:p>
                      <a:pPr marL="0" lvl="0" indent="0" algn="l" rtl="0">
                        <a:spcBef>
                          <a:spcPts val="0"/>
                        </a:spcBef>
                        <a:spcAft>
                          <a:spcPts val="0"/>
                        </a:spcAft>
                        <a:buNone/>
                      </a:pPr>
                      <a:r>
                        <a:rPr lang="en-GB" sz="1300">
                          <a:latin typeface="Georgia"/>
                          <a:ea typeface="Georgia"/>
                          <a:cs typeface="Georgia"/>
                          <a:sym typeface="Georgia"/>
                        </a:rPr>
                        <a:t>Near-term price and energy volatility</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Energy price volatility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New Renewable Energy</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5"/>
                  </a:ext>
                </a:extLst>
              </a:tr>
              <a:tr h="450525">
                <a:tc>
                  <a:txBody>
                    <a:bodyPr/>
                    <a:lstStyle/>
                    <a:p>
                      <a:pPr marL="0" lvl="0" indent="0" algn="l" rtl="0">
                        <a:spcBef>
                          <a:spcPts val="0"/>
                        </a:spcBef>
                        <a:spcAft>
                          <a:spcPts val="0"/>
                        </a:spcAft>
                        <a:buNone/>
                      </a:pPr>
                      <a:r>
                        <a:rPr lang="en-GB" sz="1300">
                          <a:latin typeface="Georgia"/>
                          <a:ea typeface="Georgia"/>
                          <a:cs typeface="Georgia"/>
                          <a:sym typeface="Georgia"/>
                        </a:rPr>
                        <a:t>High competition in rapidly evolving area</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Smart devices</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a:latin typeface="Georgia"/>
                          <a:ea typeface="Georgia"/>
                          <a:cs typeface="Georgia"/>
                          <a:sym typeface="Georgia"/>
                        </a:rPr>
                        <a:t>IOT Innovations and new tech enabled services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6"/>
                  </a:ext>
                </a:extLst>
              </a:tr>
              <a:tr h="437425">
                <a:tc>
                  <a:txBody>
                    <a:bodyPr/>
                    <a:lstStyle/>
                    <a:p>
                      <a:pPr marL="0" lvl="0" indent="0" algn="l" rtl="0">
                        <a:spcBef>
                          <a:spcPts val="0"/>
                        </a:spcBef>
                        <a:spcAft>
                          <a:spcPts val="0"/>
                        </a:spcAft>
                        <a:buNone/>
                      </a:pPr>
                      <a:r>
                        <a:rPr lang="en-US" sz="1300" dirty="0">
                          <a:latin typeface="Georgia"/>
                          <a:ea typeface="Georgia"/>
                          <a:cs typeface="Georgia"/>
                          <a:sym typeface="Georgia"/>
                        </a:rPr>
                        <a:t>Climate change</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r>
                        <a:rPr lang="en-US" sz="1300" dirty="0">
                          <a:latin typeface="Georgia"/>
                          <a:ea typeface="Georgia"/>
                          <a:cs typeface="Georgia"/>
                          <a:sym typeface="Georgia"/>
                        </a:rPr>
                        <a:t>Climate Adaptation technologies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a:latin typeface="Georgia"/>
                <a:ea typeface="Georgia"/>
                <a:cs typeface="Georgia"/>
                <a:sym typeface="Georgia"/>
              </a:rPr>
              <a:t>Small, incremental change in our mental models doesn’t always yield the change we need; we need to actively challenge our assumptions to drive meaningful change.</a:t>
            </a:r>
            <a:endParaRPr sz="1300">
              <a:latin typeface="Georgia"/>
              <a:ea typeface="Georgia"/>
              <a:cs typeface="Georgia"/>
              <a:sym typeface="Georgia"/>
            </a:endParaRPr>
          </a:p>
          <a:p>
            <a:pPr marL="0" lvl="0" indent="0" algn="l" rtl="0">
              <a:spcBef>
                <a:spcPts val="0"/>
              </a:spcBef>
              <a:spcAft>
                <a:spcPts val="0"/>
              </a:spcAft>
              <a:buNone/>
            </a:pPr>
            <a:endParaRPr sz="1300">
              <a:latin typeface="Georgia"/>
              <a:ea typeface="Georgia"/>
              <a:cs typeface="Georgia"/>
              <a:sym typeface="Georgia"/>
            </a:endParaRPr>
          </a:p>
          <a:p>
            <a:pPr marL="0" lvl="0" indent="0" algn="l" rtl="0">
              <a:spcBef>
                <a:spcPts val="0"/>
              </a:spcBef>
              <a:spcAft>
                <a:spcPts val="0"/>
              </a:spcAft>
              <a:buNone/>
            </a:pPr>
            <a:r>
              <a:rPr lang="en-GB" sz="1300" b="1">
                <a:solidFill>
                  <a:srgbClr val="00754B"/>
                </a:solidFill>
                <a:latin typeface="Georgia"/>
                <a:ea typeface="Georgia"/>
                <a:cs typeface="Georgia"/>
                <a:sym typeface="Georgia"/>
              </a:rPr>
              <a:t>Let’s review some examples.</a:t>
            </a:r>
            <a:endParaRPr sz="1300" b="1">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writing business</a:t>
            </a:r>
            <a:r>
              <a:rPr lang="en-GB">
                <a:latin typeface="Georgia"/>
                <a:ea typeface="Georgia"/>
                <a:cs typeface="Georgia"/>
                <a:sym typeface="Georgia"/>
              </a:rPr>
              <a:t>.”</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Cheap pens, cheaper pens, colored pens, black pens, etc.</a:t>
            </a:r>
            <a:endParaRPr sz="1300" i="1">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Georgia"/>
                <a:ea typeface="Georgia"/>
                <a:cs typeface="Georgia"/>
                <a:sym typeface="Georgia"/>
              </a:rPr>
              <a:t>“We are in the </a:t>
            </a:r>
            <a:r>
              <a:rPr lang="en-GB" b="1">
                <a:latin typeface="Georgia"/>
                <a:ea typeface="Georgia"/>
                <a:cs typeface="Georgia"/>
                <a:sym typeface="Georgia"/>
              </a:rPr>
              <a:t>cheap, disposable plastic objects</a:t>
            </a:r>
            <a:r>
              <a:rPr lang="en-GB">
                <a:latin typeface="Georgia"/>
                <a:ea typeface="Georgia"/>
                <a:cs typeface="Georgia"/>
                <a:sym typeface="Georgia"/>
              </a:rPr>
              <a:t> business.”</a:t>
            </a:r>
            <a:endParaRPr>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a:latin typeface="Georgia"/>
                <a:ea typeface="Georgia"/>
                <a:cs typeface="Georgia"/>
                <a:sym typeface="Georgia"/>
              </a:rPr>
              <a:t>Pens, lighters, razors, etc.</a:t>
            </a:r>
            <a:endParaRPr sz="1300" i="1">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Low-cost airlines shifted prevailing airline paradigms to disrupt the aviation industry</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many types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convenient, major airports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hub-and-spoke model</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all-inclusive pricing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pre-assigned seating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sold via travel agents</a:t>
            </a:r>
            <a:endParaRPr sz="1100" i="1" dirty="0">
              <a:latin typeface="Georgia"/>
              <a:ea typeface="Georgia"/>
              <a:cs typeface="Georgia"/>
              <a:sym typeface="Georgia"/>
            </a:endParaRPr>
          </a:p>
        </p:txBody>
      </p:sp>
      <p:sp>
        <p:nvSpPr>
          <p:cNvPr id="114" name="Google Shape;114;p17"/>
          <p:cNvSpPr txBox="1"/>
          <p:nvPr/>
        </p:nvSpPr>
        <p:spPr>
          <a:xfrm>
            <a:off x="4951508" y="185483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Specialized fleet optimization</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Diverse airport options</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Point-to-point routes</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Unbundled pricing</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Dynamic seating assignments</a:t>
            </a:r>
            <a:r>
              <a:rPr lang="en-GB" sz="1100" i="1" dirty="0">
                <a:latin typeface="Georgia"/>
                <a:ea typeface="Georgia"/>
                <a:cs typeface="Georgia"/>
                <a:sym typeface="Georgia"/>
              </a:rPr>
              <a:t> </a:t>
            </a:r>
            <a:endParaRPr sz="1100" i="1"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Describe another mental model shift that has resulted in a major change</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265655" y="2804304"/>
            <a:ext cx="3204300"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Georgia"/>
                <a:ea typeface="Georgia"/>
                <a:cs typeface="Georgia"/>
                <a:sym typeface="Georgia"/>
              </a:rPr>
              <a:t>Education</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Standardized classroom learning </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Fixed curriculum </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Teacher-centered instruction</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Memorization and rote learning </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Degree-based qualifications</a:t>
            </a:r>
            <a:r>
              <a:rPr lang="en-GB" sz="1100" i="1" dirty="0">
                <a:latin typeface="Georgia"/>
                <a:ea typeface="Georgia"/>
                <a:cs typeface="Georgia"/>
                <a:sym typeface="Georgia"/>
              </a:rPr>
              <a:t>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4951508" y="1854834"/>
            <a:ext cx="3204300" cy="15850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eorgia"/>
                <a:ea typeface="Georgia"/>
                <a:cs typeface="Georgia"/>
                <a:sym typeface="Georgia"/>
              </a:rPr>
              <a:t>Education</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Personalized learning paths </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Adaptive curriculum </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Student-centered, project-based learning </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Critical thinking and problem-solving skills </a:t>
            </a:r>
          </a:p>
          <a:p>
            <a:pPr marL="457200" lvl="0" indent="-298450" algn="l" rtl="0">
              <a:spcBef>
                <a:spcPts val="0"/>
              </a:spcBef>
              <a:spcAft>
                <a:spcPts val="0"/>
              </a:spcAft>
              <a:buSzPts val="1100"/>
              <a:buFont typeface="Georgia"/>
              <a:buChar char="●"/>
            </a:pPr>
            <a:r>
              <a:rPr lang="en-US" sz="1100" i="1" dirty="0">
                <a:latin typeface="Georgia"/>
                <a:ea typeface="Georgia"/>
                <a:cs typeface="Georgia"/>
                <a:sym typeface="Georgia"/>
              </a:rPr>
              <a:t>Continuous, skill-based certifications</a:t>
            </a:r>
            <a:r>
              <a:rPr lang="en-GB" sz="1100" i="1" dirty="0">
                <a:latin typeface="Georgia"/>
                <a:ea typeface="Georgia"/>
                <a:cs typeface="Georgia"/>
                <a:sym typeface="Georgia"/>
              </a:rPr>
              <a:t>  </a:t>
            </a:r>
            <a:endParaRPr sz="1100" i="1" dirty="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421</Words>
  <Application>Microsoft Office PowerPoint</Application>
  <PresentationFormat>On-screen Show (16:9)</PresentationFormat>
  <Paragraphs>84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Georgia</vt:lpstr>
      <vt:lpstr>Times New Roman</vt: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Balasubramanian P.G</cp:lastModifiedBy>
  <cp:revision>3</cp:revision>
  <dcterms:modified xsi:type="dcterms:W3CDTF">2024-07-30T03:50:17Z</dcterms:modified>
</cp:coreProperties>
</file>