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5403E0-DBA2-472D-B42A-28A8DA74AA83}">
  <a:tblStyle styleId="{BB5403E0-DBA2-472D-B42A-28A8DA74AA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49e542a77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49e542a7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49e542a77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49e542a77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49e542a77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49e542a77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49e542a7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49e542a7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9e542a77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49e542a77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9e542a77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49e542a77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www.bcg.com/publications/2013/innovation-strategic-planning-building-new-boxe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5143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7080">
                <a:solidFill>
                  <a:srgbClr val="1A7A56"/>
                </a:solidFill>
                <a:latin typeface="Times New Roman"/>
                <a:ea typeface="Times New Roman"/>
                <a:cs typeface="Times New Roman"/>
                <a:sym typeface="Times New Roman"/>
              </a:rPr>
              <a:t>Building new boxes</a:t>
            </a:r>
            <a:endParaRPr sz="70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3365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78571"/>
              <a:buFont typeface="Arial"/>
              <a:buNone/>
            </a:pPr>
            <a:r>
              <a:rPr lang="en-GB"/>
              <a:t>We are going to discuss effective brainstorming. Start by reviewing this article on the BCG website:</a:t>
            </a:r>
            <a:endParaRPr sz="1400" b="0">
              <a:solidFill>
                <a:srgbClr val="000000"/>
              </a:solidFill>
            </a:endParaRPr>
          </a:p>
        </p:txBody>
      </p:sp>
      <p:grpSp>
        <p:nvGrpSpPr>
          <p:cNvPr id="62" name="Google Shape;62;p14"/>
          <p:cNvGrpSpPr/>
          <p:nvPr/>
        </p:nvGrpSpPr>
        <p:grpSpPr>
          <a:xfrm>
            <a:off x="3043776" y="230500"/>
            <a:ext cx="6100226" cy="4577524"/>
            <a:chOff x="3357568" y="1322523"/>
            <a:chExt cx="4532114" cy="3400835"/>
          </a:xfrm>
        </p:grpSpPr>
        <p:pic>
          <p:nvPicPr>
            <p:cNvPr id="63" name="Google Shape;63;p14"/>
            <p:cNvPicPr preferRelativeResize="0"/>
            <p:nvPr/>
          </p:nvPicPr>
          <p:blipFill rotWithShape="1">
            <a:blip r:embed="rId3">
              <a:alphaModFix/>
            </a:blip>
            <a:srcRect r="20873"/>
            <a:stretch/>
          </p:blipFill>
          <p:spPr>
            <a:xfrm>
              <a:off x="3357568" y="1322523"/>
              <a:ext cx="4532114" cy="3400835"/>
            </a:xfrm>
            <a:prstGeom prst="rect">
              <a:avLst/>
            </a:prstGeom>
            <a:noFill/>
            <a:ln>
              <a:noFill/>
            </a:ln>
          </p:spPr>
        </p:pic>
        <p:pic>
          <p:nvPicPr>
            <p:cNvPr id="64" name="Google Shape;64;p14"/>
            <p:cNvPicPr preferRelativeResize="0"/>
            <p:nvPr/>
          </p:nvPicPr>
          <p:blipFill rotWithShape="1">
            <a:blip r:embed="rId4">
              <a:alphaModFix/>
            </a:blip>
            <a:srcRect r="11940"/>
            <a:stretch/>
          </p:blipFill>
          <p:spPr>
            <a:xfrm>
              <a:off x="4019696" y="1523934"/>
              <a:ext cx="3869983" cy="2746656"/>
            </a:xfrm>
            <a:prstGeom prst="rect">
              <a:avLst/>
            </a:prstGeom>
            <a:noFill/>
            <a:ln>
              <a:noFill/>
            </a:ln>
          </p:spPr>
        </p:pic>
      </p:grpSp>
      <p:sp>
        <p:nvSpPr>
          <p:cNvPr id="65" name="Google Shape;65;p14"/>
          <p:cNvSpPr txBox="1"/>
          <p:nvPr/>
        </p:nvSpPr>
        <p:spPr>
          <a:xfrm>
            <a:off x="307500" y="3190250"/>
            <a:ext cx="3306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u="sng">
                <a:solidFill>
                  <a:schemeClr val="hlink"/>
                </a:solidFill>
                <a:latin typeface="Georgia"/>
                <a:ea typeface="Georgia"/>
                <a:cs typeface="Georgia"/>
                <a:sym typeface="Georgia"/>
                <a:hlinkClick r:id="rId5"/>
              </a:rPr>
              <a:t>Building New Boxes: How to Run Brainstorming Sessions That Work</a:t>
            </a:r>
            <a:endParaRPr sz="15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a:t>The article offers five suggestions to achieve real, valuable insights from brainstorming</a:t>
            </a:r>
            <a:endParaRPr/>
          </a:p>
          <a:p>
            <a:pPr marL="0" lvl="0" indent="0" algn="l" rtl="0">
              <a:spcBef>
                <a:spcPts val="0"/>
              </a:spcBef>
              <a:spcAft>
                <a:spcPts val="0"/>
              </a:spcAft>
              <a:buClr>
                <a:schemeClr val="dk1"/>
              </a:buClr>
              <a:buSzPct val="85344"/>
              <a:buFont typeface="Arial"/>
              <a:buNone/>
            </a:pPr>
            <a:r>
              <a:rPr lang="en-GB" sz="1288" b="0">
                <a:solidFill>
                  <a:schemeClr val="dk1"/>
                </a:solidFill>
              </a:rPr>
              <a:t>We will focus on three of these in today’s task (as well as the brainstorming itself), highlighted in </a:t>
            </a:r>
            <a:r>
              <a:rPr lang="en-GB" sz="1288" b="0">
                <a:solidFill>
                  <a:schemeClr val="dk1"/>
                </a:solidFill>
                <a:highlight>
                  <a:srgbClr val="D9EAD3"/>
                </a:highlight>
              </a:rPr>
              <a:t>green</a:t>
            </a:r>
            <a:endParaRPr>
              <a:highlight>
                <a:srgbClr val="D9EAD3"/>
              </a:highlight>
            </a:endParaRPr>
          </a:p>
        </p:txBody>
      </p:sp>
      <p:grpSp>
        <p:nvGrpSpPr>
          <p:cNvPr id="71" name="Google Shape;71;p15"/>
          <p:cNvGrpSpPr/>
          <p:nvPr/>
        </p:nvGrpSpPr>
        <p:grpSpPr>
          <a:xfrm>
            <a:off x="0" y="3094625"/>
            <a:ext cx="9144000" cy="2042981"/>
            <a:chOff x="2728163" y="1425773"/>
            <a:chExt cx="4854276" cy="1084558"/>
          </a:xfrm>
        </p:grpSpPr>
        <p:pic>
          <p:nvPicPr>
            <p:cNvPr id="72" name="Google Shape;72;p15"/>
            <p:cNvPicPr preferRelativeResize="0"/>
            <p:nvPr/>
          </p:nvPicPr>
          <p:blipFill rotWithShape="1">
            <a:blip r:embed="rId3">
              <a:alphaModFix/>
            </a:blip>
            <a:srcRect l="7619" r="7627" b="68108"/>
            <a:stretch/>
          </p:blipFill>
          <p:spPr>
            <a:xfrm>
              <a:off x="2728163" y="1425773"/>
              <a:ext cx="4854276" cy="1084555"/>
            </a:xfrm>
            <a:prstGeom prst="rect">
              <a:avLst/>
            </a:prstGeom>
            <a:noFill/>
            <a:ln>
              <a:noFill/>
            </a:ln>
          </p:spPr>
        </p:pic>
        <p:pic>
          <p:nvPicPr>
            <p:cNvPr id="73" name="Google Shape;73;p15"/>
            <p:cNvPicPr preferRelativeResize="0"/>
            <p:nvPr/>
          </p:nvPicPr>
          <p:blipFill rotWithShape="1">
            <a:blip r:embed="rId4">
              <a:alphaModFix/>
            </a:blip>
            <a:srcRect t="14908" b="53139"/>
            <a:stretch/>
          </p:blipFill>
          <p:spPr>
            <a:xfrm>
              <a:off x="2943678" y="1632695"/>
              <a:ext cx="4414807" cy="877635"/>
            </a:xfrm>
            <a:prstGeom prst="rect">
              <a:avLst/>
            </a:prstGeom>
            <a:noFill/>
            <a:ln>
              <a:noFill/>
            </a:ln>
          </p:spPr>
        </p:pic>
      </p:grpSp>
      <p:sp>
        <p:nvSpPr>
          <p:cNvPr id="74" name="Google Shape;74;p15"/>
          <p:cNvSpPr/>
          <p:nvPr/>
        </p:nvSpPr>
        <p:spPr>
          <a:xfrm>
            <a:off x="65700" y="3082150"/>
            <a:ext cx="9019800" cy="2067900"/>
          </a:xfrm>
          <a:prstGeom prst="rect">
            <a:avLst/>
          </a:prstGeom>
          <a:solidFill>
            <a:srgbClr val="EEEEEE">
              <a:alpha val="7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5"/>
          <p:cNvPicPr preferRelativeResize="0"/>
          <p:nvPr/>
        </p:nvPicPr>
        <p:blipFill>
          <a:blip r:embed="rId5">
            <a:alphaModFix/>
          </a:blip>
          <a:stretch>
            <a:fillRect/>
          </a:stretch>
        </p:blipFill>
        <p:spPr>
          <a:xfrm>
            <a:off x="8543075" y="4838625"/>
            <a:ext cx="501600" cy="203025"/>
          </a:xfrm>
          <a:prstGeom prst="rect">
            <a:avLst/>
          </a:prstGeom>
          <a:noFill/>
          <a:ln>
            <a:noFill/>
          </a:ln>
        </p:spPr>
      </p:pic>
      <p:sp>
        <p:nvSpPr>
          <p:cNvPr id="76" name="Google Shape;76;p15"/>
          <p:cNvSpPr/>
          <p:nvPr/>
        </p:nvSpPr>
        <p:spPr>
          <a:xfrm>
            <a:off x="44115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1.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Frame the question effectively</a:t>
            </a:r>
            <a:endParaRPr b="1"/>
          </a:p>
        </p:txBody>
      </p:sp>
      <p:sp>
        <p:nvSpPr>
          <p:cNvPr id="77" name="Google Shape;77;p15"/>
          <p:cNvSpPr/>
          <p:nvPr/>
        </p:nvSpPr>
        <p:spPr>
          <a:xfrm>
            <a:off x="198924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2.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Create creativity conditions</a:t>
            </a:r>
            <a:endParaRPr b="1"/>
          </a:p>
        </p:txBody>
      </p:sp>
      <p:sp>
        <p:nvSpPr>
          <p:cNvPr id="78" name="Google Shape;78;p15"/>
          <p:cNvSpPr/>
          <p:nvPr/>
        </p:nvSpPr>
        <p:spPr>
          <a:xfrm>
            <a:off x="3537340"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3.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Reveal and doubt your boxes</a:t>
            </a:r>
            <a:endParaRPr b="1"/>
          </a:p>
        </p:txBody>
      </p:sp>
      <p:sp>
        <p:nvSpPr>
          <p:cNvPr id="79" name="Google Shape;79;p15"/>
          <p:cNvSpPr/>
          <p:nvPr/>
        </p:nvSpPr>
        <p:spPr>
          <a:xfrm>
            <a:off x="5085435" y="1822028"/>
            <a:ext cx="1201500" cy="9012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4.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Bring new boxes</a:t>
            </a:r>
            <a:endParaRPr b="1"/>
          </a:p>
        </p:txBody>
      </p:sp>
      <p:sp>
        <p:nvSpPr>
          <p:cNvPr id="80" name="Google Shape;80;p15"/>
          <p:cNvSpPr/>
          <p:nvPr/>
        </p:nvSpPr>
        <p:spPr>
          <a:xfrm>
            <a:off x="7449925" y="1822028"/>
            <a:ext cx="1201500" cy="901200"/>
          </a:xfrm>
          <a:prstGeom prst="rect">
            <a:avLst/>
          </a:prstGeom>
          <a:noFill/>
          <a:ln w="19050" cap="flat" cmpd="sng">
            <a:solidFill>
              <a:srgbClr val="00754B"/>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754B"/>
                </a:solidFill>
                <a:latin typeface="Georgia"/>
                <a:ea typeface="Georgia"/>
                <a:cs typeface="Georgia"/>
                <a:sym typeface="Georgia"/>
              </a:rPr>
              <a:t>5. </a:t>
            </a:r>
            <a:endParaRPr sz="1600" b="1">
              <a:solidFill>
                <a:srgbClr val="00754B"/>
              </a:solidFill>
              <a:latin typeface="Georgia"/>
              <a:ea typeface="Georgia"/>
              <a:cs typeface="Georgia"/>
              <a:sym typeface="Georgia"/>
            </a:endParaRPr>
          </a:p>
          <a:p>
            <a:pPr marL="0" lvl="0" indent="0" algn="l" rtl="0">
              <a:spcBef>
                <a:spcPts val="0"/>
              </a:spcBef>
              <a:spcAft>
                <a:spcPts val="0"/>
              </a:spcAft>
              <a:buNone/>
            </a:pPr>
            <a:r>
              <a:rPr lang="en-GB" sz="1100" b="1">
                <a:solidFill>
                  <a:schemeClr val="dk1"/>
                </a:solidFill>
                <a:latin typeface="Georgia"/>
                <a:ea typeface="Georgia"/>
                <a:cs typeface="Georgia"/>
                <a:sym typeface="Georgia"/>
              </a:rPr>
              <a:t>Follow up</a:t>
            </a:r>
            <a:endParaRPr b="1"/>
          </a:p>
        </p:txBody>
      </p:sp>
      <p:sp>
        <p:nvSpPr>
          <p:cNvPr id="81" name="Google Shape;81;p15"/>
          <p:cNvSpPr/>
          <p:nvPr/>
        </p:nvSpPr>
        <p:spPr>
          <a:xfrm rot="-5400000">
            <a:off x="5507025" y="2944275"/>
            <a:ext cx="2722800" cy="469800"/>
          </a:xfrm>
          <a:prstGeom prst="rect">
            <a:avLst/>
          </a:prstGeom>
          <a:solidFill>
            <a:srgbClr val="D9EAD3"/>
          </a:solidFill>
          <a:ln w="38100"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GB" sz="1100" b="1">
                <a:latin typeface="Georgia"/>
                <a:ea typeface="Georgia"/>
                <a:cs typeface="Georgia"/>
                <a:sym typeface="Georgia"/>
              </a:rPr>
              <a:t>Brainstorm</a:t>
            </a:r>
            <a:endParaRPr sz="1100" b="1">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445025"/>
            <a:ext cx="4968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Your task</a:t>
            </a:r>
            <a:endParaRPr/>
          </a:p>
        </p:txBody>
      </p:sp>
      <p:sp>
        <p:nvSpPr>
          <p:cNvPr id="87" name="Google Shape;87;p16"/>
          <p:cNvSpPr txBox="1">
            <a:spLocks noGrp="1"/>
          </p:cNvSpPr>
          <p:nvPr>
            <p:ph type="body" idx="1"/>
          </p:nvPr>
        </p:nvSpPr>
        <p:spPr>
          <a:xfrm>
            <a:off x="311700" y="1152475"/>
            <a:ext cx="4968000" cy="3404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dirty="0"/>
              <a:t>BCG has been brought in to help </a:t>
            </a:r>
            <a:r>
              <a:rPr lang="en-GB" dirty="0" err="1"/>
              <a:t>ClothingCo</a:t>
            </a:r>
            <a:r>
              <a:rPr lang="en-GB" dirty="0"/>
              <a:t>, a luxury clothing brand, grow their top line (i.e., increase revenue) after a period of declining sales.</a:t>
            </a:r>
            <a:endParaRPr dirty="0"/>
          </a:p>
          <a:p>
            <a:pPr marL="0" lvl="0" indent="0" algn="l" rtl="0">
              <a:spcBef>
                <a:spcPts val="1200"/>
              </a:spcBef>
              <a:spcAft>
                <a:spcPts val="0"/>
              </a:spcAft>
              <a:buNone/>
            </a:pPr>
            <a:r>
              <a:rPr lang="en-GB" dirty="0"/>
              <a:t>The client is gearing up for the winter season. Imagine that you are a strategy consultant working on the project. </a:t>
            </a:r>
            <a:endParaRPr dirty="0"/>
          </a:p>
          <a:p>
            <a:pPr marL="0" lvl="0" indent="0" algn="l" rtl="0">
              <a:spcBef>
                <a:spcPts val="1200"/>
              </a:spcBef>
              <a:spcAft>
                <a:spcPts val="1200"/>
              </a:spcAft>
              <a:buNone/>
            </a:pPr>
            <a:r>
              <a:rPr lang="en-GB" dirty="0"/>
              <a:t>You will enter your responses in the </a:t>
            </a:r>
            <a:r>
              <a:rPr lang="en-GB" dirty="0">
                <a:highlight>
                  <a:srgbClr val="D9EAD3"/>
                </a:highlight>
              </a:rPr>
              <a:t>green boxes</a:t>
            </a:r>
            <a:r>
              <a:rPr lang="en-GB" dirty="0"/>
              <a:t> throughout the remaining slides.</a:t>
            </a:r>
            <a:endParaRPr dirty="0"/>
          </a:p>
        </p:txBody>
      </p:sp>
      <p:pic>
        <p:nvPicPr>
          <p:cNvPr id="88" name="Google Shape;88;p16"/>
          <p:cNvPicPr preferRelativeResize="0"/>
          <p:nvPr/>
        </p:nvPicPr>
        <p:blipFill rotWithShape="1">
          <a:blip r:embed="rId3">
            <a:alphaModFix/>
          </a:blip>
          <a:srcRect l="18694" r="28941"/>
          <a:stretch/>
        </p:blipFill>
        <p:spPr>
          <a:xfrm>
            <a:off x="5393750" y="0"/>
            <a:ext cx="3750252" cy="4776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Frame the question effectively</a:t>
            </a:r>
            <a:endParaRPr/>
          </a:p>
        </p:txBody>
      </p:sp>
      <p:sp>
        <p:nvSpPr>
          <p:cNvPr id="94" name="Google Shape;94;p17"/>
          <p:cNvSpPr txBox="1">
            <a:spLocks noGrp="1"/>
          </p:cNvSpPr>
          <p:nvPr>
            <p:ph type="body" idx="1"/>
          </p:nvPr>
        </p:nvSpPr>
        <p:spPr>
          <a:xfrm>
            <a:off x="311700" y="1829625"/>
            <a:ext cx="5575500" cy="2053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sz="2952" i="1" dirty="0"/>
              <a:t>“If I were given one hour to save the planet, I would spend fifty-nine minutes defining the problem and one minute resolving it.” </a:t>
            </a:r>
            <a:endParaRPr sz="2952" i="1" dirty="0"/>
          </a:p>
          <a:p>
            <a:pPr marL="0" lvl="0" indent="0" algn="r" rtl="0">
              <a:spcBef>
                <a:spcPts val="1200"/>
              </a:spcBef>
              <a:spcAft>
                <a:spcPts val="1200"/>
              </a:spcAft>
              <a:buNone/>
            </a:pPr>
            <a:r>
              <a:rPr lang="en-GB" b="1" dirty="0"/>
              <a:t>– Albert Einstein</a:t>
            </a:r>
            <a:endParaRPr dirty="0"/>
          </a:p>
        </p:txBody>
      </p:sp>
      <p:sp>
        <p:nvSpPr>
          <p:cNvPr id="95" name="Google Shape;95;p17"/>
          <p:cNvSpPr/>
          <p:nvPr/>
        </p:nvSpPr>
        <p:spPr>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Question to be reframed</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dirty="0">
                <a:latin typeface="Georgia"/>
                <a:ea typeface="Georgia"/>
                <a:cs typeface="Georgia"/>
                <a:sym typeface="Georgia"/>
              </a:rPr>
              <a:t>How could we sell more outerwear this winter season?</a:t>
            </a:r>
            <a:endParaRPr sz="1200" dirty="0">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None/>
            </a:pPr>
            <a:r>
              <a:rPr lang="en-GB" sz="1200" dirty="0">
                <a:latin typeface="Georgia"/>
                <a:ea typeface="Georgia"/>
                <a:cs typeface="Georgia"/>
                <a:sym typeface="Georgia"/>
              </a:rPr>
              <a:t>–</a:t>
            </a:r>
            <a:endParaRPr sz="1200" dirty="0">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rgbClr val="00754B"/>
                </a:solidFill>
                <a:latin typeface="Georgia"/>
                <a:ea typeface="Georgia"/>
                <a:cs typeface="Georgia"/>
                <a:sym typeface="Georgia"/>
              </a:rPr>
              <a:t>Revised, effective questions:</a:t>
            </a:r>
            <a:endParaRPr sz="1200" dirty="0">
              <a:latin typeface="Georgia"/>
              <a:ea typeface="Georgia"/>
              <a:cs typeface="Georgia"/>
              <a:sym typeface="Georgia"/>
            </a:endParaRPr>
          </a:p>
          <a:p>
            <a:pPr marL="457200" lvl="0" indent="-304800" algn="ctr" rtl="0">
              <a:spcBef>
                <a:spcPts val="0"/>
              </a:spcBef>
              <a:spcAft>
                <a:spcPts val="0"/>
              </a:spcAft>
              <a:buSzPts val="1200"/>
              <a:buFont typeface="Georgia"/>
              <a:buAutoNum type="arabicPeriod"/>
            </a:pPr>
            <a:r>
              <a:rPr lang="en-US" sz="1200" dirty="0">
                <a:latin typeface="Georgia"/>
                <a:ea typeface="Georgia"/>
                <a:cs typeface="Georgia"/>
                <a:sym typeface="Georgia"/>
              </a:rPr>
              <a:t>What do our customers really want in winter outerwear?</a:t>
            </a:r>
          </a:p>
          <a:p>
            <a:pPr marL="457200" lvl="0" indent="-304800" algn="ctr" rtl="0">
              <a:spcBef>
                <a:spcPts val="0"/>
              </a:spcBef>
              <a:spcAft>
                <a:spcPts val="0"/>
              </a:spcAft>
              <a:buSzPts val="1200"/>
              <a:buFont typeface="Georgia"/>
              <a:buAutoNum type="arabicPeriod"/>
            </a:pPr>
            <a:r>
              <a:rPr lang="en-US" sz="1200" dirty="0">
                <a:latin typeface="Georgia"/>
                <a:ea typeface="Georgia"/>
                <a:cs typeface="Georgia"/>
                <a:sym typeface="Georgia"/>
              </a:rPr>
              <a:t>How can we make our outerwear more desirable?</a:t>
            </a:r>
          </a:p>
          <a:p>
            <a:pPr marL="457200" lvl="0" indent="-304800" algn="ctr" rtl="0">
              <a:spcBef>
                <a:spcPts val="0"/>
              </a:spcBef>
              <a:spcAft>
                <a:spcPts val="0"/>
              </a:spcAft>
              <a:buSzPts val="1200"/>
              <a:buFont typeface="Georgia"/>
              <a:buAutoNum type="arabicPeriod"/>
            </a:pPr>
            <a:r>
              <a:rPr lang="en-US" sz="1200" dirty="0">
                <a:solidFill>
                  <a:schemeClr val="dk1"/>
                </a:solidFill>
                <a:latin typeface="Georgia"/>
                <a:ea typeface="Georgia"/>
                <a:cs typeface="Georgia"/>
                <a:sym typeface="Georgia"/>
              </a:rPr>
              <a:t>Where and how can we best reach our customers this winter?</a:t>
            </a:r>
          </a:p>
          <a:p>
            <a:pPr marL="457200" lvl="0" indent="-304800" algn="ctr" rtl="0">
              <a:spcBef>
                <a:spcPts val="0"/>
              </a:spcBef>
              <a:spcAft>
                <a:spcPts val="0"/>
              </a:spcAft>
              <a:buSzPts val="1200"/>
              <a:buFont typeface="Georgia"/>
              <a:buAutoNum type="arabicPeriod"/>
            </a:pPr>
            <a:r>
              <a:rPr lang="en-US" sz="1200" dirty="0">
                <a:solidFill>
                  <a:schemeClr val="dk1"/>
                </a:solidFill>
                <a:latin typeface="Georgia"/>
                <a:ea typeface="Georgia"/>
                <a:cs typeface="Georgia"/>
                <a:sym typeface="Georgia"/>
              </a:rPr>
              <a:t>Can we partner with other brands to sell more outerwear?</a:t>
            </a:r>
            <a:endParaRPr sz="1200" dirty="0">
              <a:solidFill>
                <a:schemeClr val="dk1"/>
              </a:solidFill>
              <a:latin typeface="Georgia"/>
              <a:ea typeface="Georgia"/>
              <a:cs typeface="Georgia"/>
              <a:sym typeface="Georgia"/>
            </a:endParaRPr>
          </a:p>
          <a:p>
            <a:pPr marL="0" lvl="0" indent="0" algn="l" rtl="0">
              <a:spcBef>
                <a:spcPts val="0"/>
              </a:spcBef>
              <a:spcAft>
                <a:spcPts val="0"/>
              </a:spcAft>
              <a:buNone/>
            </a:pPr>
            <a:endParaRPr sz="1200" b="1" dirty="0">
              <a:solidFill>
                <a:schemeClr val="dk1"/>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r>
              <a:rPr lang="en-GB" sz="1200" b="1" dirty="0">
                <a:solidFill>
                  <a:schemeClr val="dk1"/>
                </a:solidFill>
                <a:latin typeface="Georgia"/>
                <a:ea typeface="Georgia"/>
                <a:cs typeface="Georgia"/>
                <a:sym typeface="Georgia"/>
              </a:rPr>
              <a:t>Remember: </a:t>
            </a:r>
            <a:r>
              <a:rPr lang="en-GB" sz="1200" dirty="0">
                <a:solidFill>
                  <a:schemeClr val="dk1"/>
                </a:solidFill>
                <a:latin typeface="Georgia"/>
                <a:ea typeface="Georgia"/>
                <a:cs typeface="Georgia"/>
                <a:sym typeface="Georgia"/>
              </a:rPr>
              <a:t>A good question for brainstorming will be narrow and concrete, so that people feel they know how to begin answering it. </a:t>
            </a:r>
            <a:endParaRPr sz="1200" dirty="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Reveal and doubt your boxes</a:t>
            </a:r>
            <a:endParaRPr/>
          </a:p>
        </p:txBody>
      </p:sp>
      <p:sp>
        <p:nvSpPr>
          <p:cNvPr id="101" name="Google Shape;101;p18"/>
          <p:cNvSpPr txBox="1">
            <a:spLocks noGrp="1"/>
          </p:cNvSpPr>
          <p:nvPr>
            <p:ph type="body" idx="1"/>
          </p:nvPr>
        </p:nvSpPr>
        <p:spPr>
          <a:xfrm>
            <a:off x="311700" y="1152475"/>
            <a:ext cx="5638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first step in the creative process entails identifying and doubting one’s current boxes and determining which ones require re-evaluation or replacement. </a:t>
            </a:r>
            <a:endParaRPr dirty="0"/>
          </a:p>
          <a:p>
            <a:pPr marL="0" lvl="0" indent="0" algn="l" rtl="0">
              <a:spcBef>
                <a:spcPts val="1200"/>
              </a:spcBef>
              <a:spcAft>
                <a:spcPts val="1200"/>
              </a:spcAft>
              <a:buNone/>
            </a:pPr>
            <a:r>
              <a:rPr lang="en-GB" dirty="0"/>
              <a:t>Make a short list of the shared beliefs and assumptions that likely prevail in </a:t>
            </a:r>
            <a:r>
              <a:rPr lang="en-GB" dirty="0" err="1"/>
              <a:t>ClothingCo</a:t>
            </a:r>
            <a:r>
              <a:rPr lang="en-GB" dirty="0"/>
              <a:t>. Determine which are still relevant and which need to be redefined.</a:t>
            </a:r>
            <a:endParaRPr dirty="0"/>
          </a:p>
        </p:txBody>
      </p:sp>
      <p:sp>
        <p:nvSpPr>
          <p:cNvPr id="102" name="Google Shape;102;p18"/>
          <p:cNvSpPr/>
          <p:nvPr/>
        </p:nvSpPr>
        <p:spPr>
          <a:xfrm>
            <a:off x="6147800" y="0"/>
            <a:ext cx="29961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200" b="1" i="1" dirty="0">
                <a:solidFill>
                  <a:schemeClr val="dk1"/>
                </a:solidFill>
                <a:latin typeface="Georgia"/>
                <a:ea typeface="Georgia"/>
                <a:cs typeface="Georgia"/>
                <a:sym typeface="Georgia"/>
              </a:rPr>
              <a:t>In this fictional scenario, make assumptions that seem reasonable</a:t>
            </a:r>
            <a:endParaRPr sz="1200" b="1" i="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b="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chemeClr val="dk1"/>
                </a:solidFill>
                <a:latin typeface="Georgia"/>
                <a:ea typeface="Georgia"/>
                <a:cs typeface="Georgia"/>
                <a:sym typeface="Georgia"/>
              </a:rPr>
              <a:t>–</a:t>
            </a:r>
            <a:endParaRPr sz="1200" b="1" dirty="0">
              <a:solidFill>
                <a:schemeClr val="dk1"/>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endParaRPr sz="1200" b="1" dirty="0">
              <a:solidFill>
                <a:srgbClr val="00754B"/>
              </a:solidFill>
              <a:latin typeface="Georgia"/>
              <a:ea typeface="Georgia"/>
              <a:cs typeface="Georgia"/>
              <a:sym typeface="Georgia"/>
            </a:endParaRPr>
          </a:p>
          <a:p>
            <a:pPr marL="0" lvl="0" indent="0" algn="ctr" rtl="0">
              <a:spcBef>
                <a:spcPts val="0"/>
              </a:spcBef>
              <a:spcAft>
                <a:spcPts val="0"/>
              </a:spcAft>
              <a:buClr>
                <a:schemeClr val="dk1"/>
              </a:buClr>
              <a:buSzPts val="1100"/>
              <a:buFont typeface="Arial"/>
              <a:buNone/>
            </a:pPr>
            <a:r>
              <a:rPr lang="en-GB" sz="1200" b="1" dirty="0">
                <a:solidFill>
                  <a:srgbClr val="00754B"/>
                </a:solidFill>
                <a:latin typeface="Georgia"/>
                <a:ea typeface="Georgia"/>
                <a:cs typeface="Georgia"/>
                <a:sym typeface="Georgia"/>
              </a:rPr>
              <a:t>What boxes currently exist that are still relevant?</a:t>
            </a:r>
            <a:endParaRPr sz="1200" b="1" dirty="0">
              <a:solidFill>
                <a:srgbClr val="00754B"/>
              </a:solidFill>
              <a:latin typeface="Georgia"/>
              <a:ea typeface="Georgia"/>
              <a:cs typeface="Georgia"/>
              <a:sym typeface="Georgia"/>
            </a:endParaRPr>
          </a:p>
          <a:p>
            <a:pPr marL="0" lvl="0" indent="0" algn="l" rtl="0">
              <a:spcBef>
                <a:spcPts val="0"/>
              </a:spcBef>
              <a:spcAft>
                <a:spcPts val="0"/>
              </a:spcAft>
              <a:buClr>
                <a:schemeClr val="dk1"/>
              </a:buClr>
              <a:buSzPts val="1100"/>
              <a:buFont typeface="Arial"/>
              <a:buNone/>
            </a:pPr>
            <a:endParaRPr sz="1200" dirty="0">
              <a:solidFill>
                <a:schemeClr val="dk1"/>
              </a:solidFill>
              <a:latin typeface="Georgia"/>
              <a:ea typeface="Georgia"/>
              <a:cs typeface="Georgia"/>
              <a:sym typeface="Georgia"/>
            </a:endParaRPr>
          </a:p>
          <a:p>
            <a:pPr marL="457200" lvl="0" indent="-304800" algn="l" rtl="0">
              <a:spcBef>
                <a:spcPts val="0"/>
              </a:spcBef>
              <a:spcAft>
                <a:spcPts val="0"/>
              </a:spcAft>
              <a:buClr>
                <a:schemeClr val="dk1"/>
              </a:buClr>
              <a:buSzPts val="1200"/>
              <a:buFont typeface="Georgia"/>
              <a:buAutoNum type="arabicPeriod"/>
            </a:pPr>
            <a:r>
              <a:rPr lang="en-US" sz="1200" dirty="0">
                <a:solidFill>
                  <a:schemeClr val="dk1"/>
                </a:solidFill>
                <a:latin typeface="Georgia"/>
                <a:ea typeface="Georgia"/>
                <a:cs typeface="Georgia"/>
                <a:sym typeface="Georgia"/>
              </a:rPr>
              <a:t>High-quality materials matter.</a:t>
            </a:r>
          </a:p>
          <a:p>
            <a:pPr marL="457200" lvl="0" indent="-304800" algn="l" rtl="0">
              <a:spcBef>
                <a:spcPts val="0"/>
              </a:spcBef>
              <a:spcAft>
                <a:spcPts val="0"/>
              </a:spcAft>
              <a:buClr>
                <a:schemeClr val="dk1"/>
              </a:buClr>
              <a:buSzPts val="1200"/>
              <a:buFont typeface="Georgia"/>
              <a:buAutoNum type="arabicPeriod"/>
            </a:pPr>
            <a:r>
              <a:rPr lang="en-US" sz="1200" dirty="0">
                <a:solidFill>
                  <a:schemeClr val="dk1"/>
                </a:solidFill>
                <a:latin typeface="Georgia"/>
                <a:ea typeface="Georgia"/>
                <a:cs typeface="Georgia"/>
                <a:sym typeface="Georgia"/>
              </a:rPr>
              <a:t>Classic designs appeal to customers.</a:t>
            </a:r>
            <a:endParaRPr sz="1200" dirty="0">
              <a:solidFill>
                <a:schemeClr val="dk1"/>
              </a:solidFill>
              <a:latin typeface="Georgia"/>
              <a:ea typeface="Georgia"/>
              <a:cs typeface="Georgia"/>
              <a:sym typeface="Georgia"/>
            </a:endParaRPr>
          </a:p>
          <a:p>
            <a:pPr marL="0" lvl="0" indent="0" algn="ctr" rtl="0">
              <a:spcBef>
                <a:spcPts val="0"/>
              </a:spcBef>
              <a:spcAft>
                <a:spcPts val="0"/>
              </a:spcAft>
              <a:buNone/>
            </a:pPr>
            <a:r>
              <a:rPr lang="en-GB" sz="1200" dirty="0">
                <a:solidFill>
                  <a:schemeClr val="dk1"/>
                </a:solidFill>
                <a:latin typeface="Georgia"/>
                <a:ea typeface="Georgia"/>
                <a:cs typeface="Georgia"/>
                <a:sym typeface="Georgia"/>
              </a:rPr>
              <a:t>–</a:t>
            </a:r>
            <a:endParaRPr sz="1200" dirty="0">
              <a:solidFill>
                <a:schemeClr val="dk1"/>
              </a:solidFill>
              <a:latin typeface="Georgia"/>
              <a:ea typeface="Georgia"/>
              <a:cs typeface="Georgia"/>
              <a:sym typeface="Georgia"/>
            </a:endParaRPr>
          </a:p>
          <a:p>
            <a:pPr marL="0" lvl="0" indent="0" algn="ctr" rtl="0">
              <a:spcBef>
                <a:spcPts val="0"/>
              </a:spcBef>
              <a:spcAft>
                <a:spcPts val="0"/>
              </a:spcAft>
              <a:buNone/>
            </a:pP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b="1" dirty="0">
                <a:solidFill>
                  <a:srgbClr val="00754B"/>
                </a:solidFill>
                <a:latin typeface="Georgia"/>
                <a:ea typeface="Georgia"/>
                <a:cs typeface="Georgia"/>
                <a:sym typeface="Georgia"/>
              </a:rPr>
              <a:t>What boxes currently exist that need to be doubted?</a:t>
            </a:r>
            <a:endParaRPr sz="1200" b="1" dirty="0">
              <a:solidFill>
                <a:srgbClr val="00754B"/>
              </a:solidFill>
              <a:latin typeface="Georgia"/>
              <a:ea typeface="Georgia"/>
              <a:cs typeface="Georgia"/>
              <a:sym typeface="Georgia"/>
            </a:endParaRPr>
          </a:p>
          <a:p>
            <a:pPr marL="0" lvl="0" indent="0" algn="l" rtl="0">
              <a:spcBef>
                <a:spcPts val="0"/>
              </a:spcBef>
              <a:spcAft>
                <a:spcPts val="0"/>
              </a:spcAft>
              <a:buNone/>
            </a:pPr>
            <a:endParaRPr sz="1200" dirty="0">
              <a:latin typeface="Georgia"/>
              <a:ea typeface="Georgia"/>
              <a:cs typeface="Georgia"/>
              <a:sym typeface="Georgia"/>
            </a:endParaRPr>
          </a:p>
          <a:p>
            <a:pPr marL="457200" lvl="0" indent="-304800" algn="l" rtl="0">
              <a:spcBef>
                <a:spcPts val="0"/>
              </a:spcBef>
              <a:spcAft>
                <a:spcPts val="0"/>
              </a:spcAft>
              <a:buSzPts val="1200"/>
              <a:buFont typeface="Georgia"/>
              <a:buAutoNum type="arabicPeriod"/>
            </a:pPr>
            <a:r>
              <a:rPr lang="en-US" sz="1200" dirty="0">
                <a:latin typeface="Georgia"/>
                <a:ea typeface="Georgia"/>
                <a:cs typeface="Georgia"/>
                <a:sym typeface="Georgia"/>
              </a:rPr>
              <a:t>Our customers are old and rich.</a:t>
            </a:r>
          </a:p>
          <a:p>
            <a:pPr marL="457200" lvl="0" indent="-304800" algn="l" rtl="0">
              <a:spcBef>
                <a:spcPts val="0"/>
              </a:spcBef>
              <a:spcAft>
                <a:spcPts val="0"/>
              </a:spcAft>
              <a:buSzPts val="1200"/>
              <a:buFont typeface="Georgia"/>
              <a:buAutoNum type="arabicPeriod"/>
            </a:pPr>
            <a:r>
              <a:rPr lang="en-US" sz="1200" dirty="0">
                <a:latin typeface="Georgia"/>
                <a:ea typeface="Georgia"/>
                <a:cs typeface="Georgia"/>
                <a:sym typeface="Georgia"/>
              </a:rPr>
              <a:t>We only sell in fancy stores.</a:t>
            </a:r>
          </a:p>
          <a:p>
            <a:pPr marL="457200" lvl="0" indent="-304800" algn="l" rtl="0">
              <a:spcBef>
                <a:spcPts val="0"/>
              </a:spcBef>
              <a:spcAft>
                <a:spcPts val="0"/>
              </a:spcAft>
              <a:buSzPts val="1200"/>
              <a:buFont typeface="Georgia"/>
              <a:buAutoNum type="arabicPeriod"/>
            </a:pPr>
            <a:r>
              <a:rPr lang="en-US" sz="1200" dirty="0">
                <a:latin typeface="Georgia"/>
                <a:ea typeface="Georgia"/>
                <a:cs typeface="Georgia"/>
                <a:sym typeface="Georgia"/>
              </a:rPr>
              <a:t>Traditional ads are better than online ads</a:t>
            </a:r>
            <a:endParaRPr lang="en-US" sz="1200" dirty="0">
              <a:solidFill>
                <a:schemeClr val="dk1"/>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Bring new boxes</a:t>
            </a:r>
            <a:endParaRPr/>
          </a:p>
        </p:txBody>
      </p:sp>
      <p:sp>
        <p:nvSpPr>
          <p:cNvPr id="108" name="Google Shape;108;p19"/>
          <p:cNvSpPr txBox="1">
            <a:spLocks noGrp="1"/>
          </p:cNvSpPr>
          <p:nvPr>
            <p:ph type="body" idx="1"/>
          </p:nvPr>
        </p:nvSpPr>
        <p:spPr>
          <a:xfrm>
            <a:off x="311700" y="1152475"/>
            <a:ext cx="3345600" cy="2995800"/>
          </a:xfrm>
          <a:prstGeom prst="rect">
            <a:avLst/>
          </a:prstGeom>
        </p:spPr>
        <p:txBody>
          <a:bodyPr spcFirstLastPara="1" wrap="square" lIns="91425" tIns="91425" rIns="91425" bIns="91425" anchor="ctr" anchorCtr="0">
            <a:normAutofit fontScale="77500" lnSpcReduction="20000"/>
          </a:bodyPr>
          <a:lstStyle/>
          <a:p>
            <a:pPr marL="0" lvl="0" indent="0" algn="l" rtl="0">
              <a:spcBef>
                <a:spcPts val="0"/>
              </a:spcBef>
              <a:spcAft>
                <a:spcPts val="0"/>
              </a:spcAft>
              <a:buNone/>
            </a:pPr>
            <a:r>
              <a:rPr lang="en-GB" dirty="0"/>
              <a:t>Prepare for brainstorming by creating new boxes to bring to the session; new boxes will nurture ideation and can dramatically increase the odds of a useful result. </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GB" b="1" dirty="0"/>
              <a:t>Remember:</a:t>
            </a:r>
            <a:r>
              <a:rPr lang="en-GB" dirty="0"/>
              <a:t> Defining new boxes requires a mixture of analysis and art. Boxes need to be grounded in fact. Different sectors will call for different inputs.</a:t>
            </a:r>
            <a:endParaRPr dirty="0"/>
          </a:p>
        </p:txBody>
      </p:sp>
      <p:sp>
        <p:nvSpPr>
          <p:cNvPr id="109" name="Google Shape;109;p19"/>
          <p:cNvSpPr/>
          <p:nvPr/>
        </p:nvSpPr>
        <p:spPr>
          <a:xfrm>
            <a:off x="65158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GB" sz="1200" b="1" dirty="0">
              <a:solidFill>
                <a:srgbClr val="00754B"/>
              </a:solidFill>
              <a:latin typeface="Georgia"/>
              <a:ea typeface="Georgia"/>
              <a:cs typeface="Georgia"/>
              <a:sym typeface="Georgia"/>
            </a:endParaRPr>
          </a:p>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#2</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solidFill>
                <a:schemeClr val="dk1"/>
              </a:solidFill>
              <a:latin typeface="Georgia"/>
              <a:ea typeface="Georgia"/>
              <a:cs typeface="Georgia"/>
              <a:sym typeface="Georgia"/>
            </a:endParaRPr>
          </a:p>
          <a:p>
            <a:pPr marL="0" lvl="0" indent="0" algn="ctr" rtl="0">
              <a:spcBef>
                <a:spcPts val="0"/>
              </a:spcBef>
              <a:spcAft>
                <a:spcPts val="0"/>
              </a:spcAft>
              <a:buNone/>
            </a:pPr>
            <a:r>
              <a:rPr lang="en-US" sz="1200" b="1" dirty="0">
                <a:solidFill>
                  <a:schemeClr val="dk1"/>
                </a:solidFill>
                <a:latin typeface="Georgia"/>
                <a:ea typeface="Georgia"/>
                <a:cs typeface="Georgia"/>
                <a:sym typeface="Georgia"/>
              </a:rPr>
              <a:t>Sustainable Fashion</a:t>
            </a:r>
          </a:p>
          <a:p>
            <a:pPr marL="0" lvl="0" indent="0" algn="ctr" rtl="0">
              <a:spcBef>
                <a:spcPts val="0"/>
              </a:spcBef>
              <a:spcAft>
                <a:spcPts val="0"/>
              </a:spcAft>
              <a:buNone/>
            </a:pPr>
            <a:endParaRPr lang="en-US" sz="1200" b="1" dirty="0">
              <a:solidFill>
                <a:schemeClr val="dk1"/>
              </a:solidFill>
              <a:latin typeface="Georgia"/>
              <a:ea typeface="Georgia"/>
              <a:cs typeface="Georgia"/>
              <a:sym typeface="Georgia"/>
            </a:endParaRPr>
          </a:p>
          <a:p>
            <a:pPr marL="179999" marR="0" lvl="0" indent="-171450" rtl="0">
              <a:lnSpc>
                <a:spcPct val="100000"/>
              </a:lnSpc>
              <a:spcBef>
                <a:spcPts val="0"/>
              </a:spcBef>
              <a:spcAft>
                <a:spcPts val="0"/>
              </a:spcAft>
              <a:buSzPts val="1200"/>
              <a:buFont typeface="Georgia"/>
              <a:buChar char="●"/>
            </a:pPr>
            <a:r>
              <a:rPr lang="en-US" sz="1200" dirty="0">
                <a:latin typeface="Georgia"/>
                <a:ea typeface="Georgia"/>
                <a:cs typeface="Georgia"/>
                <a:sym typeface="Georgia"/>
              </a:rPr>
              <a:t>Explore eco-friendly materials and production processes.</a:t>
            </a:r>
          </a:p>
          <a:p>
            <a:pPr marL="179999" marR="0" lvl="0" indent="-171450" rtl="0">
              <a:lnSpc>
                <a:spcPct val="100000"/>
              </a:lnSpc>
              <a:spcBef>
                <a:spcPts val="0"/>
              </a:spcBef>
              <a:spcAft>
                <a:spcPts val="0"/>
              </a:spcAft>
              <a:buSzPts val="1200"/>
              <a:buFont typeface="Georgia"/>
              <a:buChar char="●"/>
            </a:pPr>
            <a:r>
              <a:rPr lang="en-US" sz="1200" dirty="0">
                <a:latin typeface="Georgia"/>
                <a:ea typeface="Georgia"/>
                <a:cs typeface="Georgia"/>
                <a:sym typeface="Georgia"/>
              </a:rPr>
              <a:t>Highlight the brand's commitment to ethical practices.</a:t>
            </a:r>
          </a:p>
          <a:p>
            <a:pPr marL="179999" marR="0" lvl="0" indent="-171450" rtl="0">
              <a:lnSpc>
                <a:spcPct val="100000"/>
              </a:lnSpc>
              <a:spcBef>
                <a:spcPts val="0"/>
              </a:spcBef>
              <a:spcAft>
                <a:spcPts val="0"/>
              </a:spcAft>
              <a:buSzPts val="1200"/>
              <a:buFont typeface="Georgia"/>
              <a:buChar char="●"/>
            </a:pPr>
            <a:r>
              <a:rPr lang="en-US" sz="1200" dirty="0">
                <a:latin typeface="Georgia"/>
                <a:ea typeface="Georgia"/>
                <a:cs typeface="Georgia"/>
                <a:sym typeface="Georgia"/>
              </a:rPr>
              <a:t>Target environmentally conscious customers.</a:t>
            </a:r>
          </a:p>
          <a:p>
            <a:pPr marL="179999" marR="0" lvl="0" indent="-171450" algn="l" rtl="0">
              <a:lnSpc>
                <a:spcPct val="100000"/>
              </a:lnSpc>
              <a:spcBef>
                <a:spcPts val="0"/>
              </a:spcBef>
              <a:spcAft>
                <a:spcPts val="0"/>
              </a:spcAft>
              <a:buSzPts val="1200"/>
              <a:buFont typeface="Georgia"/>
              <a:buChar char="●"/>
            </a:pPr>
            <a:endParaRPr lang="en-US" sz="1200" dirty="0">
              <a:latin typeface="Georgia"/>
              <a:ea typeface="Georgia"/>
              <a:cs typeface="Georgia"/>
              <a:sym typeface="Georgia"/>
            </a:endParaRPr>
          </a:p>
        </p:txBody>
      </p:sp>
      <p:sp>
        <p:nvSpPr>
          <p:cNvPr id="110" name="Google Shape;110;p19"/>
          <p:cNvSpPr/>
          <p:nvPr/>
        </p:nvSpPr>
        <p:spPr>
          <a:xfrm>
            <a:off x="3772600" y="0"/>
            <a:ext cx="2628000" cy="47682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dirty="0">
                <a:solidFill>
                  <a:srgbClr val="00754B"/>
                </a:solidFill>
                <a:latin typeface="Georgia"/>
                <a:ea typeface="Georgia"/>
                <a:cs typeface="Georgia"/>
                <a:sym typeface="Georgia"/>
              </a:rPr>
              <a:t>New box #1</a:t>
            </a:r>
            <a:endParaRPr sz="1200" b="1" dirty="0">
              <a:solidFill>
                <a:srgbClr val="00754B"/>
              </a:solidFill>
              <a:latin typeface="Georgia"/>
              <a:ea typeface="Georgia"/>
              <a:cs typeface="Georgia"/>
              <a:sym typeface="Georgia"/>
            </a:endParaRPr>
          </a:p>
          <a:p>
            <a:pPr marL="0" lvl="0" indent="0" algn="ctr" rtl="0">
              <a:spcBef>
                <a:spcPts val="0"/>
              </a:spcBef>
              <a:spcAft>
                <a:spcPts val="0"/>
              </a:spcAft>
              <a:buNone/>
            </a:pPr>
            <a:endParaRPr sz="1200" dirty="0">
              <a:latin typeface="Georgia"/>
              <a:ea typeface="Georgia"/>
              <a:cs typeface="Georgia"/>
              <a:sym typeface="Georgia"/>
            </a:endParaRPr>
          </a:p>
          <a:p>
            <a:pPr marL="0" lvl="0" indent="0" algn="ctr" rtl="0">
              <a:spcBef>
                <a:spcPts val="0"/>
              </a:spcBef>
              <a:spcAft>
                <a:spcPts val="0"/>
              </a:spcAft>
              <a:buNone/>
            </a:pPr>
            <a:r>
              <a:rPr lang="en-US" sz="1200" b="1" dirty="0">
                <a:solidFill>
                  <a:schemeClr val="dk1"/>
                </a:solidFill>
                <a:latin typeface="Georgia"/>
                <a:ea typeface="Georgia"/>
                <a:cs typeface="Georgia"/>
                <a:sym typeface="Georgia"/>
              </a:rPr>
              <a:t>Luxury Lifestyle</a:t>
            </a:r>
          </a:p>
          <a:p>
            <a:pPr marL="0" lvl="0" indent="0" algn="ctr" rtl="0">
              <a:spcBef>
                <a:spcPts val="0"/>
              </a:spcBef>
              <a:spcAft>
                <a:spcPts val="0"/>
              </a:spcAft>
              <a:buNone/>
            </a:pPr>
            <a:endParaRPr lang="en-US" sz="1200" b="1" dirty="0">
              <a:solidFill>
                <a:schemeClr val="dk1"/>
              </a:solidFill>
              <a:latin typeface="Georgia"/>
              <a:ea typeface="Georgia"/>
              <a:cs typeface="Georgia"/>
              <a:sym typeface="Georgia"/>
            </a:endParaRPr>
          </a:p>
          <a:p>
            <a:pPr marL="179999" marR="0" lvl="0" indent="-171450" algn="l" rtl="0">
              <a:lnSpc>
                <a:spcPct val="100000"/>
              </a:lnSpc>
              <a:spcBef>
                <a:spcPts val="0"/>
              </a:spcBef>
              <a:spcAft>
                <a:spcPts val="0"/>
              </a:spcAft>
              <a:buSzPts val="1200"/>
              <a:buFont typeface="Georgia"/>
              <a:buChar char="●"/>
            </a:pPr>
            <a:r>
              <a:rPr lang="en-US" sz="1200" dirty="0">
                <a:latin typeface="Georgia"/>
                <a:ea typeface="Georgia"/>
                <a:cs typeface="Georgia"/>
                <a:sym typeface="Georgia"/>
              </a:rPr>
              <a:t>Focus on how our outerwear fits into customers' overall lifestyle.</a:t>
            </a:r>
          </a:p>
          <a:p>
            <a:pPr marL="179999" marR="0" lvl="0" indent="-171450" algn="l" rtl="0">
              <a:lnSpc>
                <a:spcPct val="100000"/>
              </a:lnSpc>
              <a:spcBef>
                <a:spcPts val="0"/>
              </a:spcBef>
              <a:spcAft>
                <a:spcPts val="0"/>
              </a:spcAft>
              <a:buSzPts val="1200"/>
              <a:buFont typeface="Georgia"/>
              <a:buChar char="●"/>
            </a:pPr>
            <a:r>
              <a:rPr lang="en-US" sz="1200" dirty="0">
                <a:latin typeface="Georgia"/>
                <a:ea typeface="Georgia"/>
                <a:cs typeface="Georgia"/>
                <a:sym typeface="Georgia"/>
              </a:rPr>
              <a:t>Explore how to make owning our outerwear a status symbol.</a:t>
            </a:r>
          </a:p>
          <a:p>
            <a:pPr marL="179999" marR="0" lvl="0" indent="-171450" algn="l" rtl="0">
              <a:lnSpc>
                <a:spcPct val="100000"/>
              </a:lnSpc>
              <a:spcBef>
                <a:spcPts val="0"/>
              </a:spcBef>
              <a:spcAft>
                <a:spcPts val="0"/>
              </a:spcAft>
              <a:buSzPts val="1200"/>
              <a:buFont typeface="Georgia"/>
              <a:buChar char="●"/>
            </a:pPr>
            <a:r>
              <a:rPr lang="en-US" sz="1200" dirty="0">
                <a:latin typeface="Georgia"/>
                <a:ea typeface="Georgia"/>
                <a:cs typeface="Georgia"/>
                <a:sym typeface="Georgia"/>
              </a:rPr>
              <a:t>Consider creating exclusive experiences around the brand.</a:t>
            </a:r>
            <a:endParaRPr lang="en-US" sz="1200" dirty="0">
              <a:solidFill>
                <a:schemeClr val="dk1"/>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p:nvPr/>
        </p:nvSpPr>
        <p:spPr>
          <a:xfrm>
            <a:off x="-75" y="1571325"/>
            <a:ext cx="9144000" cy="3572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txBox="1">
            <a:spLocks noGrp="1"/>
          </p:cNvSpPr>
          <p:nvPr>
            <p:ph type="body" idx="1"/>
          </p:nvPr>
        </p:nvSpPr>
        <p:spPr>
          <a:xfrm>
            <a:off x="311700" y="1961675"/>
            <a:ext cx="4035600" cy="2607000"/>
          </a:xfrm>
          <a:prstGeom prst="rect">
            <a:avLst/>
          </a:prstGeom>
        </p:spPr>
        <p:txBody>
          <a:bodyPr spcFirstLastPara="1" wrap="square" lIns="91425" tIns="91425" rIns="91425" bIns="91425" anchor="ctr" anchorCtr="0">
            <a:normAutofit fontScale="85000" lnSpcReduction="10000"/>
          </a:bodyPr>
          <a:lstStyle/>
          <a:p>
            <a:pPr marL="457200" lvl="0" indent="-330200" algn="l" rtl="0">
              <a:spcBef>
                <a:spcPts val="0"/>
              </a:spcBef>
              <a:spcAft>
                <a:spcPts val="0"/>
              </a:spcAft>
              <a:buSzPts val="1600"/>
              <a:buChar char="●"/>
            </a:pPr>
            <a:r>
              <a:rPr lang="en-US" sz="1600" dirty="0"/>
              <a:t>Gather customer feedback through surveys and focus groups to identify pain points.</a:t>
            </a:r>
          </a:p>
          <a:p>
            <a:pPr marL="457200" lvl="0" indent="-330200" algn="l" rtl="0">
              <a:spcBef>
                <a:spcPts val="0"/>
              </a:spcBef>
              <a:spcAft>
                <a:spcPts val="0"/>
              </a:spcAft>
              <a:buSzPts val="1600"/>
              <a:buChar char="●"/>
            </a:pPr>
            <a:r>
              <a:rPr lang="en-US" sz="1600" dirty="0"/>
              <a:t>Analyze competitor products for successful features and design elements.</a:t>
            </a:r>
          </a:p>
          <a:p>
            <a:pPr marL="457200" lvl="0" indent="-330200" algn="l" rtl="0">
              <a:spcBef>
                <a:spcPts val="0"/>
              </a:spcBef>
              <a:spcAft>
                <a:spcPts val="0"/>
              </a:spcAft>
              <a:buSzPts val="1600"/>
              <a:buChar char="●"/>
            </a:pPr>
            <a:r>
              <a:rPr lang="en-US" sz="1600" dirty="0"/>
              <a:t>Collaborate with UX designers and psychologists to understand user behavior.</a:t>
            </a:r>
          </a:p>
          <a:p>
            <a:pPr marL="457200" lvl="0" indent="-330200" algn="l" rtl="0">
              <a:spcBef>
                <a:spcPts val="0"/>
              </a:spcBef>
              <a:spcAft>
                <a:spcPts val="0"/>
              </a:spcAft>
              <a:buSzPts val="1600"/>
              <a:buChar char="●"/>
            </a:pPr>
            <a:r>
              <a:rPr lang="en-US" sz="1600" dirty="0"/>
              <a:t>Utilize analytics to identify trends and patterns in user behavior.</a:t>
            </a:r>
          </a:p>
          <a:p>
            <a:pPr marL="457200" lvl="0" indent="-330200" algn="l" rtl="0">
              <a:spcBef>
                <a:spcPts val="0"/>
              </a:spcBef>
              <a:spcAft>
                <a:spcPts val="0"/>
              </a:spcAft>
              <a:buSzPts val="1600"/>
              <a:buChar char="●"/>
            </a:pPr>
            <a:r>
              <a:rPr lang="en-US" sz="1600" dirty="0"/>
              <a:t>Experiment with gamification elements like leaderboards and rewards.</a:t>
            </a:r>
            <a:endParaRPr sz="1600" dirty="0"/>
          </a:p>
        </p:txBody>
      </p:sp>
      <p:sp>
        <p:nvSpPr>
          <p:cNvPr id="117" name="Google Shape;117;p20"/>
          <p:cNvSpPr txBox="1">
            <a:spLocks noGrp="1"/>
          </p:cNvSpPr>
          <p:nvPr>
            <p:ph type="body" idx="1"/>
          </p:nvPr>
        </p:nvSpPr>
        <p:spPr>
          <a:xfrm>
            <a:off x="4731300" y="1961675"/>
            <a:ext cx="4035600" cy="2607000"/>
          </a:xfrm>
          <a:prstGeom prst="rect">
            <a:avLst/>
          </a:prstGeom>
        </p:spPr>
        <p:txBody>
          <a:bodyPr spcFirstLastPara="1" wrap="square" lIns="91425" tIns="91425" rIns="91425" bIns="91425" anchor="ctr" anchorCtr="0">
            <a:normAutofit fontScale="92500" lnSpcReduction="10000"/>
          </a:bodyPr>
          <a:lstStyle/>
          <a:p>
            <a:pPr marL="457200" lvl="0" indent="-330200" algn="l" rtl="0">
              <a:spcBef>
                <a:spcPts val="0"/>
              </a:spcBef>
              <a:spcAft>
                <a:spcPts val="0"/>
              </a:spcAft>
              <a:buSzPts val="1600"/>
              <a:buChar char="●"/>
            </a:pPr>
            <a:r>
              <a:rPr lang="en-US" sz="1600" dirty="0"/>
              <a:t>Personalization: Allow users to customize the product experience.</a:t>
            </a:r>
          </a:p>
          <a:p>
            <a:pPr marL="457200" lvl="0" indent="-330200" algn="l" rtl="0">
              <a:spcBef>
                <a:spcPts val="0"/>
              </a:spcBef>
              <a:spcAft>
                <a:spcPts val="0"/>
              </a:spcAft>
              <a:buSzPts val="1600"/>
              <a:buChar char="●"/>
            </a:pPr>
            <a:r>
              <a:rPr lang="en-US" sz="1600" dirty="0"/>
              <a:t>Community: Foster user connections and interactions.</a:t>
            </a:r>
          </a:p>
          <a:p>
            <a:pPr marL="457200" lvl="0" indent="-330200" algn="l" rtl="0">
              <a:spcBef>
                <a:spcPts val="0"/>
              </a:spcBef>
              <a:spcAft>
                <a:spcPts val="0"/>
              </a:spcAft>
              <a:buSzPts val="1600"/>
              <a:buChar char="●"/>
            </a:pPr>
            <a:r>
              <a:rPr lang="en-US" sz="1600" dirty="0"/>
              <a:t>Storytelling: Incorporate narrative elements.</a:t>
            </a:r>
          </a:p>
          <a:p>
            <a:pPr marL="457200" lvl="0" indent="-330200" algn="l" rtl="0">
              <a:spcBef>
                <a:spcPts val="0"/>
              </a:spcBef>
              <a:spcAft>
                <a:spcPts val="0"/>
              </a:spcAft>
              <a:buSzPts val="1600"/>
              <a:buChar char="●"/>
            </a:pPr>
            <a:r>
              <a:rPr lang="en-US" sz="1600" dirty="0"/>
              <a:t>Value: Clarify and communicate core benefits.</a:t>
            </a:r>
          </a:p>
          <a:p>
            <a:pPr marL="457200" lvl="0" indent="-330200" algn="l" rtl="0">
              <a:spcBef>
                <a:spcPts val="0"/>
              </a:spcBef>
              <a:spcAft>
                <a:spcPts val="0"/>
              </a:spcAft>
              <a:buSzPts val="1600"/>
              <a:buChar char="●"/>
            </a:pPr>
            <a:r>
              <a:rPr lang="en-US" sz="1600"/>
              <a:t>Emotion: Evoke positive feelings with surprise and delight.</a:t>
            </a:r>
            <a:endParaRPr sz="1600" dirty="0"/>
          </a:p>
        </p:txBody>
      </p:sp>
      <p:graphicFrame>
        <p:nvGraphicFramePr>
          <p:cNvPr id="118" name="Google Shape;118;p20"/>
          <p:cNvGraphicFramePr/>
          <p:nvPr>
            <p:extLst>
              <p:ext uri="{D42A27DB-BD31-4B8C-83A1-F6EECF244321}">
                <p14:modId xmlns:p14="http://schemas.microsoft.com/office/powerpoint/2010/main" val="3819662275"/>
              </p:ext>
            </p:extLst>
          </p:nvPr>
        </p:nvGraphicFramePr>
        <p:xfrm>
          <a:off x="3744250" y="303595"/>
          <a:ext cx="5264350" cy="933850"/>
        </p:xfrm>
        <a:graphic>
          <a:graphicData uri="http://schemas.openxmlformats.org/drawingml/2006/table">
            <a:tbl>
              <a:tblPr>
                <a:noFill/>
                <a:tableStyleId>{BB5403E0-DBA2-472D-B42A-28A8DA74AA83}</a:tableStyleId>
              </a:tblPr>
              <a:tblGrid>
                <a:gridCol w="914175">
                  <a:extLst>
                    <a:ext uri="{9D8B030D-6E8A-4147-A177-3AD203B41FA5}">
                      <a16:colId xmlns:a16="http://schemas.microsoft.com/office/drawing/2014/main" val="20000"/>
                    </a:ext>
                  </a:extLst>
                </a:gridCol>
                <a:gridCol w="4350175">
                  <a:extLst>
                    <a:ext uri="{9D8B030D-6E8A-4147-A177-3AD203B41FA5}">
                      <a16:colId xmlns:a16="http://schemas.microsoft.com/office/drawing/2014/main" val="20001"/>
                    </a:ext>
                  </a:extLst>
                </a:gridCol>
              </a:tblGrid>
              <a:tr h="466925">
                <a:tc>
                  <a:txBody>
                    <a:bodyPr/>
                    <a:lstStyle/>
                    <a:p>
                      <a:pPr marL="0" lvl="0" indent="0" algn="l" rtl="0">
                        <a:spcBef>
                          <a:spcPts val="0"/>
                        </a:spcBef>
                        <a:spcAft>
                          <a:spcPts val="0"/>
                        </a:spcAft>
                        <a:buNone/>
                      </a:pPr>
                      <a:r>
                        <a:rPr lang="en-GB" sz="1150" b="1">
                          <a:latin typeface="Georgia"/>
                          <a:ea typeface="Georgia"/>
                          <a:cs typeface="Georgia"/>
                          <a:sym typeface="Georgia"/>
                        </a:rPr>
                        <a:t>Question</a:t>
                      </a:r>
                      <a:endParaRPr sz="1150" b="1">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dirty="0">
                          <a:latin typeface="Georgia"/>
                          <a:ea typeface="Georgia"/>
                          <a:cs typeface="Georgia"/>
                          <a:sym typeface="Georgia"/>
                        </a:rPr>
                        <a:t>How can we make our outerwear more desirable?</a:t>
                      </a:r>
                      <a:endParaRPr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F1F1F1"/>
                      </a:solidFill>
                      <a:prstDash val="solid"/>
                      <a:round/>
                      <a:headEnd type="none" w="sm" len="sm"/>
                      <a:tailEnd type="none" w="sm" len="sm"/>
                    </a:lnB>
                    <a:solidFill>
                      <a:srgbClr val="D9EAD3"/>
                    </a:solidFill>
                  </a:tcPr>
                </a:tc>
                <a:extLst>
                  <a:ext uri="{0D108BD9-81ED-4DB2-BD59-A6C34878D82A}">
                    <a16:rowId xmlns:a16="http://schemas.microsoft.com/office/drawing/2014/main" val="10000"/>
                  </a:ext>
                </a:extLst>
              </a:tr>
              <a:tr h="466925">
                <a:tc>
                  <a:txBody>
                    <a:bodyPr/>
                    <a:lstStyle/>
                    <a:p>
                      <a:pPr marL="0" lvl="0" indent="0" algn="l" rtl="0">
                        <a:spcBef>
                          <a:spcPts val="0"/>
                        </a:spcBef>
                        <a:spcAft>
                          <a:spcPts val="0"/>
                        </a:spcAft>
                        <a:buNone/>
                      </a:pPr>
                      <a:r>
                        <a:rPr lang="en-GB" sz="1150" b="1">
                          <a:latin typeface="Georgia"/>
                          <a:ea typeface="Georgia"/>
                          <a:cs typeface="Georgia"/>
                          <a:sym typeface="Georgia"/>
                        </a:rPr>
                        <a:t>New box</a:t>
                      </a:r>
                      <a:endParaRPr sz="1150" b="1">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9E9E9E">
                          <a:alpha val="0"/>
                        </a:srgbClr>
                      </a:solidFill>
                      <a:prstDash val="solid"/>
                      <a:round/>
                      <a:headEnd type="none" w="sm" len="sm"/>
                      <a:tailEnd type="none" w="sm" len="sm"/>
                    </a:lnT>
                    <a:lnB w="38100"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dirty="0">
                          <a:latin typeface="Georgia"/>
                          <a:ea typeface="Georgia"/>
                          <a:cs typeface="Georgia"/>
                          <a:sym typeface="Georgia"/>
                        </a:rPr>
                        <a:t>Luxury Lifestyle</a:t>
                      </a:r>
                      <a:endParaRPr dirty="0">
                        <a:latin typeface="Georgia"/>
                        <a:ea typeface="Georgia"/>
                        <a:cs typeface="Georgia"/>
                        <a:sym typeface="Georgia"/>
                      </a:endParaRPr>
                    </a:p>
                  </a:txBody>
                  <a:tcPr marL="91425" marR="91425" marT="91425" marB="91425">
                    <a:lnL w="38100" cap="flat" cmpd="sng">
                      <a:solidFill>
                        <a:srgbClr val="9E9E9E">
                          <a:alpha val="0"/>
                        </a:srgbClr>
                      </a:solidFill>
                      <a:prstDash val="solid"/>
                      <a:round/>
                      <a:headEnd type="none" w="sm" len="sm"/>
                      <a:tailEnd type="none" w="sm" len="sm"/>
                    </a:lnL>
                    <a:lnR w="38100" cap="flat" cmpd="sng">
                      <a:solidFill>
                        <a:srgbClr val="9E9E9E">
                          <a:alpha val="0"/>
                        </a:srgbClr>
                      </a:solidFill>
                      <a:prstDash val="solid"/>
                      <a:round/>
                      <a:headEnd type="none" w="sm" len="sm"/>
                      <a:tailEnd type="none" w="sm" len="sm"/>
                    </a:lnR>
                    <a:lnT w="38100" cap="flat" cmpd="sng">
                      <a:solidFill>
                        <a:srgbClr val="F1F1F1"/>
                      </a:solidFill>
                      <a:prstDash val="solid"/>
                      <a:round/>
                      <a:headEnd type="none" w="sm" len="sm"/>
                      <a:tailEnd type="none" w="sm" len="sm"/>
                    </a:lnT>
                    <a:lnB w="38100" cap="flat" cmpd="sng">
                      <a:solidFill>
                        <a:srgbClr val="9E9E9E">
                          <a:alpha val="0"/>
                        </a:srgbClr>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bl>
          </a:graphicData>
        </a:graphic>
      </p:graphicFrame>
      <p:pic>
        <p:nvPicPr>
          <p:cNvPr id="119" name="Google Shape;119;p20"/>
          <p:cNvPicPr preferRelativeResize="0"/>
          <p:nvPr/>
        </p:nvPicPr>
        <p:blipFill>
          <a:blip r:embed="rId3">
            <a:alphaModFix/>
          </a:blip>
          <a:stretch>
            <a:fillRect/>
          </a:stretch>
        </p:blipFill>
        <p:spPr>
          <a:xfrm>
            <a:off x="8543075" y="4838625"/>
            <a:ext cx="501600" cy="203025"/>
          </a:xfrm>
          <a:prstGeom prst="rect">
            <a:avLst/>
          </a:prstGeom>
          <a:noFill/>
          <a:ln>
            <a:noFill/>
          </a:ln>
        </p:spPr>
      </p:pic>
      <p:sp>
        <p:nvSpPr>
          <p:cNvPr id="120" name="Google Shape;120;p20"/>
          <p:cNvSpPr txBox="1">
            <a:spLocks noGrp="1"/>
          </p:cNvSpPr>
          <p:nvPr>
            <p:ph type="title"/>
          </p:nvPr>
        </p:nvSpPr>
        <p:spPr>
          <a:xfrm>
            <a:off x="311700" y="445025"/>
            <a:ext cx="3470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Brainstorm</a:t>
            </a:r>
            <a:endParaRPr dirty="0"/>
          </a:p>
          <a:p>
            <a:pPr marL="0" lvl="0" indent="0" algn="l" rtl="0">
              <a:spcBef>
                <a:spcPts val="0"/>
              </a:spcBef>
              <a:spcAft>
                <a:spcPts val="0"/>
              </a:spcAft>
              <a:buClr>
                <a:schemeClr val="dk1"/>
              </a:buClr>
              <a:buSzPct val="85344"/>
              <a:buFont typeface="Arial"/>
              <a:buNone/>
            </a:pPr>
            <a:r>
              <a:rPr lang="en-GB" sz="1288" b="0" dirty="0">
                <a:solidFill>
                  <a:schemeClr val="dk1"/>
                </a:solidFill>
              </a:rPr>
              <a:t>Choose one of the effective questions you created on slide 5, and a new box from slide 7, and brainstorm potential ideas to address the question</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666</Words>
  <Application>Microsoft Office PowerPoint</Application>
  <PresentationFormat>On-screen Show (16:9)</PresentationFormat>
  <Paragraphs>88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Georgia</vt:lpstr>
      <vt:lpstr>Times New Roman</vt:lpstr>
      <vt:lpstr>Simple Light</vt:lpstr>
      <vt:lpstr>Building new boxes</vt:lpstr>
      <vt:lpstr>We are going to discuss effective brainstorming. Start by reviewing this article on the BCG website:</vt:lpstr>
      <vt:lpstr>The article offers five suggestions to achieve real, valuable insights from brainstorming We will focus on three of these in today’s task (as well as the brainstorming itself), highlighted in green</vt:lpstr>
      <vt:lpstr>Your task</vt:lpstr>
      <vt:lpstr>Frame the question effectively</vt:lpstr>
      <vt:lpstr>Reveal and doubt your boxes</vt:lpstr>
      <vt:lpstr>Bring new boxes</vt:lpstr>
      <vt:lpstr>Brainstorm Choose one of the effective questions you created on slide 5, and a new box from slide 7, and brainstorm potential ideas to address the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Balasubramanian P.G</cp:lastModifiedBy>
  <cp:revision>2</cp:revision>
  <dcterms:modified xsi:type="dcterms:W3CDTF">2024-07-30T04:09:31Z</dcterms:modified>
</cp:coreProperties>
</file>