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22"/>
  </p:notesMasterIdLst>
  <p:handoutMasterIdLst>
    <p:handoutMasterId r:id="rId23"/>
  </p:handoutMasterIdLst>
  <p:sldIdLst>
    <p:sldId id="6766" r:id="rId3"/>
    <p:sldId id="6767" r:id="rId4"/>
    <p:sldId id="6925" r:id="rId5"/>
    <p:sldId id="6768" r:id="rId6"/>
    <p:sldId id="6769" r:id="rId7"/>
    <p:sldId id="6770" r:id="rId8"/>
    <p:sldId id="6771" r:id="rId9"/>
    <p:sldId id="6772" r:id="rId10"/>
    <p:sldId id="6950" r:id="rId11"/>
    <p:sldId id="6774" r:id="rId12"/>
    <p:sldId id="6927" r:id="rId13"/>
    <p:sldId id="6775" r:id="rId14"/>
    <p:sldId id="6776" r:id="rId15"/>
    <p:sldId id="6777" r:id="rId16"/>
    <p:sldId id="6778" r:id="rId17"/>
    <p:sldId id="6928" r:id="rId18"/>
    <p:sldId id="6953" r:id="rId19"/>
    <p:sldId id="6929" r:id="rId20"/>
    <p:sldId id="6946" r:id="rId21"/>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D9"/>
    <a:srgbClr val="E0DDD8"/>
    <a:srgbClr val="00B0EF"/>
    <a:srgbClr val="F0EFEB"/>
    <a:srgbClr val="EEE6DD"/>
    <a:srgbClr val="EEEDE9"/>
    <a:srgbClr val="EAE6E2"/>
    <a:srgbClr val="000000"/>
    <a:srgbClr val="E7E7E7"/>
    <a:srgbClr val="7D2CF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66" autoAdjust="0"/>
    <p:restoredTop sz="94980" autoAdjust="0"/>
  </p:normalViewPr>
  <p:slideViewPr>
    <p:cSldViewPr snapToGrid="0" showGuides="1">
      <p:cViewPr varScale="1">
        <p:scale>
          <a:sx n="57" d="100"/>
          <a:sy n="57" d="100"/>
        </p:scale>
        <p:origin x="67" y="230"/>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50" d="100"/>
        <a:sy n="50" d="100"/>
      </p:scale>
      <p:origin x="0" y="-55037"/>
    </p:cViewPr>
  </p:sorterViewPr>
  <p:notesViewPr>
    <p:cSldViewPr snapToGrid="0" showGuides="1">
      <p:cViewPr varScale="1">
        <p:scale>
          <a:sx n="57" d="100"/>
          <a:sy n="57" d="100"/>
        </p:scale>
        <p:origin x="3259"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Fredoka Light" pitchFamily="2" charset="-79"/>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Fredoka Light" pitchFamily="2" charset="-79"/>
                <a:ea typeface="Microsoft YaHei Light" panose="020B0502040204020203" pitchFamily="34" charset="-122"/>
              </a:rPr>
              <a:t>2023/12/6</a:t>
            </a:fld>
            <a:endParaRPr lang="zh-CN" altLang="en-US">
              <a:latin typeface="Fredoka Light" pitchFamily="2" charset="-79"/>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Fredoka Light" pitchFamily="2" charset="-79"/>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Fredoka Light" pitchFamily="2" charset="-79"/>
                <a:ea typeface="Microsoft YaHei Light" panose="020B0502040204020203" pitchFamily="34" charset="-122"/>
              </a:rPr>
              <a:t>‹#›</a:t>
            </a:fld>
            <a:endParaRPr lang="zh-CN" altLang="en-US">
              <a:latin typeface="Fredoka Light" pitchFamily="2" charset="-79"/>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redoka Light" pitchFamily="2" charset="-79"/>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redoka Light" pitchFamily="2" charset="-79"/>
                <a:ea typeface="Microsoft YaHei Light" panose="020B0502040204020203" pitchFamily="34" charset="-122"/>
              </a:defRPr>
            </a:lvl1pPr>
          </a:lstStyle>
          <a:p>
            <a:fld id="{184EC83E-688E-43DA-BB76-712D53DE601D}" type="datetimeFigureOut">
              <a:rPr lang="zh-CN" altLang="en-US" smtClean="0"/>
              <a:pPr/>
              <a:t>2023/12/6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redoka Light" pitchFamily="2" charset="-79"/>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redoka Light" pitchFamily="2" charset="-79"/>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215878C-146C-4AA4-EC59-79B106D6BAA8}"/>
              </a:ext>
            </a:extLst>
          </p:cNvPr>
          <p:cNvSpPr>
            <a:spLocks noGrp="1"/>
          </p:cNvSpPr>
          <p:nvPr>
            <p:ph type="pic" sz="quarter" idx="11"/>
          </p:nvPr>
        </p:nvSpPr>
        <p:spPr>
          <a:xfrm>
            <a:off x="9541865" y="5458131"/>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B32A01BB-0351-09DD-AAAD-714B97462F9F}"/>
              </a:ext>
            </a:extLst>
          </p:cNvPr>
          <p:cNvSpPr>
            <a:spLocks noGrp="1"/>
          </p:cNvSpPr>
          <p:nvPr>
            <p:ph type="pic" sz="quarter" idx="12"/>
          </p:nvPr>
        </p:nvSpPr>
        <p:spPr>
          <a:xfrm>
            <a:off x="13446798" y="5458131"/>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9B84B4BB-D589-C100-2226-ABFB603B2ED2}"/>
              </a:ext>
            </a:extLst>
          </p:cNvPr>
          <p:cNvSpPr>
            <a:spLocks noGrp="1"/>
          </p:cNvSpPr>
          <p:nvPr>
            <p:ph type="pic" sz="quarter" idx="13"/>
          </p:nvPr>
        </p:nvSpPr>
        <p:spPr>
          <a:xfrm>
            <a:off x="13446798" y="1551965"/>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D2467D72-9B84-4730-CDFD-E68524D08222}"/>
              </a:ext>
            </a:extLst>
          </p:cNvPr>
          <p:cNvSpPr>
            <a:spLocks noGrp="1"/>
          </p:cNvSpPr>
          <p:nvPr>
            <p:ph type="pic" sz="quarter" idx="10"/>
          </p:nvPr>
        </p:nvSpPr>
        <p:spPr>
          <a:xfrm>
            <a:off x="9541865" y="1551965"/>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23932721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0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5B3A257-21A1-320D-A455-28BC6B0E18C4}"/>
              </a:ext>
            </a:extLst>
          </p:cNvPr>
          <p:cNvSpPr>
            <a:spLocks noGrp="1"/>
          </p:cNvSpPr>
          <p:nvPr>
            <p:ph type="pic" sz="quarter" idx="11"/>
          </p:nvPr>
        </p:nvSpPr>
        <p:spPr>
          <a:xfrm>
            <a:off x="7398981" y="3121895"/>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BE927212-0C9A-D77B-992D-DFFEFC3644A3}"/>
              </a:ext>
            </a:extLst>
          </p:cNvPr>
          <p:cNvSpPr>
            <a:spLocks noGrp="1"/>
          </p:cNvSpPr>
          <p:nvPr>
            <p:ph type="pic" sz="quarter" idx="12"/>
          </p:nvPr>
        </p:nvSpPr>
        <p:spPr>
          <a:xfrm>
            <a:off x="12598770" y="3121895"/>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
        <p:nvSpPr>
          <p:cNvPr id="9" name="Picture Placeholder 8">
            <a:extLst>
              <a:ext uri="{FF2B5EF4-FFF2-40B4-BE49-F238E27FC236}">
                <a16:creationId xmlns:a16="http://schemas.microsoft.com/office/drawing/2014/main" id="{69878EFF-EC9C-FFE6-99E8-B4497BF1F0E9}"/>
              </a:ext>
            </a:extLst>
          </p:cNvPr>
          <p:cNvSpPr>
            <a:spLocks noGrp="1"/>
          </p:cNvSpPr>
          <p:nvPr>
            <p:ph type="pic" sz="quarter" idx="10"/>
          </p:nvPr>
        </p:nvSpPr>
        <p:spPr>
          <a:xfrm>
            <a:off x="2199192" y="3121896"/>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67494600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1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0FE4B94-A00F-1D00-F6B7-2C50B98B3282}"/>
              </a:ext>
            </a:extLst>
          </p:cNvPr>
          <p:cNvSpPr>
            <a:spLocks noGrp="1"/>
          </p:cNvSpPr>
          <p:nvPr>
            <p:ph type="pic" sz="quarter" idx="11"/>
          </p:nvPr>
        </p:nvSpPr>
        <p:spPr>
          <a:xfrm>
            <a:off x="1958114" y="5312476"/>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0EAF5EB8-970A-7FEA-7768-291788D614F6}"/>
              </a:ext>
            </a:extLst>
          </p:cNvPr>
          <p:cNvSpPr>
            <a:spLocks noGrp="1"/>
          </p:cNvSpPr>
          <p:nvPr>
            <p:ph type="pic" sz="quarter" idx="12"/>
          </p:nvPr>
        </p:nvSpPr>
        <p:spPr>
          <a:xfrm>
            <a:off x="5675590" y="5312476"/>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3211A8EF-769E-3F61-DBAC-9856FEE63859}"/>
              </a:ext>
            </a:extLst>
          </p:cNvPr>
          <p:cNvSpPr>
            <a:spLocks noGrp="1"/>
          </p:cNvSpPr>
          <p:nvPr>
            <p:ph type="pic" sz="quarter" idx="13"/>
          </p:nvPr>
        </p:nvSpPr>
        <p:spPr>
          <a:xfrm>
            <a:off x="5675590" y="1595000"/>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14D54B9A-B85B-D32E-8651-EE2BCE931447}"/>
              </a:ext>
            </a:extLst>
          </p:cNvPr>
          <p:cNvSpPr>
            <a:spLocks noGrp="1"/>
          </p:cNvSpPr>
          <p:nvPr>
            <p:ph type="pic" sz="quarter" idx="10"/>
          </p:nvPr>
        </p:nvSpPr>
        <p:spPr>
          <a:xfrm>
            <a:off x="1958114" y="1595000"/>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8670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2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608FE6E-8F65-F03D-F5FA-30A1CC5F2D23}"/>
              </a:ext>
            </a:extLst>
          </p:cNvPr>
          <p:cNvSpPr>
            <a:spLocks noGrp="1"/>
          </p:cNvSpPr>
          <p:nvPr>
            <p:ph type="pic" sz="quarter" idx="10"/>
          </p:nvPr>
        </p:nvSpPr>
        <p:spPr>
          <a:xfrm>
            <a:off x="1908037"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A0055528-A797-5FB6-AD16-AA0B4EEFD64F}"/>
              </a:ext>
            </a:extLst>
          </p:cNvPr>
          <p:cNvSpPr>
            <a:spLocks noGrp="1"/>
          </p:cNvSpPr>
          <p:nvPr>
            <p:ph type="pic" sz="quarter" idx="11"/>
          </p:nvPr>
        </p:nvSpPr>
        <p:spPr>
          <a:xfrm>
            <a:off x="6952724"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DA3E52F1-0DFD-D625-5B7C-4EDB048D5646}"/>
              </a:ext>
            </a:extLst>
          </p:cNvPr>
          <p:cNvSpPr>
            <a:spLocks noGrp="1"/>
          </p:cNvSpPr>
          <p:nvPr>
            <p:ph type="pic" sz="quarter" idx="12"/>
          </p:nvPr>
        </p:nvSpPr>
        <p:spPr>
          <a:xfrm>
            <a:off x="11997412"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608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40B9B4F-8231-B113-6A72-30824DDDED21}"/>
              </a:ext>
            </a:extLst>
          </p:cNvPr>
          <p:cNvSpPr>
            <a:spLocks noGrp="1"/>
          </p:cNvSpPr>
          <p:nvPr>
            <p:ph type="pic" sz="quarter" idx="10"/>
          </p:nvPr>
        </p:nvSpPr>
        <p:spPr>
          <a:xfrm>
            <a:off x="6798514" y="2204351"/>
            <a:ext cx="5864798" cy="5864800"/>
          </a:xfrm>
          <a:custGeom>
            <a:avLst/>
            <a:gdLst>
              <a:gd name="connsiteX0" fmla="*/ 2925204 w 5864798"/>
              <a:gd name="connsiteY0" fmla="*/ 1565703 h 5864800"/>
              <a:gd name="connsiteX1" fmla="*/ 1914111 w 5864798"/>
              <a:gd name="connsiteY1" fmla="*/ 1984511 h 5864800"/>
              <a:gd name="connsiteX2" fmla="*/ 1914114 w 5864798"/>
              <a:gd name="connsiteY2" fmla="*/ 4006697 h 5864800"/>
              <a:gd name="connsiteX3" fmla="*/ 3936301 w 5864798"/>
              <a:gd name="connsiteY3" fmla="*/ 4006700 h 5864800"/>
              <a:gd name="connsiteX4" fmla="*/ 3936298 w 5864798"/>
              <a:gd name="connsiteY4" fmla="*/ 1984513 h 5864800"/>
              <a:gd name="connsiteX5" fmla="*/ 2925204 w 5864798"/>
              <a:gd name="connsiteY5" fmla="*/ 1565703 h 5864800"/>
              <a:gd name="connsiteX6" fmla="*/ 2932399 w 5864798"/>
              <a:gd name="connsiteY6" fmla="*/ 0 h 5864800"/>
              <a:gd name="connsiteX7" fmla="*/ 5864798 w 5864798"/>
              <a:gd name="connsiteY7" fmla="*/ 2932400 h 5864800"/>
              <a:gd name="connsiteX8" fmla="*/ 2932399 w 5864798"/>
              <a:gd name="connsiteY8" fmla="*/ 5864800 h 5864800"/>
              <a:gd name="connsiteX9" fmla="*/ 0 w 5864798"/>
              <a:gd name="connsiteY9" fmla="*/ 2932400 h 5864800"/>
              <a:gd name="connsiteX10" fmla="*/ 2932399 w 5864798"/>
              <a:gd name="connsiteY10" fmla="*/ 0 h 5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4798" h="5864800">
                <a:moveTo>
                  <a:pt x="2925204" y="1565703"/>
                </a:moveTo>
                <a:cubicBezTo>
                  <a:pt x="2559260" y="1565703"/>
                  <a:pt x="2193317" y="1705305"/>
                  <a:pt x="1914111" y="1984511"/>
                </a:cubicBezTo>
                <a:cubicBezTo>
                  <a:pt x="1355701" y="2542921"/>
                  <a:pt x="1355702" y="3448285"/>
                  <a:pt x="1914114" y="4006697"/>
                </a:cubicBezTo>
                <a:cubicBezTo>
                  <a:pt x="2472526" y="4565109"/>
                  <a:pt x="3377890" y="4565111"/>
                  <a:pt x="3936301" y="4006700"/>
                </a:cubicBezTo>
                <a:cubicBezTo>
                  <a:pt x="4494712" y="3448289"/>
                  <a:pt x="4494710" y="2542925"/>
                  <a:pt x="3936298" y="1984513"/>
                </a:cubicBezTo>
                <a:cubicBezTo>
                  <a:pt x="3657092" y="1705307"/>
                  <a:pt x="3291148" y="1565704"/>
                  <a:pt x="2925204" y="1565703"/>
                </a:cubicBezTo>
                <a:close/>
                <a:moveTo>
                  <a:pt x="2932399" y="0"/>
                </a:moveTo>
                <a:cubicBezTo>
                  <a:pt x="4551918" y="0"/>
                  <a:pt x="5864798" y="1312880"/>
                  <a:pt x="5864798" y="2932400"/>
                </a:cubicBezTo>
                <a:cubicBezTo>
                  <a:pt x="5864798" y="4551920"/>
                  <a:pt x="4551918" y="5864800"/>
                  <a:pt x="2932399" y="5864800"/>
                </a:cubicBezTo>
                <a:cubicBezTo>
                  <a:pt x="1312880" y="5864800"/>
                  <a:pt x="0" y="4551920"/>
                  <a:pt x="0" y="2932400"/>
                </a:cubicBezTo>
                <a:cubicBezTo>
                  <a:pt x="0" y="1312880"/>
                  <a:pt x="1312880" y="0"/>
                  <a:pt x="2932399"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54096660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4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7975F26-1011-0F06-7003-70A42E2A3520}"/>
              </a:ext>
            </a:extLst>
          </p:cNvPr>
          <p:cNvSpPr>
            <a:spLocks noGrp="1"/>
          </p:cNvSpPr>
          <p:nvPr>
            <p:ph type="pic" sz="quarter" idx="10"/>
          </p:nvPr>
        </p:nvSpPr>
        <p:spPr>
          <a:xfrm>
            <a:off x="10257533" y="1659530"/>
            <a:ext cx="6078351" cy="13155323"/>
          </a:xfrm>
          <a:custGeom>
            <a:avLst/>
            <a:gdLst>
              <a:gd name="connsiteX0" fmla="*/ 1171209 w 6078351"/>
              <a:gd name="connsiteY0" fmla="*/ 0 h 13155323"/>
              <a:gd name="connsiteX1" fmla="*/ 1248878 w 6078351"/>
              <a:gd name="connsiteY1" fmla="*/ 4268 h 13155323"/>
              <a:gd name="connsiteX2" fmla="*/ 1300655 w 6078351"/>
              <a:gd name="connsiteY2" fmla="*/ 20108 h 13155323"/>
              <a:gd name="connsiteX3" fmla="*/ 1335268 w 6078351"/>
              <a:gd name="connsiteY3" fmla="*/ 88347 h 13155323"/>
              <a:gd name="connsiteX4" fmla="*/ 1341176 w 6078351"/>
              <a:gd name="connsiteY4" fmla="*/ 171815 h 13155323"/>
              <a:gd name="connsiteX5" fmla="*/ 1434603 w 6078351"/>
              <a:gd name="connsiteY5" fmla="*/ 379575 h 13155323"/>
              <a:gd name="connsiteX6" fmla="*/ 1656634 w 6078351"/>
              <a:gd name="connsiteY6" fmla="*/ 487417 h 13155323"/>
              <a:gd name="connsiteX7" fmla="*/ 1697998 w 6078351"/>
              <a:gd name="connsiteY7" fmla="*/ 489244 h 13155323"/>
              <a:gd name="connsiteX8" fmla="*/ 2961510 w 6078351"/>
              <a:gd name="connsiteY8" fmla="*/ 489244 h 13155323"/>
              <a:gd name="connsiteX9" fmla="*/ 3116843 w 6078351"/>
              <a:gd name="connsiteY9" fmla="*/ 489244 h 13155323"/>
              <a:gd name="connsiteX10" fmla="*/ 4380351 w 6078351"/>
              <a:gd name="connsiteY10" fmla="*/ 489244 h 13155323"/>
              <a:gd name="connsiteX11" fmla="*/ 4421719 w 6078351"/>
              <a:gd name="connsiteY11" fmla="*/ 487417 h 13155323"/>
              <a:gd name="connsiteX12" fmla="*/ 4643749 w 6078351"/>
              <a:gd name="connsiteY12" fmla="*/ 379575 h 13155323"/>
              <a:gd name="connsiteX13" fmla="*/ 4737175 w 6078351"/>
              <a:gd name="connsiteY13" fmla="*/ 171815 h 13155323"/>
              <a:gd name="connsiteX14" fmla="*/ 4743085 w 6078351"/>
              <a:gd name="connsiteY14" fmla="*/ 88347 h 13155323"/>
              <a:gd name="connsiteX15" fmla="*/ 4777697 w 6078351"/>
              <a:gd name="connsiteY15" fmla="*/ 20108 h 13155323"/>
              <a:gd name="connsiteX16" fmla="*/ 4829477 w 6078351"/>
              <a:gd name="connsiteY16" fmla="*/ 4268 h 13155323"/>
              <a:gd name="connsiteX17" fmla="*/ 4907143 w 6078351"/>
              <a:gd name="connsiteY17" fmla="*/ 0 h 13155323"/>
              <a:gd name="connsiteX18" fmla="*/ 5402979 w 6078351"/>
              <a:gd name="connsiteY18" fmla="*/ 6095 h 13155323"/>
              <a:gd name="connsiteX19" fmla="*/ 5668909 w 6078351"/>
              <a:gd name="connsiteY19" fmla="*/ 41432 h 13155323"/>
              <a:gd name="connsiteX20" fmla="*/ 5889249 w 6078351"/>
              <a:gd name="connsiteY20" fmla="*/ 181563 h 13155323"/>
              <a:gd name="connsiteX21" fmla="*/ 6029949 w 6078351"/>
              <a:gd name="connsiteY21" fmla="*/ 402729 h 13155323"/>
              <a:gd name="connsiteX22" fmla="*/ 6072161 w 6078351"/>
              <a:gd name="connsiteY22" fmla="*/ 644609 h 13155323"/>
              <a:gd name="connsiteX23" fmla="*/ 6078351 w 6078351"/>
              <a:gd name="connsiteY23" fmla="*/ 985797 h 13155323"/>
              <a:gd name="connsiteX24" fmla="*/ 6078351 w 6078351"/>
              <a:gd name="connsiteY24" fmla="*/ 12158561 h 13155323"/>
              <a:gd name="connsiteX25" fmla="*/ 6072161 w 6078351"/>
              <a:gd name="connsiteY25" fmla="*/ 12502187 h 13155323"/>
              <a:gd name="connsiteX26" fmla="*/ 6029949 w 6078351"/>
              <a:gd name="connsiteY26" fmla="*/ 12745896 h 13155323"/>
              <a:gd name="connsiteX27" fmla="*/ 5889249 w 6078351"/>
              <a:gd name="connsiteY27" fmla="*/ 12965841 h 13155323"/>
              <a:gd name="connsiteX28" fmla="*/ 5668909 w 6078351"/>
              <a:gd name="connsiteY28" fmla="*/ 13106581 h 13155323"/>
              <a:gd name="connsiteX29" fmla="*/ 5427179 w 6078351"/>
              <a:gd name="connsiteY29" fmla="*/ 13149229 h 13155323"/>
              <a:gd name="connsiteX30" fmla="*/ 5087807 w 6078351"/>
              <a:gd name="connsiteY30" fmla="*/ 13155323 h 13155323"/>
              <a:gd name="connsiteX31" fmla="*/ 990549 w 6078351"/>
              <a:gd name="connsiteY31" fmla="*/ 13155323 h 13155323"/>
              <a:gd name="connsiteX32" fmla="*/ 651170 w 6078351"/>
              <a:gd name="connsiteY32" fmla="*/ 13149229 h 13155323"/>
              <a:gd name="connsiteX33" fmla="*/ 409443 w 6078351"/>
              <a:gd name="connsiteY33" fmla="*/ 13106581 h 13155323"/>
              <a:gd name="connsiteX34" fmla="*/ 189109 w 6078351"/>
              <a:gd name="connsiteY34" fmla="*/ 12965841 h 13155323"/>
              <a:gd name="connsiteX35" fmla="*/ 49246 w 6078351"/>
              <a:gd name="connsiteY35" fmla="*/ 12745896 h 13155323"/>
              <a:gd name="connsiteX36" fmla="*/ 6192 w 6078351"/>
              <a:gd name="connsiteY36" fmla="*/ 12502187 h 13155323"/>
              <a:gd name="connsiteX37" fmla="*/ 0 w 6078351"/>
              <a:gd name="connsiteY37" fmla="*/ 12158561 h 13155323"/>
              <a:gd name="connsiteX38" fmla="*/ 0 w 6078351"/>
              <a:gd name="connsiteY38" fmla="*/ 985797 h 13155323"/>
              <a:gd name="connsiteX39" fmla="*/ 6192 w 6078351"/>
              <a:gd name="connsiteY39" fmla="*/ 644609 h 13155323"/>
              <a:gd name="connsiteX40" fmla="*/ 49246 w 6078351"/>
              <a:gd name="connsiteY40" fmla="*/ 402729 h 13155323"/>
              <a:gd name="connsiteX41" fmla="*/ 189109 w 6078351"/>
              <a:gd name="connsiteY41" fmla="*/ 181563 h 13155323"/>
              <a:gd name="connsiteX42" fmla="*/ 409443 w 6078351"/>
              <a:gd name="connsiteY42" fmla="*/ 41432 h 13155323"/>
              <a:gd name="connsiteX43" fmla="*/ 676220 w 6078351"/>
              <a:gd name="connsiteY43" fmla="*/ 6095 h 1315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78351" h="13155323">
                <a:moveTo>
                  <a:pt x="1171209" y="0"/>
                </a:moveTo>
                <a:cubicBezTo>
                  <a:pt x="1197381" y="0"/>
                  <a:pt x="1223552" y="1222"/>
                  <a:pt x="1248878" y="4268"/>
                </a:cubicBezTo>
                <a:cubicBezTo>
                  <a:pt x="1266887" y="6704"/>
                  <a:pt x="1285460" y="9140"/>
                  <a:pt x="1300655" y="20108"/>
                </a:cubicBezTo>
                <a:cubicBezTo>
                  <a:pt x="1322042" y="35339"/>
                  <a:pt x="1331046" y="62148"/>
                  <a:pt x="1335268" y="88347"/>
                </a:cubicBezTo>
                <a:cubicBezTo>
                  <a:pt x="1339771" y="116373"/>
                  <a:pt x="1338644" y="141961"/>
                  <a:pt x="1341176" y="171815"/>
                </a:cubicBezTo>
                <a:cubicBezTo>
                  <a:pt x="1348496" y="251628"/>
                  <a:pt x="1381700" y="323523"/>
                  <a:pt x="1434603" y="379575"/>
                </a:cubicBezTo>
                <a:cubicBezTo>
                  <a:pt x="1490607" y="438677"/>
                  <a:pt x="1569117" y="480106"/>
                  <a:pt x="1656634" y="487417"/>
                </a:cubicBezTo>
                <a:cubicBezTo>
                  <a:pt x="1681395" y="489244"/>
                  <a:pt x="1696594" y="489244"/>
                  <a:pt x="1697998" y="489244"/>
                </a:cubicBezTo>
                <a:lnTo>
                  <a:pt x="2961510" y="489244"/>
                </a:lnTo>
                <a:lnTo>
                  <a:pt x="3116843" y="489244"/>
                </a:lnTo>
                <a:lnTo>
                  <a:pt x="4380351" y="489244"/>
                </a:lnTo>
                <a:cubicBezTo>
                  <a:pt x="4381760" y="489244"/>
                  <a:pt x="4396957" y="489244"/>
                  <a:pt x="4421719" y="487417"/>
                </a:cubicBezTo>
                <a:cubicBezTo>
                  <a:pt x="4509237" y="480106"/>
                  <a:pt x="4587749" y="438677"/>
                  <a:pt x="4643749" y="379575"/>
                </a:cubicBezTo>
                <a:cubicBezTo>
                  <a:pt x="4696653" y="323523"/>
                  <a:pt x="4729860" y="251628"/>
                  <a:pt x="4737175" y="171815"/>
                </a:cubicBezTo>
                <a:cubicBezTo>
                  <a:pt x="4739707" y="141961"/>
                  <a:pt x="4738580" y="116373"/>
                  <a:pt x="4743085" y="88347"/>
                </a:cubicBezTo>
                <a:cubicBezTo>
                  <a:pt x="4747307" y="62148"/>
                  <a:pt x="4756311" y="35339"/>
                  <a:pt x="4777697" y="20108"/>
                </a:cubicBezTo>
                <a:cubicBezTo>
                  <a:pt x="4792893" y="9140"/>
                  <a:pt x="4811465" y="6704"/>
                  <a:pt x="4829477" y="4268"/>
                </a:cubicBezTo>
                <a:cubicBezTo>
                  <a:pt x="4854805" y="1222"/>
                  <a:pt x="4880971" y="0"/>
                  <a:pt x="4907143" y="0"/>
                </a:cubicBezTo>
                <a:lnTo>
                  <a:pt x="5402979" y="6095"/>
                </a:lnTo>
                <a:cubicBezTo>
                  <a:pt x="5499221" y="-4873"/>
                  <a:pt x="5585611" y="9140"/>
                  <a:pt x="5668909" y="41432"/>
                </a:cubicBezTo>
                <a:cubicBezTo>
                  <a:pt x="5751921" y="74333"/>
                  <a:pt x="5827339" y="120028"/>
                  <a:pt x="5889249" y="181563"/>
                </a:cubicBezTo>
                <a:cubicBezTo>
                  <a:pt x="5950873" y="243101"/>
                  <a:pt x="5999557" y="318650"/>
                  <a:pt x="6029949" y="402729"/>
                </a:cubicBezTo>
                <a:cubicBezTo>
                  <a:pt x="6054151" y="479496"/>
                  <a:pt x="6065971" y="553220"/>
                  <a:pt x="6072161" y="644609"/>
                </a:cubicBezTo>
                <a:cubicBezTo>
                  <a:pt x="6078351" y="735392"/>
                  <a:pt x="6078351" y="843229"/>
                  <a:pt x="6078351" y="985797"/>
                </a:cubicBezTo>
                <a:lnTo>
                  <a:pt x="6078351" y="12158561"/>
                </a:lnTo>
                <a:cubicBezTo>
                  <a:pt x="6078351" y="12302958"/>
                  <a:pt x="6078351" y="12410800"/>
                  <a:pt x="6072161" y="12502187"/>
                </a:cubicBezTo>
                <a:cubicBezTo>
                  <a:pt x="6065971" y="12593576"/>
                  <a:pt x="6054151" y="12669130"/>
                  <a:pt x="6029949" y="12745896"/>
                </a:cubicBezTo>
                <a:cubicBezTo>
                  <a:pt x="5999277" y="12829975"/>
                  <a:pt x="5950593" y="12904306"/>
                  <a:pt x="5889249" y="12965841"/>
                </a:cubicBezTo>
                <a:cubicBezTo>
                  <a:pt x="5827621" y="13027376"/>
                  <a:pt x="5752768" y="13076115"/>
                  <a:pt x="5668909" y="13106581"/>
                </a:cubicBezTo>
                <a:cubicBezTo>
                  <a:pt x="5592363" y="13130952"/>
                  <a:pt x="5517791" y="13143139"/>
                  <a:pt x="5427179" y="13149229"/>
                </a:cubicBezTo>
                <a:cubicBezTo>
                  <a:pt x="5336567" y="13155323"/>
                  <a:pt x="5229634" y="13155323"/>
                  <a:pt x="5087807" y="13155323"/>
                </a:cubicBezTo>
                <a:lnTo>
                  <a:pt x="990549" y="13155323"/>
                </a:lnTo>
                <a:cubicBezTo>
                  <a:pt x="848720" y="13155323"/>
                  <a:pt x="741786" y="13155323"/>
                  <a:pt x="651170" y="13149229"/>
                </a:cubicBezTo>
                <a:cubicBezTo>
                  <a:pt x="560560" y="13143139"/>
                  <a:pt x="485989" y="13130952"/>
                  <a:pt x="409443" y="13106581"/>
                </a:cubicBezTo>
                <a:cubicBezTo>
                  <a:pt x="325588" y="13076115"/>
                  <a:pt x="250733" y="13027376"/>
                  <a:pt x="189109" y="12965841"/>
                </a:cubicBezTo>
                <a:cubicBezTo>
                  <a:pt x="127759" y="12904306"/>
                  <a:pt x="79918" y="12829975"/>
                  <a:pt x="49246" y="12745896"/>
                </a:cubicBezTo>
                <a:cubicBezTo>
                  <a:pt x="25045" y="12669130"/>
                  <a:pt x="12382" y="12593576"/>
                  <a:pt x="6192" y="12502187"/>
                </a:cubicBezTo>
                <a:cubicBezTo>
                  <a:pt x="0" y="12410800"/>
                  <a:pt x="0" y="12302958"/>
                  <a:pt x="0" y="12158561"/>
                </a:cubicBezTo>
                <a:lnTo>
                  <a:pt x="0" y="985797"/>
                </a:lnTo>
                <a:cubicBezTo>
                  <a:pt x="0" y="843229"/>
                  <a:pt x="0" y="735392"/>
                  <a:pt x="6192" y="644609"/>
                </a:cubicBezTo>
                <a:cubicBezTo>
                  <a:pt x="12382" y="553220"/>
                  <a:pt x="25045" y="479496"/>
                  <a:pt x="49246" y="402729"/>
                </a:cubicBezTo>
                <a:cubicBezTo>
                  <a:pt x="79636" y="318650"/>
                  <a:pt x="127479" y="243101"/>
                  <a:pt x="189109" y="181563"/>
                </a:cubicBezTo>
                <a:cubicBezTo>
                  <a:pt x="251015" y="120028"/>
                  <a:pt x="326431" y="74333"/>
                  <a:pt x="409443" y="41432"/>
                </a:cubicBezTo>
                <a:cubicBezTo>
                  <a:pt x="492740" y="9140"/>
                  <a:pt x="579978" y="-4873"/>
                  <a:pt x="676220" y="6095"/>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6900843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5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E66BAE-DE40-FED3-F8A0-69BFEA727B3F}"/>
              </a:ext>
            </a:extLst>
          </p:cNvPr>
          <p:cNvSpPr>
            <a:spLocks noGrp="1"/>
          </p:cNvSpPr>
          <p:nvPr>
            <p:ph type="pic" sz="quarter" idx="10"/>
          </p:nvPr>
        </p:nvSpPr>
        <p:spPr>
          <a:xfrm>
            <a:off x="8174121"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12314087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6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5827BE1-CAE5-C219-1855-7EBBAF45E179}"/>
              </a:ext>
            </a:extLst>
          </p:cNvPr>
          <p:cNvSpPr>
            <a:spLocks noGrp="1"/>
          </p:cNvSpPr>
          <p:nvPr>
            <p:ph type="pic" sz="quarter" idx="10"/>
          </p:nvPr>
        </p:nvSpPr>
        <p:spPr>
          <a:xfrm>
            <a:off x="-506512" y="2215002"/>
            <a:ext cx="8904839" cy="5569517"/>
          </a:xfrm>
          <a:custGeom>
            <a:avLst/>
            <a:gdLst>
              <a:gd name="connsiteX0" fmla="*/ 0 w 8904839"/>
              <a:gd name="connsiteY0" fmla="*/ 0 h 5569517"/>
              <a:gd name="connsiteX1" fmla="*/ 8904839 w 8904839"/>
              <a:gd name="connsiteY1" fmla="*/ 0 h 5569517"/>
              <a:gd name="connsiteX2" fmla="*/ 8904839 w 8904839"/>
              <a:gd name="connsiteY2" fmla="*/ 5569517 h 5569517"/>
              <a:gd name="connsiteX3" fmla="*/ 0 w 8904839"/>
              <a:gd name="connsiteY3" fmla="*/ 5569517 h 5569517"/>
            </a:gdLst>
            <a:ahLst/>
            <a:cxnLst>
              <a:cxn ang="0">
                <a:pos x="connsiteX0" y="connsiteY0"/>
              </a:cxn>
              <a:cxn ang="0">
                <a:pos x="connsiteX1" y="connsiteY1"/>
              </a:cxn>
              <a:cxn ang="0">
                <a:pos x="connsiteX2" y="connsiteY2"/>
              </a:cxn>
              <a:cxn ang="0">
                <a:pos x="connsiteX3" y="connsiteY3"/>
              </a:cxn>
            </a:cxnLst>
            <a:rect l="l" t="t" r="r" b="b"/>
            <a:pathLst>
              <a:path w="8904839" h="5569517">
                <a:moveTo>
                  <a:pt x="0" y="0"/>
                </a:moveTo>
                <a:lnTo>
                  <a:pt x="8904839" y="0"/>
                </a:lnTo>
                <a:lnTo>
                  <a:pt x="8904839" y="5569517"/>
                </a:lnTo>
                <a:lnTo>
                  <a:pt x="0" y="5569517"/>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72064932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4CC096-FEB7-0C38-94E8-CD18989B81E7}"/>
              </a:ext>
            </a:extLst>
          </p:cNvPr>
          <p:cNvSpPr>
            <a:spLocks noGrp="1"/>
          </p:cNvSpPr>
          <p:nvPr>
            <p:ph type="pic" sz="quarter" idx="10"/>
          </p:nvPr>
        </p:nvSpPr>
        <p:spPr>
          <a:xfrm>
            <a:off x="9710628" y="0"/>
            <a:ext cx="8577372" cy="8577374"/>
          </a:xfrm>
          <a:custGeom>
            <a:avLst/>
            <a:gdLst>
              <a:gd name="connsiteX0" fmla="*/ 0 w 8577372"/>
              <a:gd name="connsiteY0" fmla="*/ 0 h 8577374"/>
              <a:gd name="connsiteX1" fmla="*/ 4287148 w 8577372"/>
              <a:gd name="connsiteY1" fmla="*/ 0 h 8577374"/>
              <a:gd name="connsiteX2" fmla="*/ 8577372 w 8577372"/>
              <a:gd name="connsiteY2" fmla="*/ 4290228 h 8577374"/>
              <a:gd name="connsiteX3" fmla="*/ 8577372 w 8577372"/>
              <a:gd name="connsiteY3" fmla="*/ 8577374 h 8577374"/>
              <a:gd name="connsiteX4" fmla="*/ 0 w 8577372"/>
              <a:gd name="connsiteY4" fmla="*/ 0 h 857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7372" h="8577374">
                <a:moveTo>
                  <a:pt x="0" y="0"/>
                </a:moveTo>
                <a:lnTo>
                  <a:pt x="4287148" y="0"/>
                </a:lnTo>
                <a:cubicBezTo>
                  <a:pt x="4287148" y="2369427"/>
                  <a:pt x="6207948" y="4290228"/>
                  <a:pt x="8577372" y="4290228"/>
                </a:cubicBezTo>
                <a:lnTo>
                  <a:pt x="8577372" y="8577374"/>
                </a:lnTo>
                <a:cubicBezTo>
                  <a:pt x="3840222" y="8577374"/>
                  <a:pt x="0" y="4737153"/>
                  <a:pt x="0"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8521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08C0988-0F4C-C709-7A05-E60E96E5C10D}"/>
              </a:ext>
            </a:extLst>
          </p:cNvPr>
          <p:cNvSpPr>
            <a:spLocks noGrp="1"/>
          </p:cNvSpPr>
          <p:nvPr>
            <p:ph type="pic" sz="quarter" idx="10"/>
          </p:nvPr>
        </p:nvSpPr>
        <p:spPr>
          <a:xfrm>
            <a:off x="2043168" y="2208227"/>
            <a:ext cx="5870551" cy="5870549"/>
          </a:xfrm>
          <a:custGeom>
            <a:avLst/>
            <a:gdLst>
              <a:gd name="connsiteX0" fmla="*/ 2935276 w 5870551"/>
              <a:gd name="connsiteY0" fmla="*/ 0 h 5870549"/>
              <a:gd name="connsiteX1" fmla="*/ 5870551 w 5870551"/>
              <a:gd name="connsiteY1" fmla="*/ 2935275 h 5870549"/>
              <a:gd name="connsiteX2" fmla="*/ 2935276 w 5870551"/>
              <a:gd name="connsiteY2" fmla="*/ 5870549 h 5870549"/>
              <a:gd name="connsiteX3" fmla="*/ 0 w 5870551"/>
              <a:gd name="connsiteY3" fmla="*/ 2935275 h 5870549"/>
              <a:gd name="connsiteX4" fmla="*/ 2935276 w 5870551"/>
              <a:gd name="connsiteY4" fmla="*/ 0 h 5870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0551" h="5870549">
                <a:moveTo>
                  <a:pt x="2935276" y="0"/>
                </a:moveTo>
                <a:cubicBezTo>
                  <a:pt x="4556383" y="0"/>
                  <a:pt x="5870551" y="1314167"/>
                  <a:pt x="5870551" y="2935275"/>
                </a:cubicBezTo>
                <a:cubicBezTo>
                  <a:pt x="5870551" y="4556381"/>
                  <a:pt x="4556383" y="5870549"/>
                  <a:pt x="2935276" y="5870549"/>
                </a:cubicBezTo>
                <a:cubicBezTo>
                  <a:pt x="1314168" y="5870549"/>
                  <a:pt x="0" y="4556381"/>
                  <a:pt x="0" y="2935275"/>
                </a:cubicBezTo>
                <a:cubicBezTo>
                  <a:pt x="0" y="1314167"/>
                  <a:pt x="1314168" y="0"/>
                  <a:pt x="293527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8878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734E259-991E-8F9D-0725-6A7220EE36DC}"/>
              </a:ext>
            </a:extLst>
          </p:cNvPr>
          <p:cNvSpPr>
            <a:spLocks noGrp="1"/>
          </p:cNvSpPr>
          <p:nvPr>
            <p:ph type="pic" sz="quarter" idx="10"/>
          </p:nvPr>
        </p:nvSpPr>
        <p:spPr>
          <a:xfrm>
            <a:off x="4760047" y="5921280"/>
            <a:ext cx="8767911" cy="4365721"/>
          </a:xfrm>
          <a:custGeom>
            <a:avLst/>
            <a:gdLst>
              <a:gd name="connsiteX0" fmla="*/ 4383956 w 8767911"/>
              <a:gd name="connsiteY0" fmla="*/ 0 h 4365721"/>
              <a:gd name="connsiteX1" fmla="*/ 8762679 w 8767911"/>
              <a:gd name="connsiteY1" fmla="*/ 4158807 h 4365721"/>
              <a:gd name="connsiteX2" fmla="*/ 8767911 w 8767911"/>
              <a:gd name="connsiteY2" fmla="*/ 4365721 h 4365721"/>
              <a:gd name="connsiteX3" fmla="*/ 6576011 w 8767911"/>
              <a:gd name="connsiteY3" fmla="*/ 4365721 h 4365721"/>
              <a:gd name="connsiteX4" fmla="*/ 6565634 w 8767911"/>
              <a:gd name="connsiteY4" fmla="*/ 4160208 h 4365721"/>
              <a:gd name="connsiteX5" fmla="*/ 4383956 w 8767911"/>
              <a:gd name="connsiteY5" fmla="*/ 2191428 h 4365721"/>
              <a:gd name="connsiteX6" fmla="*/ 2202278 w 8767911"/>
              <a:gd name="connsiteY6" fmla="*/ 4160208 h 4365721"/>
              <a:gd name="connsiteX7" fmla="*/ 2191900 w 8767911"/>
              <a:gd name="connsiteY7" fmla="*/ 4365721 h 4365721"/>
              <a:gd name="connsiteX8" fmla="*/ 0 w 8767911"/>
              <a:gd name="connsiteY8" fmla="*/ 4365721 h 4365721"/>
              <a:gd name="connsiteX9" fmla="*/ 5232 w 8767911"/>
              <a:gd name="connsiteY9" fmla="*/ 4158807 h 4365721"/>
              <a:gd name="connsiteX10" fmla="*/ 4383956 w 8767911"/>
              <a:gd name="connsiteY10" fmla="*/ 0 h 436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7911" h="4365721">
                <a:moveTo>
                  <a:pt x="4383956" y="0"/>
                </a:moveTo>
                <a:cubicBezTo>
                  <a:pt x="6729738" y="0"/>
                  <a:pt x="8645250" y="1842207"/>
                  <a:pt x="8762679" y="4158807"/>
                </a:cubicBezTo>
                <a:lnTo>
                  <a:pt x="8767911" y="4365721"/>
                </a:lnTo>
                <a:lnTo>
                  <a:pt x="6576011" y="4365721"/>
                </a:lnTo>
                <a:lnTo>
                  <a:pt x="6565634" y="4160208"/>
                </a:lnTo>
                <a:cubicBezTo>
                  <a:pt x="6453330" y="3054373"/>
                  <a:pt x="5519419" y="2191428"/>
                  <a:pt x="4383956" y="2191428"/>
                </a:cubicBezTo>
                <a:cubicBezTo>
                  <a:pt x="3248493" y="2191428"/>
                  <a:pt x="2314580" y="3054373"/>
                  <a:pt x="2202278" y="4160208"/>
                </a:cubicBezTo>
                <a:lnTo>
                  <a:pt x="2191900" y="4365721"/>
                </a:lnTo>
                <a:lnTo>
                  <a:pt x="0" y="4365721"/>
                </a:lnTo>
                <a:lnTo>
                  <a:pt x="5232" y="4158807"/>
                </a:lnTo>
                <a:cubicBezTo>
                  <a:pt x="122661" y="1842207"/>
                  <a:pt x="2038174" y="0"/>
                  <a:pt x="438395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1804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285B89-8D6D-0D42-FD88-E78CFBB34A37}"/>
              </a:ext>
            </a:extLst>
          </p:cNvPr>
          <p:cNvSpPr>
            <a:spLocks noGrp="1"/>
          </p:cNvSpPr>
          <p:nvPr>
            <p:ph type="pic" sz="quarter" idx="10"/>
          </p:nvPr>
        </p:nvSpPr>
        <p:spPr>
          <a:xfrm>
            <a:off x="10706100" y="-1287286"/>
            <a:ext cx="7581900" cy="12861572"/>
          </a:xfrm>
          <a:custGeom>
            <a:avLst/>
            <a:gdLst>
              <a:gd name="connsiteX0" fmla="*/ 6430786 w 7581900"/>
              <a:gd name="connsiteY0" fmla="*/ 0 h 12861572"/>
              <a:gd name="connsiteX1" fmla="*/ 7410132 w 7581900"/>
              <a:gd name="connsiteY1" fmla="*/ 74097 h 12861572"/>
              <a:gd name="connsiteX2" fmla="*/ 7581900 w 7581900"/>
              <a:gd name="connsiteY2" fmla="*/ 104772 h 12861572"/>
              <a:gd name="connsiteX3" fmla="*/ 7581900 w 7581900"/>
              <a:gd name="connsiteY3" fmla="*/ 3430078 h 12861572"/>
              <a:gd name="connsiteX4" fmla="*/ 7387288 w 7581900"/>
              <a:gd name="connsiteY4" fmla="*/ 3358849 h 12861572"/>
              <a:gd name="connsiteX5" fmla="*/ 6430786 w 7581900"/>
              <a:gd name="connsiteY5" fmla="*/ 3214240 h 12861572"/>
              <a:gd name="connsiteX6" fmla="*/ 3214239 w 7581900"/>
              <a:gd name="connsiteY6" fmla="*/ 6430787 h 12861572"/>
              <a:gd name="connsiteX7" fmla="*/ 6430786 w 7581900"/>
              <a:gd name="connsiteY7" fmla="*/ 9647333 h 12861572"/>
              <a:gd name="connsiteX8" fmla="*/ 7387288 w 7581900"/>
              <a:gd name="connsiteY8" fmla="*/ 9502724 h 12861572"/>
              <a:gd name="connsiteX9" fmla="*/ 7581900 w 7581900"/>
              <a:gd name="connsiteY9" fmla="*/ 9431495 h 12861572"/>
              <a:gd name="connsiteX10" fmla="*/ 7581900 w 7581900"/>
              <a:gd name="connsiteY10" fmla="*/ 12756800 h 12861572"/>
              <a:gd name="connsiteX11" fmla="*/ 7410132 w 7581900"/>
              <a:gd name="connsiteY11" fmla="*/ 12787475 h 12861572"/>
              <a:gd name="connsiteX12" fmla="*/ 6430786 w 7581900"/>
              <a:gd name="connsiteY12" fmla="*/ 12861572 h 12861572"/>
              <a:gd name="connsiteX13" fmla="*/ 0 w 7581900"/>
              <a:gd name="connsiteY13" fmla="*/ 6430787 h 12861572"/>
              <a:gd name="connsiteX14" fmla="*/ 6430786 w 7581900"/>
              <a:gd name="connsiteY14" fmla="*/ 0 h 1286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81900" h="12861572">
                <a:moveTo>
                  <a:pt x="6430786" y="0"/>
                </a:moveTo>
                <a:cubicBezTo>
                  <a:pt x="6763752" y="0"/>
                  <a:pt x="7090806" y="25305"/>
                  <a:pt x="7410132" y="74097"/>
                </a:cubicBezTo>
                <a:lnTo>
                  <a:pt x="7581900" y="104772"/>
                </a:lnTo>
                <a:lnTo>
                  <a:pt x="7581900" y="3430078"/>
                </a:lnTo>
                <a:lnTo>
                  <a:pt x="7387288" y="3358849"/>
                </a:lnTo>
                <a:cubicBezTo>
                  <a:pt x="7085130" y="3264868"/>
                  <a:pt x="6763870" y="3214240"/>
                  <a:pt x="6430786" y="3214240"/>
                </a:cubicBezTo>
                <a:cubicBezTo>
                  <a:pt x="4654336" y="3214240"/>
                  <a:pt x="3214239" y="4654337"/>
                  <a:pt x="3214239" y="6430787"/>
                </a:cubicBezTo>
                <a:cubicBezTo>
                  <a:pt x="3214239" y="8207236"/>
                  <a:pt x="4654336" y="9647333"/>
                  <a:pt x="6430786" y="9647333"/>
                </a:cubicBezTo>
                <a:cubicBezTo>
                  <a:pt x="6763870" y="9647333"/>
                  <a:pt x="7085130" y="9596705"/>
                  <a:pt x="7387288" y="9502724"/>
                </a:cubicBezTo>
                <a:lnTo>
                  <a:pt x="7581900" y="9431495"/>
                </a:lnTo>
                <a:lnTo>
                  <a:pt x="7581900" y="12756800"/>
                </a:lnTo>
                <a:lnTo>
                  <a:pt x="7410132" y="12787475"/>
                </a:lnTo>
                <a:cubicBezTo>
                  <a:pt x="7090806" y="12836267"/>
                  <a:pt x="6763752" y="12861572"/>
                  <a:pt x="6430786" y="12861572"/>
                </a:cubicBezTo>
                <a:cubicBezTo>
                  <a:pt x="2879162" y="12861572"/>
                  <a:pt x="0" y="9982411"/>
                  <a:pt x="0" y="6430787"/>
                </a:cubicBezTo>
                <a:cubicBezTo>
                  <a:pt x="0" y="2879162"/>
                  <a:pt x="2879162" y="0"/>
                  <a:pt x="643078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951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AC89600-A282-65B1-3801-322B88510A0D}"/>
              </a:ext>
            </a:extLst>
          </p:cNvPr>
          <p:cNvSpPr>
            <a:spLocks noGrp="1"/>
          </p:cNvSpPr>
          <p:nvPr>
            <p:ph type="pic" sz="quarter" idx="10"/>
          </p:nvPr>
        </p:nvSpPr>
        <p:spPr>
          <a:xfrm>
            <a:off x="1694908" y="1329146"/>
            <a:ext cx="7628707" cy="7628708"/>
          </a:xfrm>
          <a:custGeom>
            <a:avLst/>
            <a:gdLst>
              <a:gd name="connsiteX0" fmla="*/ 3814354 w 7628707"/>
              <a:gd name="connsiteY0" fmla="*/ 1906493 h 7628708"/>
              <a:gd name="connsiteX1" fmla="*/ 1906492 w 7628707"/>
              <a:gd name="connsiteY1" fmla="*/ 3814355 h 7628708"/>
              <a:gd name="connsiteX2" fmla="*/ 3814354 w 7628707"/>
              <a:gd name="connsiteY2" fmla="*/ 5722216 h 7628708"/>
              <a:gd name="connsiteX3" fmla="*/ 5722215 w 7628707"/>
              <a:gd name="connsiteY3" fmla="*/ 3814355 h 7628708"/>
              <a:gd name="connsiteX4" fmla="*/ 3814354 w 7628707"/>
              <a:gd name="connsiteY4" fmla="*/ 1906493 h 7628708"/>
              <a:gd name="connsiteX5" fmla="*/ 3814354 w 7628707"/>
              <a:gd name="connsiteY5" fmla="*/ 0 h 7628708"/>
              <a:gd name="connsiteX6" fmla="*/ 7628707 w 7628707"/>
              <a:gd name="connsiteY6" fmla="*/ 3814355 h 7628708"/>
              <a:gd name="connsiteX7" fmla="*/ 3814354 w 7628707"/>
              <a:gd name="connsiteY7" fmla="*/ 7628708 h 7628708"/>
              <a:gd name="connsiteX8" fmla="*/ 0 w 7628707"/>
              <a:gd name="connsiteY8" fmla="*/ 3814355 h 7628708"/>
              <a:gd name="connsiteX9" fmla="*/ 3814354 w 7628707"/>
              <a:gd name="connsiteY9" fmla="*/ 0 h 762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8707" h="7628708">
                <a:moveTo>
                  <a:pt x="3814354" y="1906493"/>
                </a:moveTo>
                <a:cubicBezTo>
                  <a:pt x="2760671" y="1906493"/>
                  <a:pt x="1906492" y="2760672"/>
                  <a:pt x="1906492" y="3814355"/>
                </a:cubicBezTo>
                <a:cubicBezTo>
                  <a:pt x="1906492" y="4868037"/>
                  <a:pt x="2760671" y="5722216"/>
                  <a:pt x="3814354" y="5722216"/>
                </a:cubicBezTo>
                <a:cubicBezTo>
                  <a:pt x="4868036" y="5722216"/>
                  <a:pt x="5722215" y="4868037"/>
                  <a:pt x="5722215" y="3814355"/>
                </a:cubicBezTo>
                <a:cubicBezTo>
                  <a:pt x="5722215" y="2760672"/>
                  <a:pt x="4868036" y="1906493"/>
                  <a:pt x="3814354" y="1906493"/>
                </a:cubicBezTo>
                <a:close/>
                <a:moveTo>
                  <a:pt x="3814354" y="0"/>
                </a:moveTo>
                <a:cubicBezTo>
                  <a:pt x="5920963" y="0"/>
                  <a:pt x="7628707" y="1707745"/>
                  <a:pt x="7628707" y="3814355"/>
                </a:cubicBezTo>
                <a:cubicBezTo>
                  <a:pt x="7628707" y="5920964"/>
                  <a:pt x="5920963" y="7628708"/>
                  <a:pt x="3814354" y="7628708"/>
                </a:cubicBezTo>
                <a:cubicBezTo>
                  <a:pt x="1707744" y="7628708"/>
                  <a:pt x="0" y="5920964"/>
                  <a:pt x="0" y="3814355"/>
                </a:cubicBezTo>
                <a:cubicBezTo>
                  <a:pt x="0" y="1707745"/>
                  <a:pt x="1707744" y="0"/>
                  <a:pt x="3814354"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44153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4D7C79E-DC46-1500-0D22-AFA8D2BAD7D7}"/>
              </a:ext>
            </a:extLst>
          </p:cNvPr>
          <p:cNvSpPr>
            <a:spLocks noGrp="1"/>
          </p:cNvSpPr>
          <p:nvPr>
            <p:ph type="pic" sz="quarter" idx="10"/>
          </p:nvPr>
        </p:nvSpPr>
        <p:spPr>
          <a:xfrm>
            <a:off x="9280172" y="-2316974"/>
            <a:ext cx="14920948" cy="14920948"/>
          </a:xfrm>
          <a:custGeom>
            <a:avLst/>
            <a:gdLst>
              <a:gd name="connsiteX0" fmla="*/ 7460474 w 14920948"/>
              <a:gd name="connsiteY0" fmla="*/ 0 h 14920948"/>
              <a:gd name="connsiteX1" fmla="*/ 14920948 w 14920948"/>
              <a:gd name="connsiteY1" fmla="*/ 7460475 h 14920948"/>
              <a:gd name="connsiteX2" fmla="*/ 7460474 w 14920948"/>
              <a:gd name="connsiteY2" fmla="*/ 14920948 h 14920948"/>
              <a:gd name="connsiteX3" fmla="*/ 0 w 14920948"/>
              <a:gd name="connsiteY3" fmla="*/ 7460475 h 14920948"/>
              <a:gd name="connsiteX4" fmla="*/ 7460474 w 14920948"/>
              <a:gd name="connsiteY4" fmla="*/ 0 h 14920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20948" h="14920948">
                <a:moveTo>
                  <a:pt x="7460474" y="0"/>
                </a:moveTo>
                <a:cubicBezTo>
                  <a:pt x="11580780" y="0"/>
                  <a:pt x="14920948" y="3340168"/>
                  <a:pt x="14920948" y="7460475"/>
                </a:cubicBezTo>
                <a:cubicBezTo>
                  <a:pt x="14920948" y="11580780"/>
                  <a:pt x="11580780" y="14920948"/>
                  <a:pt x="7460474" y="14920948"/>
                </a:cubicBezTo>
                <a:cubicBezTo>
                  <a:pt x="3340168" y="14920948"/>
                  <a:pt x="0" y="11580780"/>
                  <a:pt x="0" y="7460475"/>
                </a:cubicBezTo>
                <a:cubicBezTo>
                  <a:pt x="0" y="3340168"/>
                  <a:pt x="3340168" y="0"/>
                  <a:pt x="7460474"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96629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3A9BA40-CB34-2492-265C-89083EE35C47}"/>
              </a:ext>
            </a:extLst>
          </p:cNvPr>
          <p:cNvSpPr>
            <a:spLocks noGrp="1"/>
          </p:cNvSpPr>
          <p:nvPr>
            <p:ph type="pic" sz="quarter" idx="10"/>
          </p:nvPr>
        </p:nvSpPr>
        <p:spPr>
          <a:xfrm>
            <a:off x="1371600" y="-2628900"/>
            <a:ext cx="15544800" cy="15544800"/>
          </a:xfrm>
          <a:custGeom>
            <a:avLst/>
            <a:gdLst>
              <a:gd name="connsiteX0" fmla="*/ 7772401 w 15544800"/>
              <a:gd name="connsiteY0" fmla="*/ 0 h 15544800"/>
              <a:gd name="connsiteX1" fmla="*/ 15544800 w 15544800"/>
              <a:gd name="connsiteY1" fmla="*/ 7772400 h 15544800"/>
              <a:gd name="connsiteX2" fmla="*/ 7772401 w 15544800"/>
              <a:gd name="connsiteY2" fmla="*/ 15544800 h 15544800"/>
              <a:gd name="connsiteX3" fmla="*/ 0 w 15544800"/>
              <a:gd name="connsiteY3" fmla="*/ 7772400 h 15544800"/>
              <a:gd name="connsiteX4" fmla="*/ 7772401 w 15544800"/>
              <a:gd name="connsiteY4" fmla="*/ 0 h 155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0" h="15544800">
                <a:moveTo>
                  <a:pt x="7772401" y="0"/>
                </a:moveTo>
                <a:cubicBezTo>
                  <a:pt x="12064978" y="0"/>
                  <a:pt x="15544800" y="3479822"/>
                  <a:pt x="15544800" y="7772400"/>
                </a:cubicBezTo>
                <a:cubicBezTo>
                  <a:pt x="15544800" y="12064978"/>
                  <a:pt x="12064978" y="15544800"/>
                  <a:pt x="7772401" y="15544800"/>
                </a:cubicBezTo>
                <a:cubicBezTo>
                  <a:pt x="3479823" y="15544800"/>
                  <a:pt x="0" y="12064978"/>
                  <a:pt x="0" y="7772400"/>
                </a:cubicBezTo>
                <a:cubicBezTo>
                  <a:pt x="0" y="3479822"/>
                  <a:pt x="3479823" y="0"/>
                  <a:pt x="7772401"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8616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015D96D-4CC9-435A-8A2E-88FA6CF3F52D}"/>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9710628" y="0"/>
            <a:ext cx="8577372" cy="8577374"/>
          </a:xfrm>
        </p:spPr>
      </p:pic>
      <p:sp>
        <p:nvSpPr>
          <p:cNvPr id="7" name="Freeform: Shape 6">
            <a:extLst>
              <a:ext uri="{FF2B5EF4-FFF2-40B4-BE49-F238E27FC236}">
                <a16:creationId xmlns:a16="http://schemas.microsoft.com/office/drawing/2014/main" id="{3301471C-67DD-44A7-8105-715E2C40FD04}"/>
              </a:ext>
            </a:extLst>
          </p:cNvPr>
          <p:cNvSpPr/>
          <p:nvPr/>
        </p:nvSpPr>
        <p:spPr>
          <a:xfrm flipH="1" flipV="1">
            <a:off x="0" y="7315199"/>
            <a:ext cx="2971798" cy="2971799"/>
          </a:xfrm>
          <a:custGeom>
            <a:avLst/>
            <a:gdLst>
              <a:gd name="connsiteX0" fmla="*/ 0 w 7619998"/>
              <a:gd name="connsiteY0" fmla="*/ 0 h 7620000"/>
              <a:gd name="connsiteX1" fmla="*/ 3808633 w 7619998"/>
              <a:gd name="connsiteY1" fmla="*/ 0 h 7620000"/>
              <a:gd name="connsiteX2" fmla="*/ 7619998 w 7619998"/>
              <a:gd name="connsiteY2" fmla="*/ 3811368 h 7620000"/>
              <a:gd name="connsiteX3" fmla="*/ 7619998 w 7619998"/>
              <a:gd name="connsiteY3" fmla="*/ 7620000 h 7620000"/>
              <a:gd name="connsiteX4" fmla="*/ 0 w 7619998"/>
              <a:gd name="connsiteY4" fmla="*/ 0 h 76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8" h="7620000">
                <a:moveTo>
                  <a:pt x="0" y="0"/>
                </a:moveTo>
                <a:lnTo>
                  <a:pt x="3808633" y="0"/>
                </a:lnTo>
                <a:cubicBezTo>
                  <a:pt x="3808633" y="2104960"/>
                  <a:pt x="5515040" y="3811368"/>
                  <a:pt x="7619998" y="3811368"/>
                </a:cubicBezTo>
                <a:lnTo>
                  <a:pt x="7619998" y="7620000"/>
                </a:lnTo>
                <a:cubicBezTo>
                  <a:pt x="3411591" y="7620000"/>
                  <a:pt x="0" y="420840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562BBAC0-5437-4521-B143-1F368538169F}"/>
              </a:ext>
            </a:extLst>
          </p:cNvPr>
          <p:cNvSpPr txBox="1"/>
          <p:nvPr/>
        </p:nvSpPr>
        <p:spPr>
          <a:xfrm flipH="1">
            <a:off x="1750422" y="2412161"/>
            <a:ext cx="8688980" cy="2800767"/>
          </a:xfrm>
          <a:prstGeom prst="rect">
            <a:avLst/>
          </a:prstGeom>
          <a:noFill/>
        </p:spPr>
        <p:txBody>
          <a:bodyPr wrap="square" rtlCol="0">
            <a:spAutoFit/>
          </a:bodyPr>
          <a:lstStyle/>
          <a:p>
            <a:pPr>
              <a:spcBef>
                <a:spcPts val="1200"/>
              </a:spcBef>
            </a:pPr>
            <a:r>
              <a:rPr lang="en-US" altLang="zh-CN" sz="8800" b="1" dirty="0">
                <a:solidFill>
                  <a:schemeClr val="tx1">
                    <a:lumMod val="85000"/>
                    <a:lumOff val="15000"/>
                  </a:schemeClr>
                </a:solidFill>
                <a:latin typeface="Century Gothic" panose="020B0502020202020204" pitchFamily="34" charset="0"/>
                <a:ea typeface="Permanent Marker" panose="02000000000000000000" pitchFamily="2" charset="0"/>
                <a:cs typeface="Fredoka" pitchFamily="2" charset="-79"/>
              </a:rPr>
              <a:t>COMMODITY FUTURES </a:t>
            </a:r>
            <a:endParaRPr lang="en-US" altLang="zh-CN" sz="41300" b="1" dirty="0">
              <a:solidFill>
                <a:schemeClr val="tx1">
                  <a:lumMod val="85000"/>
                  <a:lumOff val="15000"/>
                </a:schemeClr>
              </a:solidFill>
              <a:latin typeface="Century Gothic" panose="020B0502020202020204" pitchFamily="34" charset="0"/>
              <a:ea typeface="Permanent Marker" panose="02000000000000000000" pitchFamily="2" charset="0"/>
              <a:cs typeface="Fredoka" pitchFamily="2" charset="-79"/>
            </a:endParaRPr>
          </a:p>
        </p:txBody>
      </p:sp>
      <p:sp>
        <p:nvSpPr>
          <p:cNvPr id="13" name="TextBox 12">
            <a:extLst>
              <a:ext uri="{FF2B5EF4-FFF2-40B4-BE49-F238E27FC236}">
                <a16:creationId xmlns:a16="http://schemas.microsoft.com/office/drawing/2014/main" id="{6A5C126D-3165-4F3B-BAE8-75557C9D059A}"/>
              </a:ext>
            </a:extLst>
          </p:cNvPr>
          <p:cNvSpPr txBox="1"/>
          <p:nvPr/>
        </p:nvSpPr>
        <p:spPr>
          <a:xfrm>
            <a:off x="1854713" y="5571566"/>
            <a:ext cx="5910217" cy="646331"/>
          </a:xfrm>
          <a:prstGeom prst="rect">
            <a:avLst/>
          </a:prstGeom>
          <a:noFill/>
        </p:spPr>
        <p:txBody>
          <a:bodyPr wrap="square" rtlCol="0">
            <a:spAutoFit/>
          </a:bodyPr>
          <a:lstStyle/>
          <a:p>
            <a:r>
              <a:rPr lang="en-US" sz="3600" dirty="0">
                <a:solidFill>
                  <a:schemeClr val="bg1">
                    <a:lumMod val="65000"/>
                  </a:schemeClr>
                </a:solidFill>
              </a:rPr>
              <a:t>Module 3</a:t>
            </a:r>
          </a:p>
        </p:txBody>
      </p:sp>
      <p:sp>
        <p:nvSpPr>
          <p:cNvPr id="16" name="Oval 15">
            <a:extLst>
              <a:ext uri="{FF2B5EF4-FFF2-40B4-BE49-F238E27FC236}">
                <a16:creationId xmlns:a16="http://schemas.microsoft.com/office/drawing/2014/main" id="{EA3C391C-9FA4-4D5E-8A39-7E20C911D1F5}"/>
              </a:ext>
            </a:extLst>
          </p:cNvPr>
          <p:cNvSpPr/>
          <p:nvPr/>
        </p:nvSpPr>
        <p:spPr>
          <a:xfrm>
            <a:off x="10624260" y="7406640"/>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12"/>
                                        </p:tgtEl>
                                        <p:attrNameLst>
                                          <p:attrName>style.visibility</p:attrName>
                                        </p:attrNameLst>
                                      </p:cBhvr>
                                      <p:to>
                                        <p:strVal val="visible"/>
                                      </p:to>
                                    </p:set>
                                    <p:anim to="" calcmode="lin" valueType="num">
                                      <p:cBhvr>
                                        <p:cTn id="16"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12"/>
                                        </p:tgtEl>
                                      </p:cBhvr>
                                    </p:animEffect>
                                  </p:childTnLst>
                                </p:cTn>
                              </p:par>
                            </p:childTnLst>
                          </p:cTn>
                        </p:par>
                        <p:par>
                          <p:cTn id="18" fill="hold">
                            <p:stCondLst>
                              <p:cond delay="2088"/>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28B24C-5FCC-41B4-BCDA-06E95EE1F7C8}"/>
              </a:ext>
            </a:extLst>
          </p:cNvPr>
          <p:cNvGrpSpPr/>
          <p:nvPr/>
        </p:nvGrpSpPr>
        <p:grpSpPr>
          <a:xfrm>
            <a:off x="1861410" y="6918769"/>
            <a:ext cx="4165602" cy="1960457"/>
            <a:chOff x="1783179" y="6781800"/>
            <a:chExt cx="4099461" cy="1960457"/>
          </a:xfrm>
        </p:grpSpPr>
        <p:sp>
          <p:nvSpPr>
            <p:cNvPr id="3" name="TextBox 2">
              <a:extLst>
                <a:ext uri="{FF2B5EF4-FFF2-40B4-BE49-F238E27FC236}">
                  <a16:creationId xmlns:a16="http://schemas.microsoft.com/office/drawing/2014/main" id="{D7BE61CE-7562-4E1B-B78C-64E15A209F79}"/>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Definition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85FE736-15FD-4772-BA65-68DCA9430EF1}"/>
                </a:ext>
              </a:extLst>
            </p:cNvPr>
            <p:cNvSpPr/>
            <p:nvPr/>
          </p:nvSpPr>
          <p:spPr>
            <a:xfrm>
              <a:off x="1783179" y="7450172"/>
              <a:ext cx="4099461" cy="1292085"/>
            </a:xfrm>
            <a:prstGeom prst="rect">
              <a:avLst/>
            </a:prstGeom>
          </p:spPr>
          <p:txBody>
            <a:bodyPr wrap="square">
              <a:spAutoFit/>
            </a:bodyPr>
            <a:lstStyle/>
            <a:p>
              <a:pPr algn="ctr">
                <a:lnSpc>
                  <a:spcPct val="150000"/>
                </a:lnSpc>
                <a:spcBef>
                  <a:spcPts val="1200"/>
                </a:spcBef>
              </a:pPr>
              <a:r>
                <a:rPr lang="en-US" altLang="zh-CN" sz="1800" dirty="0">
                  <a:ea typeface="Lato Light" panose="020F0502020204030203" pitchFamily="34" charset="0"/>
                  <a:cs typeface="Lato Light" panose="020F0502020204030203" pitchFamily="34" charset="0"/>
                </a:rPr>
                <a:t>Organized platforms that facilitate the buying and selling of commodity derivatives and contracts.</a:t>
              </a:r>
              <a:endParaRPr lang="es-ES" altLang="zh-CN" sz="1800" dirty="0">
                <a:ea typeface="Lato Light" panose="020F0502020204030203" pitchFamily="34" charset="0"/>
                <a:cs typeface="Lato Light" panose="020F0502020204030203" pitchFamily="34" charset="0"/>
              </a:endParaRPr>
            </a:p>
          </p:txBody>
        </p:sp>
      </p:grpSp>
      <p:grpSp>
        <p:nvGrpSpPr>
          <p:cNvPr id="5" name="Group 4">
            <a:extLst>
              <a:ext uri="{FF2B5EF4-FFF2-40B4-BE49-F238E27FC236}">
                <a16:creationId xmlns:a16="http://schemas.microsoft.com/office/drawing/2014/main" id="{BFF11981-25B1-4468-96FD-EEEA14C6F1D9}"/>
              </a:ext>
            </a:extLst>
          </p:cNvPr>
          <p:cNvGrpSpPr/>
          <p:nvPr/>
        </p:nvGrpSpPr>
        <p:grpSpPr>
          <a:xfrm>
            <a:off x="7061199" y="6918769"/>
            <a:ext cx="4165602" cy="2196483"/>
            <a:chOff x="1783179" y="6781800"/>
            <a:chExt cx="4099461" cy="2196483"/>
          </a:xfrm>
        </p:grpSpPr>
        <p:sp>
          <p:nvSpPr>
            <p:cNvPr id="6" name="TextBox 5">
              <a:extLst>
                <a:ext uri="{FF2B5EF4-FFF2-40B4-BE49-F238E27FC236}">
                  <a16:creationId xmlns:a16="http://schemas.microsoft.com/office/drawing/2014/main" id="{7ECC1EAD-166A-4BA1-A7F2-F1BCD0E274E6}"/>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n-U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Key Exchanges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9869EBC-3790-4B2E-BB66-61DC363F8FBC}"/>
                </a:ext>
              </a:extLst>
            </p:cNvPr>
            <p:cNvSpPr/>
            <p:nvPr/>
          </p:nvSpPr>
          <p:spPr>
            <a:xfrm>
              <a:off x="1783179" y="7450172"/>
              <a:ext cx="4099461" cy="1528111"/>
            </a:xfrm>
            <a:prstGeom prst="rect">
              <a:avLst/>
            </a:prstGeom>
          </p:spPr>
          <p:txBody>
            <a:bodyPr wrap="square">
              <a:spAutoFit/>
            </a:bodyPr>
            <a:lstStyle/>
            <a:p>
              <a:pPr algn="ctr">
                <a:lnSpc>
                  <a:spcPct val="150000"/>
                </a:lnSpc>
                <a:spcBef>
                  <a:spcPts val="1200"/>
                </a:spcBef>
              </a:pPr>
              <a:r>
                <a:rPr lang="en-US" sz="1600" dirty="0"/>
                <a:t>MCX (Multi Commodity Exchange), NCDEX (National Commodity and Derivatives Exchange), ICEX (Indian Commodity Exchange).</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8" name="Group 7">
            <a:extLst>
              <a:ext uri="{FF2B5EF4-FFF2-40B4-BE49-F238E27FC236}">
                <a16:creationId xmlns:a16="http://schemas.microsoft.com/office/drawing/2014/main" id="{39666C61-3C4C-46A7-ADB4-4912115BF3AB}"/>
              </a:ext>
            </a:extLst>
          </p:cNvPr>
          <p:cNvGrpSpPr/>
          <p:nvPr/>
        </p:nvGrpSpPr>
        <p:grpSpPr>
          <a:xfrm>
            <a:off x="12260990" y="6918769"/>
            <a:ext cx="4165602" cy="1827151"/>
            <a:chOff x="1783179" y="6781800"/>
            <a:chExt cx="4099461" cy="1827151"/>
          </a:xfrm>
        </p:grpSpPr>
        <p:sp>
          <p:nvSpPr>
            <p:cNvPr id="9" name="TextBox 8">
              <a:extLst>
                <a:ext uri="{FF2B5EF4-FFF2-40B4-BE49-F238E27FC236}">
                  <a16:creationId xmlns:a16="http://schemas.microsoft.com/office/drawing/2014/main" id="{ED4FA1EE-8725-48B3-95C1-75D5A0172F38}"/>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n-U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Role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F666BA9-49E7-4BCA-B8D3-1FFD11B44DA4}"/>
                </a:ext>
              </a:extLst>
            </p:cNvPr>
            <p:cNvSpPr/>
            <p:nvPr/>
          </p:nvSpPr>
          <p:spPr>
            <a:xfrm>
              <a:off x="1783179" y="7450172"/>
              <a:ext cx="4099461" cy="1158779"/>
            </a:xfrm>
            <a:prstGeom prst="rect">
              <a:avLst/>
            </a:prstGeom>
          </p:spPr>
          <p:txBody>
            <a:bodyPr wrap="square">
              <a:spAutoFit/>
            </a:bodyPr>
            <a:lstStyle/>
            <a:p>
              <a:pPr algn="ctr">
                <a:lnSpc>
                  <a:spcPct val="150000"/>
                </a:lnSpc>
                <a:spcBef>
                  <a:spcPts val="1200"/>
                </a:spcBef>
              </a:pPr>
              <a:r>
                <a:rPr lang="en-US" sz="1600" dirty="0"/>
                <a:t>Provides a regulated marketplace for participants to trade in commodity derivatives.</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sp>
        <p:nvSpPr>
          <p:cNvPr id="11" name="Google Shape;204;p13">
            <a:extLst>
              <a:ext uri="{FF2B5EF4-FFF2-40B4-BE49-F238E27FC236}">
                <a16:creationId xmlns:a16="http://schemas.microsoft.com/office/drawing/2014/main" id="{A0AE69DD-E473-47BC-9D08-2FDC52C67563}"/>
              </a:ext>
            </a:extLst>
          </p:cNvPr>
          <p:cNvSpPr txBox="1">
            <a:spLocks/>
          </p:cNvSpPr>
          <p:nvPr/>
        </p:nvSpPr>
        <p:spPr>
          <a:xfrm>
            <a:off x="4028342" y="1250673"/>
            <a:ext cx="10231315" cy="923330"/>
          </a:xfrm>
          <a:prstGeom prst="rect">
            <a:avLst/>
          </a:prstGeom>
          <a:noFill/>
        </p:spPr>
        <p:txBody>
          <a:bodyPr wrap="square" rtlCol="0">
            <a:spAutoFit/>
          </a:bodyPr>
          <a:lstStyle>
            <a:defPPr>
              <a:defRPr lang="zh-CN"/>
            </a:defPPr>
            <a:lvl1pPr>
              <a:lnSpc>
                <a:spcPct val="90000"/>
              </a:lnSpc>
              <a:spcBef>
                <a:spcPts val="0"/>
              </a:spcBef>
              <a:defRPr sz="5400" b="1">
                <a:solidFill>
                  <a:schemeClr val="tx1">
                    <a:lumMod val="85000"/>
                    <a:lumOff val="15000"/>
                  </a:schemeClr>
                </a:solidFill>
                <a:latin typeface="Century Gothic" panose="020B0502020202020204" pitchFamily="34" charset="0"/>
                <a:ea typeface="+mj-ea"/>
                <a:cs typeface="Fredoka" pitchFamily="2" charset="-79"/>
              </a:defRPr>
            </a:lvl1pPr>
          </a:lstStyle>
          <a:p>
            <a:pPr algn="ctr"/>
            <a:r>
              <a:rPr lang="en-US" altLang="zh-CN" sz="6000" dirty="0"/>
              <a:t>Commodity Exchanges</a:t>
            </a:r>
            <a:endParaRPr lang="en-US" sz="6000" dirty="0"/>
          </a:p>
        </p:txBody>
      </p:sp>
      <p:pic>
        <p:nvPicPr>
          <p:cNvPr id="18" name="Picture Placeholder 17">
            <a:extLst>
              <a:ext uri="{FF2B5EF4-FFF2-40B4-BE49-F238E27FC236}">
                <a16:creationId xmlns:a16="http://schemas.microsoft.com/office/drawing/2014/main" id="{F49E8945-1005-463B-B355-2E00EE234A2F}"/>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7398981" y="3121895"/>
            <a:ext cx="3490040" cy="3490040"/>
          </a:xfrm>
        </p:spPr>
      </p:pic>
      <p:pic>
        <p:nvPicPr>
          <p:cNvPr id="20" name="Picture Placeholder 19">
            <a:extLst>
              <a:ext uri="{FF2B5EF4-FFF2-40B4-BE49-F238E27FC236}">
                <a16:creationId xmlns:a16="http://schemas.microsoft.com/office/drawing/2014/main" id="{E9A029CB-EC9B-4BE3-9F38-385DB397B35C}"/>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12598770" y="3121895"/>
            <a:ext cx="3490040" cy="3490040"/>
          </a:xfrm>
        </p:spPr>
      </p:pic>
      <p:pic>
        <p:nvPicPr>
          <p:cNvPr id="13" name="Picture Placeholder 12">
            <a:extLst>
              <a:ext uri="{FF2B5EF4-FFF2-40B4-BE49-F238E27FC236}">
                <a16:creationId xmlns:a16="http://schemas.microsoft.com/office/drawing/2014/main" id="{091D31E0-1669-4C65-B3CE-DFBA2851FFF1}"/>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a:stretch/>
        </p:blipFill>
        <p:spPr>
          <a:xfrm>
            <a:off x="2199192" y="3121896"/>
            <a:ext cx="3490040" cy="3490040"/>
          </a:xfrm>
        </p:spPr>
      </p:pic>
    </p:spTree>
    <p:extLst>
      <p:ext uri="{BB962C8B-B14F-4D97-AF65-F5344CB8AC3E}">
        <p14:creationId xmlns:p14="http://schemas.microsoft.com/office/powerpoint/2010/main" val="233813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1BA0BE0-4997-4518-8644-CB4C66221E84}"/>
              </a:ext>
            </a:extLst>
          </p:cNvPr>
          <p:cNvSpPr txBox="1"/>
          <p:nvPr/>
        </p:nvSpPr>
        <p:spPr>
          <a:xfrm>
            <a:off x="2064541" y="913256"/>
            <a:ext cx="6299530" cy="923330"/>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lnSpc>
                <a:spcPct val="90000"/>
              </a:lnSpc>
              <a:spcBef>
                <a:spcPts val="0"/>
              </a:spcBef>
            </a:pPr>
            <a:r>
              <a:rPr lang="en-US" altLang="zh-CN" sz="6000" b="1" dirty="0">
                <a:latin typeface="Century Gothic" panose="020B0502020202020204" pitchFamily="34" charset="0"/>
                <a:ea typeface="+mj-ea"/>
                <a:cs typeface="Fredoka" pitchFamily="2" charset="-79"/>
              </a:rPr>
              <a:t>Other Features</a:t>
            </a:r>
          </a:p>
        </p:txBody>
      </p:sp>
      <p:sp>
        <p:nvSpPr>
          <p:cNvPr id="4" name="TextBox 3">
            <a:extLst>
              <a:ext uri="{FF2B5EF4-FFF2-40B4-BE49-F238E27FC236}">
                <a16:creationId xmlns:a16="http://schemas.microsoft.com/office/drawing/2014/main" id="{4AB8B184-45F9-49D4-9840-B645BEE170E0}"/>
              </a:ext>
            </a:extLst>
          </p:cNvPr>
          <p:cNvSpPr txBox="1"/>
          <p:nvPr/>
        </p:nvSpPr>
        <p:spPr>
          <a:xfrm>
            <a:off x="827089" y="2676344"/>
            <a:ext cx="8733770" cy="4970015"/>
          </a:xfrm>
          <a:prstGeom prst="rect">
            <a:avLst/>
          </a:prstGeom>
          <a:noFill/>
        </p:spPr>
        <p:txBody>
          <a:bodyPr wrap="square" rtlCol="0">
            <a:spAutoFit/>
          </a:bodyPr>
          <a:lstStyle/>
          <a:p>
            <a:pPr marL="342900" indent="-342900">
              <a:lnSpc>
                <a:spcPct val="150000"/>
              </a:lnSpc>
              <a:spcBef>
                <a:spcPts val="1200"/>
              </a:spcBef>
              <a:buFont typeface="+mj-lt"/>
              <a:buAutoNum type="alphaLcPeriod"/>
            </a:pPr>
            <a:r>
              <a:rPr lang="en-US" altLang="zh-CN" sz="1800" dirty="0">
                <a:ea typeface="Lato Light" panose="020F0502020204030203" pitchFamily="34" charset="0"/>
                <a:cs typeface="Lato Light" panose="020F0502020204030203" pitchFamily="34" charset="0"/>
              </a:rPr>
              <a:t>Listed commodities include but not limited to metals (gold, silver), energy (crude oil, natural gas), and agricultural products (wheat, soybeans).</a:t>
            </a:r>
          </a:p>
          <a:p>
            <a:pPr marL="342900" indent="-342900">
              <a:lnSpc>
                <a:spcPct val="150000"/>
              </a:lnSpc>
              <a:spcBef>
                <a:spcPts val="1200"/>
              </a:spcBef>
              <a:buFont typeface="+mj-lt"/>
              <a:buAutoNum type="alphaLcPeriod"/>
            </a:pPr>
            <a:r>
              <a:rPr lang="en-US" sz="1800" dirty="0"/>
              <a:t>High liquidity due to active participation of various market participants.</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Utilize electronic trading platforms for quick and transparent order matching.</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Regulated by financial authorities to ensure fair practices and market integrity (e.g., SEBI in India).</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Clearing corporations manage the settlement process, and margin requirements are in place to cover potential losses.</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Increasingly integrated with global markets, allowing international participation and exposure.</a:t>
            </a:r>
            <a:endParaRPr lang="es-ES" altLang="zh-CN" sz="1800" dirty="0">
              <a:ea typeface="Lato Light" panose="020F0502020204030203" pitchFamily="34" charset="0"/>
              <a:cs typeface="Lato Light" panose="020F0502020204030203" pitchFamily="34" charset="0"/>
            </a:endParaRPr>
          </a:p>
        </p:txBody>
      </p:sp>
      <p:sp>
        <p:nvSpPr>
          <p:cNvPr id="5" name="Oval 4">
            <a:extLst>
              <a:ext uri="{FF2B5EF4-FFF2-40B4-BE49-F238E27FC236}">
                <a16:creationId xmlns:a16="http://schemas.microsoft.com/office/drawing/2014/main" id="{5A39C14E-0B06-44DE-8920-A39B3CC0FDCE}"/>
              </a:ext>
            </a:extLst>
          </p:cNvPr>
          <p:cNvSpPr/>
          <p:nvPr/>
        </p:nvSpPr>
        <p:spPr>
          <a:xfrm>
            <a:off x="152433" y="487276"/>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610F569-9665-43C0-894F-D124A6B5E302}"/>
              </a:ext>
            </a:extLst>
          </p:cNvPr>
          <p:cNvSpPr/>
          <p:nvPr/>
        </p:nvSpPr>
        <p:spPr>
          <a:xfrm>
            <a:off x="827088" y="9324664"/>
            <a:ext cx="2679050" cy="2679048"/>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Placeholder 8">
            <a:extLst>
              <a:ext uri="{FF2B5EF4-FFF2-40B4-BE49-F238E27FC236}">
                <a16:creationId xmlns:a16="http://schemas.microsoft.com/office/drawing/2014/main" id="{1B8DC22C-4FAA-4C34-A447-B7AD6BFA13F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0706100" y="-1287286"/>
            <a:ext cx="7581900" cy="12861572"/>
          </a:xfrm>
        </p:spPr>
      </p:pic>
    </p:spTree>
    <p:extLst>
      <p:ext uri="{BB962C8B-B14F-4D97-AF65-F5344CB8AC3E}">
        <p14:creationId xmlns:p14="http://schemas.microsoft.com/office/powerpoint/2010/main" val="2617821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par>
                          <p:cTn id="18" fill="hold">
                            <p:stCondLst>
                              <p:cond delay="202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091FF-07AD-44B9-A115-FA26183FE697}"/>
              </a:ext>
            </a:extLst>
          </p:cNvPr>
          <p:cNvSpPr txBox="1"/>
          <p:nvPr/>
        </p:nvSpPr>
        <p:spPr>
          <a:xfrm>
            <a:off x="1618996" y="572470"/>
            <a:ext cx="8950392" cy="923330"/>
          </a:xfrm>
          <a:prstGeom prst="rect">
            <a:avLst/>
          </a:prstGeom>
          <a:noFill/>
        </p:spPr>
        <p:txBody>
          <a:bodyPr wrap="square" rtlCol="0">
            <a:spAutoFit/>
          </a:bodyPr>
          <a:lstStyle>
            <a:defPPr>
              <a:defRPr lang="zh-CN"/>
            </a:defPPr>
            <a:lvl1pPr algn="ctr">
              <a:lnSpc>
                <a:spcPct val="90000"/>
              </a:lnSpc>
              <a:spcBef>
                <a:spcPts val="0"/>
              </a:spcBef>
              <a:defRPr sz="6000" b="1">
                <a:solidFill>
                  <a:schemeClr val="tx1">
                    <a:lumMod val="85000"/>
                    <a:lumOff val="15000"/>
                  </a:schemeClr>
                </a:solidFill>
                <a:latin typeface="Century Gothic" panose="020B0502020202020204" pitchFamily="34" charset="0"/>
                <a:ea typeface="+mj-ea"/>
                <a:cs typeface="Fredoka" pitchFamily="2" charset="-79"/>
              </a:defRPr>
            </a:lvl1pPr>
          </a:lstStyle>
          <a:p>
            <a:r>
              <a:rPr lang="en-US" altLang="zh-CN" dirty="0"/>
              <a:t>Commodity Contracts</a:t>
            </a:r>
            <a:endParaRPr lang="en-US" dirty="0"/>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08FCFF1-B483-4CE5-9E31-0A92107F9A28}"/>
              </a:ext>
            </a:extLst>
          </p:cNvPr>
          <p:cNvSpPr/>
          <p:nvPr/>
        </p:nvSpPr>
        <p:spPr>
          <a:xfrm>
            <a:off x="1618997" y="3075889"/>
            <a:ext cx="7112550" cy="6216510"/>
          </a:xfrm>
          <a:prstGeom prst="rect">
            <a:avLst/>
          </a:prstGeom>
        </p:spPr>
        <p:txBody>
          <a:bodyPr wrap="square">
            <a:spAutoFit/>
          </a:bodyPr>
          <a:lstStyle/>
          <a:p>
            <a:pPr>
              <a:lnSpc>
                <a:spcPct val="150000"/>
              </a:lnSpc>
              <a:spcBef>
                <a:spcPts val="1200"/>
              </a:spcBef>
            </a:pPr>
            <a:r>
              <a:rPr lang="en-US" sz="1800" dirty="0"/>
              <a:t>Agreements specifying the terms for buying or selling commodities. Includes futures and options contracts.</a:t>
            </a:r>
          </a:p>
          <a:p>
            <a:pPr marL="285750" indent="-285750">
              <a:lnSpc>
                <a:spcPct val="150000"/>
              </a:lnSpc>
              <a:spcBef>
                <a:spcPts val="1200"/>
              </a:spcBef>
              <a:buFont typeface="Wingdings" panose="05000000000000000000" pitchFamily="2" charset="2"/>
              <a:buChar char="§"/>
            </a:pPr>
            <a:r>
              <a:rPr lang="en-US" sz="1800" b="1" dirty="0"/>
              <a:t>Futures Contracts:</a:t>
            </a:r>
            <a:r>
              <a:rPr lang="en-US" sz="1800" dirty="0"/>
              <a:t> Obligation to buy/sell a commodity at a future date at a predetermined price.</a:t>
            </a:r>
          </a:p>
          <a:p>
            <a:pPr marL="285750" indent="-285750">
              <a:lnSpc>
                <a:spcPct val="150000"/>
              </a:lnSpc>
              <a:spcBef>
                <a:spcPts val="1200"/>
              </a:spcBef>
              <a:buFont typeface="Wingdings" panose="05000000000000000000" pitchFamily="2" charset="2"/>
              <a:buChar char="§"/>
            </a:pPr>
            <a:r>
              <a:rPr lang="en-US" sz="1800" b="1" dirty="0"/>
              <a:t>Options Contracts:</a:t>
            </a:r>
            <a:r>
              <a:rPr lang="en-US" sz="1800" dirty="0"/>
              <a:t> Provide the right (but not the obligation) to buy/sell a commodity within a specified period at a predetermined price.</a:t>
            </a:r>
          </a:p>
          <a:p>
            <a:pPr>
              <a:lnSpc>
                <a:spcPct val="150000"/>
              </a:lnSpc>
              <a:spcBef>
                <a:spcPts val="1200"/>
              </a:spcBef>
            </a:pPr>
            <a:r>
              <a:rPr lang="en-US" sz="1800" dirty="0"/>
              <a:t>Used for risk management, hedging against price volatility, and speculative trading.</a:t>
            </a:r>
          </a:p>
          <a:p>
            <a:pPr>
              <a:lnSpc>
                <a:spcPct val="150000"/>
              </a:lnSpc>
              <a:spcBef>
                <a:spcPts val="1200"/>
              </a:spcBef>
            </a:pPr>
            <a:r>
              <a:rPr lang="en-US" sz="1800" dirty="0"/>
              <a:t>Contracts have standardized terms, including contract size, expiration date, and price quotation.</a:t>
            </a:r>
          </a:p>
          <a:p>
            <a:pPr>
              <a:lnSpc>
                <a:spcPct val="150000"/>
              </a:lnSpc>
              <a:spcBef>
                <a:spcPts val="1200"/>
              </a:spcBef>
            </a:pPr>
            <a:r>
              <a:rPr lang="en-US" sz="1800" dirty="0"/>
              <a:t>Can be based on various commodities like metals, energy, agricultural products, or financial instruments.</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cxnSp>
        <p:nvCxnSpPr>
          <p:cNvPr id="5" name="Straight Connector 4">
            <a:extLst>
              <a:ext uri="{FF2B5EF4-FFF2-40B4-BE49-F238E27FC236}">
                <a16:creationId xmlns:a16="http://schemas.microsoft.com/office/drawing/2014/main" id="{1169E59C-CCB5-48AA-B2B0-E3E7A9CD34FD}"/>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5BA674C-5F42-4B8D-8639-17984B01D31E}"/>
              </a:ext>
            </a:extLst>
          </p:cNvPr>
          <p:cNvSpPr/>
          <p:nvPr/>
        </p:nvSpPr>
        <p:spPr>
          <a:xfrm>
            <a:off x="8779555" y="3075889"/>
            <a:ext cx="8163737" cy="6678175"/>
          </a:xfrm>
          <a:prstGeom prst="rect">
            <a:avLst/>
          </a:prstGeom>
        </p:spPr>
        <p:txBody>
          <a:bodyPr wrap="square">
            <a:spAutoFit/>
          </a:bodyPr>
          <a:lstStyle/>
          <a:p>
            <a:pPr>
              <a:lnSpc>
                <a:spcPct val="150000"/>
              </a:lnSpc>
              <a:spcBef>
                <a:spcPts val="1200"/>
              </a:spcBef>
            </a:pPr>
            <a:r>
              <a:rPr lang="en-US" sz="1800" dirty="0"/>
              <a:t>Provides leverage, allowing traders to control a larger position with a relatively smaller amount of capital.</a:t>
            </a:r>
          </a:p>
          <a:p>
            <a:pPr>
              <a:lnSpc>
                <a:spcPct val="150000"/>
              </a:lnSpc>
              <a:spcBef>
                <a:spcPts val="1200"/>
              </a:spcBef>
            </a:pPr>
            <a:r>
              <a:rPr lang="en-US" sz="1800" dirty="0"/>
              <a:t>Traded on commodity exchanges such as MCX, NCDEX, CME, ICE.</a:t>
            </a:r>
          </a:p>
          <a:p>
            <a:pPr>
              <a:lnSpc>
                <a:spcPct val="150000"/>
              </a:lnSpc>
              <a:spcBef>
                <a:spcPts val="1200"/>
              </a:spcBef>
            </a:pPr>
            <a:r>
              <a:rPr lang="en-US" altLang="zh-CN" sz="1800" b="1" dirty="0">
                <a:ea typeface="Lato Light" panose="020F0502020204030203" pitchFamily="34" charset="0"/>
                <a:cs typeface="Lato Light" panose="020F0502020204030203" pitchFamily="34" charset="0"/>
              </a:rPr>
              <a:t>Settlement Method: </a:t>
            </a:r>
            <a:endParaRPr lang="en-US" altLang="zh-CN" sz="1800" b="1" dirty="0"/>
          </a:p>
          <a:p>
            <a:pPr marL="971550" lvl="1" indent="-285750">
              <a:lnSpc>
                <a:spcPct val="150000"/>
              </a:lnSpc>
              <a:spcBef>
                <a:spcPts val="1200"/>
              </a:spcBef>
              <a:buFont typeface="Courier New" panose="02070309020205020404" pitchFamily="49" charset="0"/>
              <a:buChar char="o"/>
            </a:pPr>
            <a:r>
              <a:rPr lang="en-US" sz="1800" b="1" dirty="0"/>
              <a:t>Physical Delivery:</a:t>
            </a:r>
            <a:r>
              <a:rPr lang="en-US" sz="1800" dirty="0"/>
              <a:t> Actual delivery of the commodity.</a:t>
            </a:r>
          </a:p>
          <a:p>
            <a:pPr marL="971550" lvl="1" indent="-285750">
              <a:lnSpc>
                <a:spcPct val="150000"/>
              </a:lnSpc>
              <a:spcBef>
                <a:spcPts val="1200"/>
              </a:spcBef>
              <a:buFont typeface="Courier New" panose="02070309020205020404" pitchFamily="49" charset="0"/>
              <a:buChar char="o"/>
            </a:pPr>
            <a:r>
              <a:rPr lang="en-US" sz="1800" dirty="0"/>
              <a:t> </a:t>
            </a:r>
            <a:r>
              <a:rPr lang="en-US" sz="1800" b="1" dirty="0"/>
              <a:t>Cash Settlement:</a:t>
            </a:r>
            <a:r>
              <a:rPr lang="en-US" sz="1800" dirty="0"/>
              <a:t> Settlement in cash based on market prices.</a:t>
            </a:r>
          </a:p>
          <a:p>
            <a:pPr>
              <a:lnSpc>
                <a:spcPct val="150000"/>
              </a:lnSpc>
              <a:spcBef>
                <a:spcPts val="1200"/>
              </a:spcBef>
            </a:pPr>
            <a:r>
              <a:rPr lang="en-US" sz="1800" dirty="0"/>
              <a:t>Participants Involves hedgers (producers, consumers), speculators, and arbitrageurs.</a:t>
            </a:r>
          </a:p>
          <a:p>
            <a:pPr>
              <a:lnSpc>
                <a:spcPct val="150000"/>
              </a:lnSpc>
              <a:spcBef>
                <a:spcPts val="1200"/>
              </a:spcBef>
            </a:pPr>
            <a:r>
              <a:rPr lang="en-US" sz="1800" dirty="0"/>
              <a:t>Regulated by financial authorities to ensure fair practices and market integrity.</a:t>
            </a:r>
          </a:p>
          <a:p>
            <a:pPr>
              <a:lnSpc>
                <a:spcPct val="150000"/>
              </a:lnSpc>
              <a:spcBef>
                <a:spcPts val="1200"/>
              </a:spcBef>
            </a:pPr>
            <a:r>
              <a:rPr lang="en-US" sz="1800" dirty="0"/>
              <a:t>Involves potential for profit or loss based on commodity price movements.</a:t>
            </a:r>
          </a:p>
          <a:p>
            <a:pPr>
              <a:lnSpc>
                <a:spcPct val="150000"/>
              </a:lnSpc>
              <a:spcBef>
                <a:spcPts val="1200"/>
              </a:spcBef>
            </a:pPr>
            <a:r>
              <a:rPr lang="en-US" sz="1800" dirty="0"/>
              <a:t>Futures contracts have a specified expiration date when the contract ends. Options contracts may be exercised before or at expiration.</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45647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33"/>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633"/>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6B75F-A000-4B3D-AFBF-9AC136E094DA}"/>
              </a:ext>
            </a:extLst>
          </p:cNvPr>
          <p:cNvSpPr txBox="1"/>
          <p:nvPr/>
        </p:nvSpPr>
        <p:spPr>
          <a:xfrm>
            <a:off x="1060010" y="1323713"/>
            <a:ext cx="5486400" cy="286232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Century Gothic" panose="020B0502020202020204" pitchFamily="34" charset="0"/>
                <a:ea typeface="+mj-ea"/>
                <a:cs typeface="Fredoka" pitchFamily="2" charset="-79"/>
              </a:rPr>
              <a:t>Pricing of Commodity Contracts</a:t>
            </a:r>
            <a:endParaRPr lang="en-US" sz="6000" dirty="0">
              <a:latin typeface="Century Gothic" panose="020B0502020202020204" pitchFamily="34" charset="0"/>
              <a:ea typeface="+mj-ea"/>
              <a:cs typeface="Fredoka" pitchFamily="2" charset="-79"/>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5402995-A86E-1019-3968-14DBC9B8D73B}"/>
              </a:ext>
            </a:extLst>
          </p:cNvPr>
          <p:cNvSpPr/>
          <p:nvPr/>
        </p:nvSpPr>
        <p:spPr>
          <a:xfrm>
            <a:off x="1060010" y="4407148"/>
            <a:ext cx="7947819" cy="5031570"/>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1800" b="1" dirty="0">
                <a:latin typeface="+mj-lt"/>
              </a:rPr>
              <a:t>Spot Price:</a:t>
            </a:r>
            <a:r>
              <a:rPr lang="en-US" altLang="en-US" sz="1800" dirty="0">
                <a:latin typeface="+mj-lt"/>
              </a:rPr>
              <a:t> The current market price of the commodity. It serves as the foundation for forward contract pricing.</a:t>
            </a:r>
          </a:p>
          <a:p>
            <a:pPr lvl="0" defTabSz="914400" eaLnBrk="0" fontAlgn="base" hangingPunct="0">
              <a:lnSpc>
                <a:spcPct val="150000"/>
              </a:lnSpc>
              <a:spcBef>
                <a:spcPct val="0"/>
              </a:spcBef>
              <a:spcAft>
                <a:spcPct val="0"/>
              </a:spcAft>
            </a:pPr>
            <a:r>
              <a:rPr lang="en-US" altLang="en-US" sz="1800" b="1" dirty="0">
                <a:latin typeface="+mj-lt"/>
              </a:rPr>
              <a:t>Risk-Free Rate:</a:t>
            </a:r>
            <a:r>
              <a:rPr lang="en-US" altLang="en-US" sz="1800" dirty="0">
                <a:latin typeface="+mj-lt"/>
              </a:rPr>
              <a:t> The interest rate that could be earned on a risk-free investment. It accounts for the time value of money and reflects the opportunity cost of tying up capital.</a:t>
            </a:r>
          </a:p>
          <a:p>
            <a:pPr lvl="0" defTabSz="914400" eaLnBrk="0" fontAlgn="base" hangingPunct="0">
              <a:lnSpc>
                <a:spcPct val="150000"/>
              </a:lnSpc>
              <a:spcBef>
                <a:spcPct val="0"/>
              </a:spcBef>
              <a:spcAft>
                <a:spcPct val="0"/>
              </a:spcAft>
            </a:pPr>
            <a:r>
              <a:rPr lang="en-US" altLang="en-US" sz="1800" b="1" dirty="0">
                <a:latin typeface="+mj-lt"/>
              </a:rPr>
              <a:t>Time to Maturity: </a:t>
            </a:r>
            <a:r>
              <a:rPr lang="en-US" altLang="en-US" sz="1800" dirty="0">
                <a:latin typeface="+mj-lt"/>
              </a:rPr>
              <a:t>The period until the forward contract's expiration. The longer the time to maturity, the higher the potential impact on the forward price.</a:t>
            </a:r>
          </a:p>
          <a:p>
            <a:pPr lvl="0" defTabSz="914400" eaLnBrk="0" fontAlgn="base" hangingPunct="0">
              <a:lnSpc>
                <a:spcPct val="150000"/>
              </a:lnSpc>
              <a:spcBef>
                <a:spcPct val="0"/>
              </a:spcBef>
              <a:spcAft>
                <a:spcPct val="0"/>
              </a:spcAft>
            </a:pPr>
            <a:r>
              <a:rPr lang="en-US" altLang="en-US" sz="1800" b="1" dirty="0">
                <a:latin typeface="+mj-lt"/>
              </a:rPr>
              <a:t>Cost of Carry: </a:t>
            </a:r>
            <a:r>
              <a:rPr lang="en-US" altLang="en-US" sz="1800" dirty="0">
                <a:latin typeface="+mj-lt"/>
              </a:rPr>
              <a:t>Expenses associated with holding the physical commodity until the contract's maturity. This includes storage costs, insurance, and any income or benefits generated by holding the commodity.</a:t>
            </a:r>
          </a:p>
          <a:p>
            <a:pPr lvl="0" defTabSz="914400" eaLnBrk="0" fontAlgn="base" hangingPunct="0">
              <a:lnSpc>
                <a:spcPct val="150000"/>
              </a:lnSpc>
              <a:spcBef>
                <a:spcPct val="0"/>
              </a:spcBef>
              <a:spcAft>
                <a:spcPct val="0"/>
              </a:spcAft>
            </a:pPr>
            <a:endParaRPr lang="en-US" altLang="en-US" sz="1800" dirty="0">
              <a:latin typeface="+mj-lt"/>
            </a:endParaRPr>
          </a:p>
        </p:txBody>
      </p:sp>
      <p:pic>
        <p:nvPicPr>
          <p:cNvPr id="6" name="Picture Placeholder 5">
            <a:extLst>
              <a:ext uri="{FF2B5EF4-FFF2-40B4-BE49-F238E27FC236}">
                <a16:creationId xmlns:a16="http://schemas.microsoft.com/office/drawing/2014/main" id="{4A848289-4024-4C27-B486-E3B69AE502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280172" y="-2316974"/>
            <a:ext cx="14920948" cy="14920948"/>
          </a:xfrm>
          <a:custGeom>
            <a:avLst/>
            <a:gdLst>
              <a:gd name="connsiteX0" fmla="*/ 7460474 w 14920948"/>
              <a:gd name="connsiteY0" fmla="*/ 0 h 14920948"/>
              <a:gd name="connsiteX1" fmla="*/ 14920948 w 14920948"/>
              <a:gd name="connsiteY1" fmla="*/ 7460475 h 14920948"/>
              <a:gd name="connsiteX2" fmla="*/ 7460474 w 14920948"/>
              <a:gd name="connsiteY2" fmla="*/ 14920948 h 14920948"/>
              <a:gd name="connsiteX3" fmla="*/ 0 w 14920948"/>
              <a:gd name="connsiteY3" fmla="*/ 7460475 h 14920948"/>
              <a:gd name="connsiteX4" fmla="*/ 7460474 w 14920948"/>
              <a:gd name="connsiteY4" fmla="*/ 0 h 14920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20948" h="14920948">
                <a:moveTo>
                  <a:pt x="7460474" y="0"/>
                </a:moveTo>
                <a:cubicBezTo>
                  <a:pt x="11580780" y="0"/>
                  <a:pt x="14920948" y="3340168"/>
                  <a:pt x="14920948" y="7460475"/>
                </a:cubicBezTo>
                <a:cubicBezTo>
                  <a:pt x="14920948" y="11580780"/>
                  <a:pt x="11580780" y="14920948"/>
                  <a:pt x="7460474" y="14920948"/>
                </a:cubicBezTo>
                <a:cubicBezTo>
                  <a:pt x="3340168" y="14920948"/>
                  <a:pt x="0" y="11580780"/>
                  <a:pt x="0" y="7460475"/>
                </a:cubicBezTo>
                <a:cubicBezTo>
                  <a:pt x="0" y="3340168"/>
                  <a:pt x="3340168" y="0"/>
                  <a:pt x="7460474" y="0"/>
                </a:cubicBezTo>
                <a:close/>
              </a:path>
            </a:pathLst>
          </a:custGeom>
        </p:spPr>
      </p:pic>
    </p:spTree>
    <p:extLst>
      <p:ext uri="{BB962C8B-B14F-4D97-AF65-F5344CB8AC3E}">
        <p14:creationId xmlns:p14="http://schemas.microsoft.com/office/powerpoint/2010/main" val="389907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204;p13">
            <a:extLst>
              <a:ext uri="{FF2B5EF4-FFF2-40B4-BE49-F238E27FC236}">
                <a16:creationId xmlns:a16="http://schemas.microsoft.com/office/drawing/2014/main" id="{338251EB-DF3D-4D74-BEBC-FD230949862D}"/>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solidFill>
                  <a:schemeClr val="tx1">
                    <a:lumMod val="85000"/>
                    <a:lumOff val="15000"/>
                  </a:schemeClr>
                </a:solidFill>
                <a:latin typeface="Century Gothic" panose="020B0502020202020204" pitchFamily="34" charset="0"/>
                <a:cs typeface="Fredoka" pitchFamily="2" charset="-79"/>
              </a:rPr>
              <a:t>Pricing Related Concepts You </a:t>
            </a:r>
            <a:r>
              <a:rPr lang="en-US" altLang="zh-CN" sz="6000" b="1" dirty="0" err="1">
                <a:solidFill>
                  <a:schemeClr val="tx1">
                    <a:lumMod val="85000"/>
                    <a:lumOff val="15000"/>
                  </a:schemeClr>
                </a:solidFill>
                <a:latin typeface="Century Gothic" panose="020B0502020202020204" pitchFamily="34" charset="0"/>
                <a:cs typeface="Fredoka" pitchFamily="2" charset="-79"/>
              </a:rPr>
              <a:t>gots</a:t>
            </a:r>
            <a:r>
              <a:rPr lang="en-US" altLang="zh-CN" sz="6000" b="1" dirty="0">
                <a:solidFill>
                  <a:schemeClr val="tx1">
                    <a:lumMod val="85000"/>
                    <a:lumOff val="15000"/>
                  </a:schemeClr>
                </a:solidFill>
                <a:latin typeface="Century Gothic" panose="020B0502020202020204" pitchFamily="34" charset="0"/>
                <a:cs typeface="Fredoka" pitchFamily="2" charset="-79"/>
              </a:rPr>
              <a:t> to know </a:t>
            </a:r>
            <a:r>
              <a:rPr lang="en-US" altLang="zh-CN" sz="6000" b="1" dirty="0" err="1">
                <a:solidFill>
                  <a:schemeClr val="tx1">
                    <a:lumMod val="85000"/>
                    <a:lumOff val="15000"/>
                  </a:schemeClr>
                </a:solidFill>
                <a:latin typeface="Century Gothic" panose="020B0502020202020204" pitchFamily="34" charset="0"/>
                <a:cs typeface="Fredoka" pitchFamily="2" charset="-79"/>
              </a:rPr>
              <a:t>bruv</a:t>
            </a:r>
            <a:endParaRPr lang="en-US" sz="6000" b="1" dirty="0">
              <a:solidFill>
                <a:schemeClr val="tx1">
                  <a:lumMod val="85000"/>
                  <a:lumOff val="15000"/>
                </a:schemeClr>
              </a:solidFill>
              <a:latin typeface="Century Gothic" panose="020B0502020202020204" pitchFamily="34" charset="0"/>
              <a:cs typeface="Fredoka" pitchFamily="2" charset="-79"/>
            </a:endParaRPr>
          </a:p>
        </p:txBody>
      </p:sp>
      <p:sp>
        <p:nvSpPr>
          <p:cNvPr id="87" name="Oval 86">
            <a:extLst>
              <a:ext uri="{FF2B5EF4-FFF2-40B4-BE49-F238E27FC236}">
                <a16:creationId xmlns:a16="http://schemas.microsoft.com/office/drawing/2014/main" id="{E757FA49-0E71-477A-A21F-E2F40BF5FE27}"/>
              </a:ext>
            </a:extLst>
          </p:cNvPr>
          <p:cNvSpPr/>
          <p:nvPr/>
        </p:nvSpPr>
        <p:spPr>
          <a:xfrm>
            <a:off x="2664049"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88" name="Group 87">
            <a:extLst>
              <a:ext uri="{FF2B5EF4-FFF2-40B4-BE49-F238E27FC236}">
                <a16:creationId xmlns:a16="http://schemas.microsoft.com/office/drawing/2014/main" id="{7B3C4629-0AF6-46FF-A69B-222D32A0C085}"/>
              </a:ext>
            </a:extLst>
          </p:cNvPr>
          <p:cNvGrpSpPr/>
          <p:nvPr/>
        </p:nvGrpSpPr>
        <p:grpSpPr>
          <a:xfrm>
            <a:off x="3087739" y="4353575"/>
            <a:ext cx="1712942" cy="817852"/>
            <a:chOff x="15000288" y="6102350"/>
            <a:chExt cx="2992437" cy="1428751"/>
          </a:xfrm>
          <a:solidFill>
            <a:schemeClr val="bg1"/>
          </a:solidFill>
        </p:grpSpPr>
        <p:sp>
          <p:nvSpPr>
            <p:cNvPr id="89" name="Rectangle 34">
              <a:extLst>
                <a:ext uri="{FF2B5EF4-FFF2-40B4-BE49-F238E27FC236}">
                  <a16:creationId xmlns:a16="http://schemas.microsoft.com/office/drawing/2014/main" id="{0926FDF8-6437-440B-94CE-2CC00226E5A1}"/>
                </a:ext>
              </a:extLst>
            </p:cNvPr>
            <p:cNvSpPr>
              <a:spLocks noChangeArrowheads="1"/>
            </p:cNvSpPr>
            <p:nvPr/>
          </p:nvSpPr>
          <p:spPr bwMode="auto">
            <a:xfrm>
              <a:off x="15319375" y="6102350"/>
              <a:ext cx="2355850" cy="965200"/>
            </a:xfrm>
            <a:prstGeom prst="rect">
              <a:avLst/>
            </a:prstGeom>
            <a:noFill/>
            <a:ln w="190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35">
              <a:extLst>
                <a:ext uri="{FF2B5EF4-FFF2-40B4-BE49-F238E27FC236}">
                  <a16:creationId xmlns:a16="http://schemas.microsoft.com/office/drawing/2014/main" id="{94CDB9C8-6BB1-47B0-8464-F39D371E7DB1}"/>
                </a:ext>
              </a:extLst>
            </p:cNvPr>
            <p:cNvSpPr>
              <a:spLocks/>
            </p:cNvSpPr>
            <p:nvPr/>
          </p:nvSpPr>
          <p:spPr bwMode="auto">
            <a:xfrm>
              <a:off x="15451138" y="6238875"/>
              <a:ext cx="244475" cy="700088"/>
            </a:xfrm>
            <a:custGeom>
              <a:avLst/>
              <a:gdLst>
                <a:gd name="T0" fmla="*/ 20 w 65"/>
                <a:gd name="T1" fmla="*/ 17 h 185"/>
                <a:gd name="T2" fmla="*/ 20 w 65"/>
                <a:gd name="T3" fmla="*/ 167 h 185"/>
                <a:gd name="T4" fmla="*/ 25 w 65"/>
                <a:gd name="T5" fmla="*/ 177 h 185"/>
                <a:gd name="T6" fmla="*/ 32 w 65"/>
                <a:gd name="T7" fmla="*/ 180 h 185"/>
                <a:gd name="T8" fmla="*/ 32 w 65"/>
                <a:gd name="T9" fmla="*/ 180 h 185"/>
                <a:gd name="T10" fmla="*/ 32 w 65"/>
                <a:gd name="T11" fmla="*/ 180 h 185"/>
                <a:gd name="T12" fmla="*/ 33 w 65"/>
                <a:gd name="T13" fmla="*/ 180 h 185"/>
                <a:gd name="T14" fmla="*/ 34 w 65"/>
                <a:gd name="T15" fmla="*/ 180 h 185"/>
                <a:gd name="T16" fmla="*/ 39 w 65"/>
                <a:gd name="T17" fmla="*/ 178 h 185"/>
                <a:gd name="T18" fmla="*/ 45 w 65"/>
                <a:gd name="T19" fmla="*/ 167 h 185"/>
                <a:gd name="T20" fmla="*/ 53 w 65"/>
                <a:gd name="T21" fmla="*/ 152 h 185"/>
                <a:gd name="T22" fmla="*/ 62 w 65"/>
                <a:gd name="T23" fmla="*/ 150 h 185"/>
                <a:gd name="T24" fmla="*/ 65 w 65"/>
                <a:gd name="T25" fmla="*/ 150 h 185"/>
                <a:gd name="T26" fmla="*/ 65 w 65"/>
                <a:gd name="T27" fmla="*/ 152 h 185"/>
                <a:gd name="T28" fmla="*/ 48 w 65"/>
                <a:gd name="T29" fmla="*/ 181 h 185"/>
                <a:gd name="T30" fmla="*/ 32 w 65"/>
                <a:gd name="T31" fmla="*/ 185 h 185"/>
                <a:gd name="T32" fmla="*/ 16 w 65"/>
                <a:gd name="T33" fmla="*/ 181 h 185"/>
                <a:gd name="T34" fmla="*/ 0 w 65"/>
                <a:gd name="T35" fmla="*/ 152 h 185"/>
                <a:gd name="T36" fmla="*/ 0 w 65"/>
                <a:gd name="T37" fmla="*/ 32 h 185"/>
                <a:gd name="T38" fmla="*/ 16 w 65"/>
                <a:gd name="T39" fmla="*/ 4 h 185"/>
                <a:gd name="T40" fmla="*/ 32 w 65"/>
                <a:gd name="T41" fmla="*/ 0 h 185"/>
                <a:gd name="T42" fmla="*/ 48 w 65"/>
                <a:gd name="T43" fmla="*/ 4 h 185"/>
                <a:gd name="T44" fmla="*/ 65 w 65"/>
                <a:gd name="T45" fmla="*/ 32 h 185"/>
                <a:gd name="T46" fmla="*/ 65 w 65"/>
                <a:gd name="T47" fmla="*/ 35 h 185"/>
                <a:gd name="T48" fmla="*/ 62 w 65"/>
                <a:gd name="T49" fmla="*/ 35 h 185"/>
                <a:gd name="T50" fmla="*/ 53 w 65"/>
                <a:gd name="T51" fmla="*/ 33 h 185"/>
                <a:gd name="T52" fmla="*/ 45 w 65"/>
                <a:gd name="T53" fmla="*/ 17 h 185"/>
                <a:gd name="T54" fmla="*/ 40 w 65"/>
                <a:gd name="T55" fmla="*/ 7 h 185"/>
                <a:gd name="T56" fmla="*/ 33 w 65"/>
                <a:gd name="T57" fmla="*/ 5 h 185"/>
                <a:gd name="T58" fmla="*/ 32 w 65"/>
                <a:gd name="T59" fmla="*/ 5 h 185"/>
                <a:gd name="T60" fmla="*/ 32 w 65"/>
                <a:gd name="T61" fmla="*/ 5 h 185"/>
                <a:gd name="T62" fmla="*/ 30 w 65"/>
                <a:gd name="T63" fmla="*/ 5 h 185"/>
                <a:gd name="T64" fmla="*/ 26 w 65"/>
                <a:gd name="T65" fmla="*/ 7 h 185"/>
                <a:gd name="T66" fmla="*/ 20 w 65"/>
                <a:gd name="T6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185">
                  <a:moveTo>
                    <a:pt x="20" y="17"/>
                  </a:move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2" y="180"/>
                    <a:pt x="32" y="180"/>
                  </a:cubicBezTo>
                  <a:cubicBezTo>
                    <a:pt x="32" y="180"/>
                    <a:pt x="32" y="180"/>
                    <a:pt x="33" y="180"/>
                  </a:cubicBezTo>
                  <a:cubicBezTo>
                    <a:pt x="33" y="180"/>
                    <a:pt x="34" y="180"/>
                    <a:pt x="34" y="180"/>
                  </a:cubicBezTo>
                  <a:cubicBezTo>
                    <a:pt x="35" y="179"/>
                    <a:pt x="37" y="179"/>
                    <a:pt x="39" y="178"/>
                  </a:cubicBezTo>
                  <a:cubicBezTo>
                    <a:pt x="42" y="177"/>
                    <a:pt x="45" y="174"/>
                    <a:pt x="45" y="167"/>
                  </a:cubicBezTo>
                  <a:cubicBezTo>
                    <a:pt x="45" y="159"/>
                    <a:pt x="49" y="154"/>
                    <a:pt x="53" y="152"/>
                  </a:cubicBezTo>
                  <a:cubicBezTo>
                    <a:pt x="58" y="150"/>
                    <a:pt x="62" y="150"/>
                    <a:pt x="62" y="150"/>
                  </a:cubicBezTo>
                  <a:cubicBezTo>
                    <a:pt x="65" y="150"/>
                    <a:pt x="65" y="150"/>
                    <a:pt x="65" y="150"/>
                  </a:cubicBezTo>
                  <a:cubicBezTo>
                    <a:pt x="65" y="152"/>
                    <a:pt x="65" y="152"/>
                    <a:pt x="65" y="152"/>
                  </a:cubicBezTo>
                  <a:cubicBezTo>
                    <a:pt x="65" y="168"/>
                    <a:pt x="56" y="177"/>
                    <a:pt x="48" y="181"/>
                  </a:cubicBezTo>
                  <a:cubicBezTo>
                    <a:pt x="40" y="185"/>
                    <a:pt x="32" y="185"/>
                    <a:pt x="32"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2" y="0"/>
                  </a:cubicBezTo>
                  <a:cubicBezTo>
                    <a:pt x="32" y="0"/>
                    <a:pt x="40" y="0"/>
                    <a:pt x="48" y="4"/>
                  </a:cubicBezTo>
                  <a:cubicBezTo>
                    <a:pt x="56" y="8"/>
                    <a:pt x="65" y="16"/>
                    <a:pt x="65" y="32"/>
                  </a:cubicBezTo>
                  <a:cubicBezTo>
                    <a:pt x="65" y="35"/>
                    <a:pt x="65" y="35"/>
                    <a:pt x="65" y="35"/>
                  </a:cubicBezTo>
                  <a:cubicBezTo>
                    <a:pt x="62" y="35"/>
                    <a:pt x="62" y="35"/>
                    <a:pt x="62" y="35"/>
                  </a:cubicBezTo>
                  <a:cubicBezTo>
                    <a:pt x="62" y="35"/>
                    <a:pt x="58" y="35"/>
                    <a:pt x="53" y="33"/>
                  </a:cubicBezTo>
                  <a:cubicBezTo>
                    <a:pt x="49" y="31"/>
                    <a:pt x="45" y="26"/>
                    <a:pt x="45" y="17"/>
                  </a:cubicBezTo>
                  <a:cubicBezTo>
                    <a:pt x="45"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3" y="8"/>
                    <a:pt x="20" y="11"/>
                    <a:pt x="2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6">
              <a:extLst>
                <a:ext uri="{FF2B5EF4-FFF2-40B4-BE49-F238E27FC236}">
                  <a16:creationId xmlns:a16="http://schemas.microsoft.com/office/drawing/2014/main" id="{ADF19EC6-CAC3-4E3A-BEA5-267902E17B63}"/>
                </a:ext>
              </a:extLst>
            </p:cNvPr>
            <p:cNvSpPr>
              <a:spLocks/>
            </p:cNvSpPr>
            <p:nvPr/>
          </p:nvSpPr>
          <p:spPr bwMode="auto">
            <a:xfrm>
              <a:off x="15741650" y="6238875"/>
              <a:ext cx="244475" cy="700088"/>
            </a:xfrm>
            <a:custGeom>
              <a:avLst/>
              <a:gdLst>
                <a:gd name="T0" fmla="*/ 65 w 65"/>
                <a:gd name="T1" fmla="*/ 150 h 185"/>
                <a:gd name="T2" fmla="*/ 65 w 65"/>
                <a:gd name="T3" fmla="*/ 152 h 185"/>
                <a:gd name="T4" fmla="*/ 48 w 65"/>
                <a:gd name="T5" fmla="*/ 181 h 185"/>
                <a:gd name="T6" fmla="*/ 32 w 65"/>
                <a:gd name="T7" fmla="*/ 185 h 185"/>
                <a:gd name="T8" fmla="*/ 16 w 65"/>
                <a:gd name="T9" fmla="*/ 181 h 185"/>
                <a:gd name="T10" fmla="*/ 0 w 65"/>
                <a:gd name="T11" fmla="*/ 152 h 185"/>
                <a:gd name="T12" fmla="*/ 0 w 65"/>
                <a:gd name="T13" fmla="*/ 0 h 185"/>
                <a:gd name="T14" fmla="*/ 2 w 65"/>
                <a:gd name="T15" fmla="*/ 0 h 185"/>
                <a:gd name="T16" fmla="*/ 18 w 65"/>
                <a:gd name="T17" fmla="*/ 9 h 185"/>
                <a:gd name="T18" fmla="*/ 20 w 65"/>
                <a:gd name="T19" fmla="*/ 17 h 185"/>
                <a:gd name="T20" fmla="*/ 20 w 65"/>
                <a:gd name="T21" fmla="*/ 167 h 185"/>
                <a:gd name="T22" fmla="*/ 25 w 65"/>
                <a:gd name="T23" fmla="*/ 177 h 185"/>
                <a:gd name="T24" fmla="*/ 32 w 65"/>
                <a:gd name="T25" fmla="*/ 180 h 185"/>
                <a:gd name="T26" fmla="*/ 32 w 65"/>
                <a:gd name="T27" fmla="*/ 180 h 185"/>
                <a:gd name="T28" fmla="*/ 33 w 65"/>
                <a:gd name="T29" fmla="*/ 180 h 185"/>
                <a:gd name="T30" fmla="*/ 34 w 65"/>
                <a:gd name="T31" fmla="*/ 180 h 185"/>
                <a:gd name="T32" fmla="*/ 39 w 65"/>
                <a:gd name="T33" fmla="*/ 178 h 185"/>
                <a:gd name="T34" fmla="*/ 45 w 65"/>
                <a:gd name="T35" fmla="*/ 167 h 185"/>
                <a:gd name="T36" fmla="*/ 54 w 65"/>
                <a:gd name="T37" fmla="*/ 152 h 185"/>
                <a:gd name="T38" fmla="*/ 62 w 65"/>
                <a:gd name="T39" fmla="*/ 150 h 185"/>
                <a:gd name="T40" fmla="*/ 65 w 65"/>
                <a:gd name="T41" fmla="*/ 15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85">
                  <a:moveTo>
                    <a:pt x="65" y="150"/>
                  </a:moveTo>
                  <a:cubicBezTo>
                    <a:pt x="65" y="152"/>
                    <a:pt x="65" y="152"/>
                    <a:pt x="65" y="152"/>
                  </a:cubicBezTo>
                  <a:cubicBezTo>
                    <a:pt x="65" y="168"/>
                    <a:pt x="56" y="177"/>
                    <a:pt x="48" y="181"/>
                  </a:cubicBezTo>
                  <a:cubicBezTo>
                    <a:pt x="40" y="185"/>
                    <a:pt x="33" y="185"/>
                    <a:pt x="32" y="185"/>
                  </a:cubicBezTo>
                  <a:cubicBezTo>
                    <a:pt x="32" y="185"/>
                    <a:pt x="24" y="185"/>
                    <a:pt x="16" y="181"/>
                  </a:cubicBezTo>
                  <a:cubicBezTo>
                    <a:pt x="8" y="177"/>
                    <a:pt x="0" y="168"/>
                    <a:pt x="0" y="152"/>
                  </a:cubicBezTo>
                  <a:cubicBezTo>
                    <a:pt x="0" y="0"/>
                    <a:pt x="0" y="0"/>
                    <a:pt x="0" y="0"/>
                  </a:cubicBezTo>
                  <a:cubicBezTo>
                    <a:pt x="2" y="0"/>
                    <a:pt x="2" y="0"/>
                    <a:pt x="2" y="0"/>
                  </a:cubicBezTo>
                  <a:cubicBezTo>
                    <a:pt x="11" y="0"/>
                    <a:pt x="16" y="4"/>
                    <a:pt x="18" y="9"/>
                  </a:cubicBezTo>
                  <a:cubicBezTo>
                    <a:pt x="20" y="13"/>
                    <a:pt x="20" y="17"/>
                    <a:pt x="20" y="17"/>
                  </a:cubicBez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3" y="180"/>
                    <a:pt x="33" y="180"/>
                  </a:cubicBezTo>
                  <a:cubicBezTo>
                    <a:pt x="33" y="180"/>
                    <a:pt x="34" y="180"/>
                    <a:pt x="34" y="180"/>
                  </a:cubicBezTo>
                  <a:cubicBezTo>
                    <a:pt x="35" y="179"/>
                    <a:pt x="37" y="179"/>
                    <a:pt x="39" y="178"/>
                  </a:cubicBezTo>
                  <a:cubicBezTo>
                    <a:pt x="42" y="177"/>
                    <a:pt x="45" y="174"/>
                    <a:pt x="45" y="167"/>
                  </a:cubicBezTo>
                  <a:cubicBezTo>
                    <a:pt x="45" y="159"/>
                    <a:pt x="49" y="154"/>
                    <a:pt x="54" y="152"/>
                  </a:cubicBezTo>
                  <a:cubicBezTo>
                    <a:pt x="58" y="150"/>
                    <a:pt x="62" y="150"/>
                    <a:pt x="62" y="150"/>
                  </a:cubicBezTo>
                  <a:lnTo>
                    <a:pt x="6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7">
              <a:extLst>
                <a:ext uri="{FF2B5EF4-FFF2-40B4-BE49-F238E27FC236}">
                  <a16:creationId xmlns:a16="http://schemas.microsoft.com/office/drawing/2014/main" id="{2C5CE5D1-7887-42E9-BA05-C410C194B58F}"/>
                </a:ext>
              </a:extLst>
            </p:cNvPr>
            <p:cNvSpPr>
              <a:spLocks noEditPoints="1"/>
            </p:cNvSpPr>
            <p:nvPr/>
          </p:nvSpPr>
          <p:spPr bwMode="auto">
            <a:xfrm>
              <a:off x="16016288" y="6238875"/>
              <a:ext cx="244475" cy="700088"/>
            </a:xfrm>
            <a:custGeom>
              <a:avLst/>
              <a:gdLst>
                <a:gd name="T0" fmla="*/ 65 w 65"/>
                <a:gd name="T1" fmla="*/ 32 h 185"/>
                <a:gd name="T2" fmla="*/ 65 w 65"/>
                <a:gd name="T3" fmla="*/ 152 h 185"/>
                <a:gd name="T4" fmla="*/ 49 w 65"/>
                <a:gd name="T5" fmla="*/ 181 h 185"/>
                <a:gd name="T6" fmla="*/ 33 w 65"/>
                <a:gd name="T7" fmla="*/ 185 h 185"/>
                <a:gd name="T8" fmla="*/ 17 w 65"/>
                <a:gd name="T9" fmla="*/ 181 h 185"/>
                <a:gd name="T10" fmla="*/ 0 w 65"/>
                <a:gd name="T11" fmla="*/ 152 h 185"/>
                <a:gd name="T12" fmla="*/ 0 w 65"/>
                <a:gd name="T13" fmla="*/ 32 h 185"/>
                <a:gd name="T14" fmla="*/ 17 w 65"/>
                <a:gd name="T15" fmla="*/ 4 h 185"/>
                <a:gd name="T16" fmla="*/ 33 w 65"/>
                <a:gd name="T17" fmla="*/ 0 h 185"/>
                <a:gd name="T18" fmla="*/ 49 w 65"/>
                <a:gd name="T19" fmla="*/ 4 h 185"/>
                <a:gd name="T20" fmla="*/ 65 w 65"/>
                <a:gd name="T21" fmla="*/ 32 h 185"/>
                <a:gd name="T22" fmla="*/ 45 w 65"/>
                <a:gd name="T23" fmla="*/ 17 h 185"/>
                <a:gd name="T24" fmla="*/ 40 w 65"/>
                <a:gd name="T25" fmla="*/ 7 h 185"/>
                <a:gd name="T26" fmla="*/ 33 w 65"/>
                <a:gd name="T27" fmla="*/ 5 h 185"/>
                <a:gd name="T28" fmla="*/ 33 w 65"/>
                <a:gd name="T29" fmla="*/ 5 h 185"/>
                <a:gd name="T30" fmla="*/ 32 w 65"/>
                <a:gd name="T31" fmla="*/ 5 h 185"/>
                <a:gd name="T32" fmla="*/ 31 w 65"/>
                <a:gd name="T33" fmla="*/ 5 h 185"/>
                <a:gd name="T34" fmla="*/ 26 w 65"/>
                <a:gd name="T35" fmla="*/ 7 h 185"/>
                <a:gd name="T36" fmla="*/ 20 w 65"/>
                <a:gd name="T37" fmla="*/ 17 h 185"/>
                <a:gd name="T38" fmla="*/ 20 w 65"/>
                <a:gd name="T39" fmla="*/ 167 h 185"/>
                <a:gd name="T40" fmla="*/ 25 w 65"/>
                <a:gd name="T41" fmla="*/ 177 h 185"/>
                <a:gd name="T42" fmla="*/ 32 w 65"/>
                <a:gd name="T43" fmla="*/ 180 h 185"/>
                <a:gd name="T44" fmla="*/ 33 w 65"/>
                <a:gd name="T45" fmla="*/ 180 h 185"/>
                <a:gd name="T46" fmla="*/ 33 w 65"/>
                <a:gd name="T47" fmla="*/ 180 h 185"/>
                <a:gd name="T48" fmla="*/ 33 w 65"/>
                <a:gd name="T49" fmla="*/ 180 h 185"/>
                <a:gd name="T50" fmla="*/ 35 w 65"/>
                <a:gd name="T51" fmla="*/ 180 h 185"/>
                <a:gd name="T52" fmla="*/ 39 w 65"/>
                <a:gd name="T53" fmla="*/ 178 h 185"/>
                <a:gd name="T54" fmla="*/ 45 w 65"/>
                <a:gd name="T55" fmla="*/ 167 h 185"/>
                <a:gd name="T56" fmla="*/ 45 w 65"/>
                <a:gd name="T5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85">
                  <a:moveTo>
                    <a:pt x="65" y="32"/>
                  </a:moveTo>
                  <a:cubicBezTo>
                    <a:pt x="65" y="152"/>
                    <a:pt x="65" y="152"/>
                    <a:pt x="65" y="152"/>
                  </a:cubicBezTo>
                  <a:cubicBezTo>
                    <a:pt x="65" y="168"/>
                    <a:pt x="57" y="177"/>
                    <a:pt x="49" y="181"/>
                  </a:cubicBezTo>
                  <a:cubicBezTo>
                    <a:pt x="41" y="185"/>
                    <a:pt x="33" y="185"/>
                    <a:pt x="33" y="185"/>
                  </a:cubicBezTo>
                  <a:cubicBezTo>
                    <a:pt x="33" y="185"/>
                    <a:pt x="25" y="185"/>
                    <a:pt x="17" y="181"/>
                  </a:cubicBezTo>
                  <a:cubicBezTo>
                    <a:pt x="8" y="177"/>
                    <a:pt x="0" y="168"/>
                    <a:pt x="0" y="152"/>
                  </a:cubicBezTo>
                  <a:cubicBezTo>
                    <a:pt x="0" y="32"/>
                    <a:pt x="0" y="32"/>
                    <a:pt x="0" y="32"/>
                  </a:cubicBezTo>
                  <a:cubicBezTo>
                    <a:pt x="0" y="16"/>
                    <a:pt x="8" y="8"/>
                    <a:pt x="17" y="4"/>
                  </a:cubicBezTo>
                  <a:cubicBezTo>
                    <a:pt x="25" y="0"/>
                    <a:pt x="33" y="0"/>
                    <a:pt x="33" y="0"/>
                  </a:cubicBezTo>
                  <a:cubicBezTo>
                    <a:pt x="33" y="0"/>
                    <a:pt x="41" y="0"/>
                    <a:pt x="49" y="4"/>
                  </a:cubicBezTo>
                  <a:cubicBezTo>
                    <a:pt x="57" y="8"/>
                    <a:pt x="65" y="16"/>
                    <a:pt x="65" y="32"/>
                  </a:cubicBezTo>
                  <a:close/>
                  <a:moveTo>
                    <a:pt x="45" y="17"/>
                  </a:moveTo>
                  <a:cubicBezTo>
                    <a:pt x="45" y="12"/>
                    <a:pt x="43" y="9"/>
                    <a:pt x="40" y="7"/>
                  </a:cubicBezTo>
                  <a:cubicBezTo>
                    <a:pt x="38" y="5"/>
                    <a:pt x="34" y="5"/>
                    <a:pt x="33" y="5"/>
                  </a:cubicBezTo>
                  <a:cubicBezTo>
                    <a:pt x="33" y="5"/>
                    <a:pt x="33" y="5"/>
                    <a:pt x="33" y="5"/>
                  </a:cubicBezTo>
                  <a:cubicBezTo>
                    <a:pt x="33" y="5"/>
                    <a:pt x="33"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3" y="176"/>
                    <a:pt x="25" y="177"/>
                  </a:cubicBezTo>
                  <a:cubicBezTo>
                    <a:pt x="28" y="179"/>
                    <a:pt x="31" y="180"/>
                    <a:pt x="32" y="180"/>
                  </a:cubicBezTo>
                  <a:cubicBezTo>
                    <a:pt x="32" y="180"/>
                    <a:pt x="33" y="180"/>
                    <a:pt x="33" y="180"/>
                  </a:cubicBezTo>
                  <a:cubicBezTo>
                    <a:pt x="33" y="180"/>
                    <a:pt x="33"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8">
              <a:extLst>
                <a:ext uri="{FF2B5EF4-FFF2-40B4-BE49-F238E27FC236}">
                  <a16:creationId xmlns:a16="http://schemas.microsoft.com/office/drawing/2014/main" id="{EC56E80E-B1A6-496A-BB5D-ED089641335F}"/>
                </a:ext>
              </a:extLst>
            </p:cNvPr>
            <p:cNvSpPr>
              <a:spLocks noEditPoints="1"/>
            </p:cNvSpPr>
            <p:nvPr/>
          </p:nvSpPr>
          <p:spPr bwMode="auto">
            <a:xfrm>
              <a:off x="16313150" y="6238875"/>
              <a:ext cx="244475" cy="700088"/>
            </a:xfrm>
            <a:custGeom>
              <a:avLst/>
              <a:gdLst>
                <a:gd name="T0" fmla="*/ 17 w 65"/>
                <a:gd name="T1" fmla="*/ 20 h 185"/>
                <a:gd name="T2" fmla="*/ 7 w 65"/>
                <a:gd name="T3" fmla="*/ 25 h 185"/>
                <a:gd name="T4" fmla="*/ 5 w 65"/>
                <a:gd name="T5" fmla="*/ 32 h 185"/>
                <a:gd name="T6" fmla="*/ 5 w 65"/>
                <a:gd name="T7" fmla="*/ 32 h 185"/>
                <a:gd name="T8" fmla="*/ 0 w 65"/>
                <a:gd name="T9" fmla="*/ 32 h 185"/>
                <a:gd name="T10" fmla="*/ 4 w 65"/>
                <a:gd name="T11" fmla="*/ 16 h 185"/>
                <a:gd name="T12" fmla="*/ 32 w 65"/>
                <a:gd name="T13" fmla="*/ 0 h 185"/>
                <a:gd name="T14" fmla="*/ 35 w 65"/>
                <a:gd name="T15" fmla="*/ 0 h 185"/>
                <a:gd name="T16" fmla="*/ 35 w 65"/>
                <a:gd name="T17" fmla="*/ 2 h 185"/>
                <a:gd name="T18" fmla="*/ 33 w 65"/>
                <a:gd name="T19" fmla="*/ 11 h 185"/>
                <a:gd name="T20" fmla="*/ 17 w 65"/>
                <a:gd name="T21" fmla="*/ 20 h 185"/>
                <a:gd name="T22" fmla="*/ 65 w 65"/>
                <a:gd name="T23" fmla="*/ 3 h 185"/>
                <a:gd name="T24" fmla="*/ 50 w 65"/>
                <a:gd name="T25" fmla="*/ 30 h 185"/>
                <a:gd name="T26" fmla="*/ 50 w 65"/>
                <a:gd name="T27" fmla="*/ 185 h 185"/>
                <a:gd name="T28" fmla="*/ 30 w 65"/>
                <a:gd name="T29" fmla="*/ 185 h 185"/>
                <a:gd name="T30" fmla="*/ 30 w 65"/>
                <a:gd name="T31" fmla="*/ 32 h 185"/>
                <a:gd name="T32" fmla="*/ 32 w 65"/>
                <a:gd name="T33" fmla="*/ 24 h 185"/>
                <a:gd name="T34" fmla="*/ 47 w 65"/>
                <a:gd name="T35" fmla="*/ 15 h 185"/>
                <a:gd name="T36" fmla="*/ 58 w 65"/>
                <a:gd name="T37" fmla="*/ 10 h 185"/>
                <a:gd name="T38" fmla="*/ 60 w 65"/>
                <a:gd name="T39" fmla="*/ 3 h 185"/>
                <a:gd name="T40" fmla="*/ 60 w 65"/>
                <a:gd name="T41" fmla="*/ 2 h 185"/>
                <a:gd name="T42" fmla="*/ 65 w 65"/>
                <a:gd name="T43" fmla="*/ 2 h 185"/>
                <a:gd name="T44" fmla="*/ 65 w 65"/>
                <a:gd name="T4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17" y="20"/>
                  </a:moveTo>
                  <a:cubicBezTo>
                    <a:pt x="11" y="20"/>
                    <a:pt x="9" y="22"/>
                    <a:pt x="7" y="25"/>
                  </a:cubicBezTo>
                  <a:cubicBezTo>
                    <a:pt x="5" y="27"/>
                    <a:pt x="5" y="31"/>
                    <a:pt x="5" y="32"/>
                  </a:cubicBezTo>
                  <a:cubicBezTo>
                    <a:pt x="5" y="32"/>
                    <a:pt x="5" y="32"/>
                    <a:pt x="5" y="32"/>
                  </a:cubicBezTo>
                  <a:cubicBezTo>
                    <a:pt x="0" y="32"/>
                    <a:pt x="0" y="32"/>
                    <a:pt x="0" y="32"/>
                  </a:cubicBezTo>
                  <a:cubicBezTo>
                    <a:pt x="0" y="32"/>
                    <a:pt x="0" y="24"/>
                    <a:pt x="4" y="16"/>
                  </a:cubicBezTo>
                  <a:cubicBezTo>
                    <a:pt x="8" y="8"/>
                    <a:pt x="16" y="0"/>
                    <a:pt x="32" y="0"/>
                  </a:cubicBezTo>
                  <a:cubicBezTo>
                    <a:pt x="35" y="0"/>
                    <a:pt x="35" y="0"/>
                    <a:pt x="35" y="0"/>
                  </a:cubicBezTo>
                  <a:cubicBezTo>
                    <a:pt x="35" y="2"/>
                    <a:pt x="35" y="2"/>
                    <a:pt x="35" y="2"/>
                  </a:cubicBezTo>
                  <a:cubicBezTo>
                    <a:pt x="35" y="3"/>
                    <a:pt x="35" y="7"/>
                    <a:pt x="33" y="11"/>
                  </a:cubicBezTo>
                  <a:cubicBezTo>
                    <a:pt x="30" y="15"/>
                    <a:pt x="26" y="20"/>
                    <a:pt x="17" y="20"/>
                  </a:cubicBezTo>
                  <a:close/>
                  <a:moveTo>
                    <a:pt x="65" y="3"/>
                  </a:moveTo>
                  <a:cubicBezTo>
                    <a:pt x="64" y="7"/>
                    <a:pt x="63" y="23"/>
                    <a:pt x="50" y="30"/>
                  </a:cubicBezTo>
                  <a:cubicBezTo>
                    <a:pt x="50" y="185"/>
                    <a:pt x="50" y="185"/>
                    <a:pt x="50" y="185"/>
                  </a:cubicBezTo>
                  <a:cubicBezTo>
                    <a:pt x="30" y="185"/>
                    <a:pt x="30" y="185"/>
                    <a:pt x="30" y="185"/>
                  </a:cubicBezTo>
                  <a:cubicBezTo>
                    <a:pt x="30" y="32"/>
                    <a:pt x="30" y="32"/>
                    <a:pt x="30" y="32"/>
                  </a:cubicBezTo>
                  <a:cubicBezTo>
                    <a:pt x="30" y="32"/>
                    <a:pt x="30" y="28"/>
                    <a:pt x="32" y="24"/>
                  </a:cubicBezTo>
                  <a:cubicBezTo>
                    <a:pt x="34" y="19"/>
                    <a:pt x="39" y="15"/>
                    <a:pt x="47" y="15"/>
                  </a:cubicBezTo>
                  <a:cubicBezTo>
                    <a:pt x="53" y="15"/>
                    <a:pt x="56" y="12"/>
                    <a:pt x="58" y="10"/>
                  </a:cubicBezTo>
                  <a:cubicBezTo>
                    <a:pt x="59" y="7"/>
                    <a:pt x="60" y="4"/>
                    <a:pt x="60" y="3"/>
                  </a:cubicBezTo>
                  <a:cubicBezTo>
                    <a:pt x="60" y="3"/>
                    <a:pt x="60" y="2"/>
                    <a:pt x="60" y="2"/>
                  </a:cubicBezTo>
                  <a:cubicBezTo>
                    <a:pt x="65" y="2"/>
                    <a:pt x="65" y="2"/>
                    <a:pt x="65" y="2"/>
                  </a:cubicBezTo>
                  <a:cubicBezTo>
                    <a:pt x="65" y="2"/>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9">
              <a:extLst>
                <a:ext uri="{FF2B5EF4-FFF2-40B4-BE49-F238E27FC236}">
                  <a16:creationId xmlns:a16="http://schemas.microsoft.com/office/drawing/2014/main" id="{A95FAF22-7545-48F7-B93C-95D88E304532}"/>
                </a:ext>
              </a:extLst>
            </p:cNvPr>
            <p:cNvSpPr>
              <a:spLocks/>
            </p:cNvSpPr>
            <p:nvPr/>
          </p:nvSpPr>
          <p:spPr bwMode="auto">
            <a:xfrm>
              <a:off x="16579850" y="6238875"/>
              <a:ext cx="246062" cy="700088"/>
            </a:xfrm>
            <a:custGeom>
              <a:avLst/>
              <a:gdLst>
                <a:gd name="T0" fmla="*/ 65 w 65"/>
                <a:gd name="T1" fmla="*/ 0 h 185"/>
                <a:gd name="T2" fmla="*/ 65 w 65"/>
                <a:gd name="T3" fmla="*/ 185 h 185"/>
                <a:gd name="T4" fmla="*/ 45 w 65"/>
                <a:gd name="T5" fmla="*/ 185 h 185"/>
                <a:gd name="T6" fmla="*/ 45 w 65"/>
                <a:gd name="T7" fmla="*/ 62 h 185"/>
                <a:gd name="T8" fmla="*/ 33 w 65"/>
                <a:gd name="T9" fmla="*/ 65 h 185"/>
                <a:gd name="T10" fmla="*/ 32 w 65"/>
                <a:gd name="T11" fmla="*/ 65 h 185"/>
                <a:gd name="T12" fmla="*/ 31 w 65"/>
                <a:gd name="T13" fmla="*/ 65 h 185"/>
                <a:gd name="T14" fmla="*/ 26 w 65"/>
                <a:gd name="T15" fmla="*/ 66 h 185"/>
                <a:gd name="T16" fmla="*/ 20 w 65"/>
                <a:gd name="T17" fmla="*/ 77 h 185"/>
                <a:gd name="T18" fmla="*/ 20 w 65"/>
                <a:gd name="T19" fmla="*/ 185 h 185"/>
                <a:gd name="T20" fmla="*/ 0 w 65"/>
                <a:gd name="T21" fmla="*/ 185 h 185"/>
                <a:gd name="T22" fmla="*/ 0 w 65"/>
                <a:gd name="T23" fmla="*/ 0 h 185"/>
                <a:gd name="T24" fmla="*/ 3 w 65"/>
                <a:gd name="T25" fmla="*/ 0 h 185"/>
                <a:gd name="T26" fmla="*/ 18 w 65"/>
                <a:gd name="T27" fmla="*/ 9 h 185"/>
                <a:gd name="T28" fmla="*/ 20 w 65"/>
                <a:gd name="T29" fmla="*/ 17 h 185"/>
                <a:gd name="T30" fmla="*/ 20 w 65"/>
                <a:gd name="T31" fmla="*/ 62 h 185"/>
                <a:gd name="T32" fmla="*/ 33 w 65"/>
                <a:gd name="T33" fmla="*/ 60 h 185"/>
                <a:gd name="T34" fmla="*/ 33 w 65"/>
                <a:gd name="T35" fmla="*/ 60 h 185"/>
                <a:gd name="T36" fmla="*/ 34 w 65"/>
                <a:gd name="T37" fmla="*/ 60 h 185"/>
                <a:gd name="T38" fmla="*/ 39 w 65"/>
                <a:gd name="T39" fmla="*/ 58 h 185"/>
                <a:gd name="T40" fmla="*/ 45 w 65"/>
                <a:gd name="T41" fmla="*/ 47 h 185"/>
                <a:gd name="T42" fmla="*/ 45 w 65"/>
                <a:gd name="T43" fmla="*/ 17 h 185"/>
                <a:gd name="T44" fmla="*/ 47 w 65"/>
                <a:gd name="T45" fmla="*/ 9 h 185"/>
                <a:gd name="T46" fmla="*/ 63 w 65"/>
                <a:gd name="T47" fmla="*/ 0 h 185"/>
                <a:gd name="T48" fmla="*/ 65 w 65"/>
                <a:gd name="T4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85">
                  <a:moveTo>
                    <a:pt x="65" y="0"/>
                  </a:moveTo>
                  <a:cubicBezTo>
                    <a:pt x="65" y="185"/>
                    <a:pt x="65" y="185"/>
                    <a:pt x="65" y="185"/>
                  </a:cubicBezTo>
                  <a:cubicBezTo>
                    <a:pt x="45" y="185"/>
                    <a:pt x="45" y="185"/>
                    <a:pt x="45" y="185"/>
                  </a:cubicBezTo>
                  <a:cubicBezTo>
                    <a:pt x="45" y="62"/>
                    <a:pt x="45" y="62"/>
                    <a:pt x="45" y="62"/>
                  </a:cubicBezTo>
                  <a:cubicBezTo>
                    <a:pt x="38" y="65"/>
                    <a:pt x="33" y="65"/>
                    <a:pt x="33" y="65"/>
                  </a:cubicBezTo>
                  <a:cubicBezTo>
                    <a:pt x="33" y="65"/>
                    <a:pt x="32" y="65"/>
                    <a:pt x="32" y="65"/>
                  </a:cubicBezTo>
                  <a:cubicBezTo>
                    <a:pt x="32" y="65"/>
                    <a:pt x="31" y="65"/>
                    <a:pt x="31" y="65"/>
                  </a:cubicBezTo>
                  <a:cubicBezTo>
                    <a:pt x="29" y="65"/>
                    <a:pt x="28" y="66"/>
                    <a:pt x="26" y="66"/>
                  </a:cubicBezTo>
                  <a:cubicBezTo>
                    <a:pt x="23" y="68"/>
                    <a:pt x="20" y="71"/>
                    <a:pt x="20" y="77"/>
                  </a:cubicBezTo>
                  <a:cubicBezTo>
                    <a:pt x="20" y="185"/>
                    <a:pt x="20" y="185"/>
                    <a:pt x="20" y="185"/>
                  </a:cubicBezTo>
                  <a:cubicBezTo>
                    <a:pt x="0" y="185"/>
                    <a:pt x="0" y="185"/>
                    <a:pt x="0" y="185"/>
                  </a:cubicBezTo>
                  <a:cubicBezTo>
                    <a:pt x="0" y="0"/>
                    <a:pt x="0" y="0"/>
                    <a:pt x="0" y="0"/>
                  </a:cubicBezTo>
                  <a:cubicBezTo>
                    <a:pt x="3" y="0"/>
                    <a:pt x="3" y="0"/>
                    <a:pt x="3" y="0"/>
                  </a:cubicBezTo>
                  <a:cubicBezTo>
                    <a:pt x="11" y="0"/>
                    <a:pt x="16" y="4"/>
                    <a:pt x="18" y="9"/>
                  </a:cubicBezTo>
                  <a:cubicBezTo>
                    <a:pt x="20" y="13"/>
                    <a:pt x="20" y="17"/>
                    <a:pt x="20" y="17"/>
                  </a:cubicBezTo>
                  <a:cubicBezTo>
                    <a:pt x="20" y="62"/>
                    <a:pt x="20" y="62"/>
                    <a:pt x="20" y="62"/>
                  </a:cubicBezTo>
                  <a:cubicBezTo>
                    <a:pt x="27" y="60"/>
                    <a:pt x="32" y="60"/>
                    <a:pt x="33" y="60"/>
                  </a:cubicBezTo>
                  <a:cubicBezTo>
                    <a:pt x="33" y="60"/>
                    <a:pt x="33" y="60"/>
                    <a:pt x="33" y="60"/>
                  </a:cubicBezTo>
                  <a:cubicBezTo>
                    <a:pt x="33" y="60"/>
                    <a:pt x="34" y="60"/>
                    <a:pt x="34" y="60"/>
                  </a:cubicBezTo>
                  <a:cubicBezTo>
                    <a:pt x="36" y="59"/>
                    <a:pt x="37" y="59"/>
                    <a:pt x="39" y="58"/>
                  </a:cubicBezTo>
                  <a:cubicBezTo>
                    <a:pt x="42" y="57"/>
                    <a:pt x="45" y="54"/>
                    <a:pt x="45" y="47"/>
                  </a:cubicBezTo>
                  <a:cubicBezTo>
                    <a:pt x="45" y="17"/>
                    <a:pt x="45" y="17"/>
                    <a:pt x="45" y="17"/>
                  </a:cubicBezTo>
                  <a:cubicBezTo>
                    <a:pt x="45" y="17"/>
                    <a:pt x="45" y="13"/>
                    <a:pt x="47" y="9"/>
                  </a:cubicBezTo>
                  <a:cubicBezTo>
                    <a:pt x="49" y="4"/>
                    <a:pt x="54" y="0"/>
                    <a:pt x="63" y="0"/>
                  </a:cubicBez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0">
              <a:extLst>
                <a:ext uri="{FF2B5EF4-FFF2-40B4-BE49-F238E27FC236}">
                  <a16:creationId xmlns:a16="http://schemas.microsoft.com/office/drawing/2014/main" id="{FF89F7F2-545F-4E22-94E7-3DDA30B05563}"/>
                </a:ext>
              </a:extLst>
            </p:cNvPr>
            <p:cNvSpPr>
              <a:spLocks/>
            </p:cNvSpPr>
            <p:nvPr/>
          </p:nvSpPr>
          <p:spPr bwMode="auto">
            <a:xfrm>
              <a:off x="16878300" y="6235700"/>
              <a:ext cx="74612" cy="698500"/>
            </a:xfrm>
            <a:custGeom>
              <a:avLst/>
              <a:gdLst>
                <a:gd name="T0" fmla="*/ 20 w 20"/>
                <a:gd name="T1" fmla="*/ 0 h 185"/>
                <a:gd name="T2" fmla="*/ 20 w 20"/>
                <a:gd name="T3" fmla="*/ 3 h 185"/>
                <a:gd name="T4" fmla="*/ 20 w 20"/>
                <a:gd name="T5" fmla="*/ 87 h 185"/>
                <a:gd name="T6" fmla="*/ 20 w 20"/>
                <a:gd name="T7" fmla="*/ 183 h 185"/>
                <a:gd name="T8" fmla="*/ 20 w 20"/>
                <a:gd name="T9" fmla="*/ 185 h 185"/>
                <a:gd name="T10" fmla="*/ 0 w 20"/>
                <a:gd name="T11" fmla="*/ 185 h 185"/>
                <a:gd name="T12" fmla="*/ 0 w 20"/>
                <a:gd name="T13" fmla="*/ 183 h 185"/>
                <a:gd name="T14" fmla="*/ 0 w 20"/>
                <a:gd name="T15" fmla="*/ 18 h 185"/>
                <a:gd name="T16" fmla="*/ 9 w 20"/>
                <a:gd name="T17" fmla="*/ 3 h 185"/>
                <a:gd name="T18" fmla="*/ 17 w 20"/>
                <a:gd name="T19" fmla="*/ 0 h 185"/>
                <a:gd name="T20" fmla="*/ 20 w 20"/>
                <a:gd name="T2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5">
                  <a:moveTo>
                    <a:pt x="20" y="0"/>
                  </a:moveTo>
                  <a:cubicBezTo>
                    <a:pt x="20" y="3"/>
                    <a:pt x="20" y="3"/>
                    <a:pt x="20" y="3"/>
                  </a:cubicBezTo>
                  <a:cubicBezTo>
                    <a:pt x="20" y="3"/>
                    <a:pt x="20" y="44"/>
                    <a:pt x="20" y="87"/>
                  </a:cubicBezTo>
                  <a:cubicBezTo>
                    <a:pt x="20" y="131"/>
                    <a:pt x="20" y="176"/>
                    <a:pt x="20" y="183"/>
                  </a:cubicBezTo>
                  <a:cubicBezTo>
                    <a:pt x="20" y="185"/>
                    <a:pt x="20" y="185"/>
                    <a:pt x="20" y="185"/>
                  </a:cubicBezTo>
                  <a:cubicBezTo>
                    <a:pt x="0" y="185"/>
                    <a:pt x="0" y="185"/>
                    <a:pt x="0" y="185"/>
                  </a:cubicBezTo>
                  <a:cubicBezTo>
                    <a:pt x="0" y="183"/>
                    <a:pt x="0" y="183"/>
                    <a:pt x="0" y="183"/>
                  </a:cubicBezTo>
                  <a:cubicBezTo>
                    <a:pt x="0" y="33"/>
                    <a:pt x="0" y="18"/>
                    <a:pt x="0" y="18"/>
                  </a:cubicBezTo>
                  <a:cubicBezTo>
                    <a:pt x="0" y="10"/>
                    <a:pt x="4" y="5"/>
                    <a:pt x="9" y="3"/>
                  </a:cubicBezTo>
                  <a:cubicBezTo>
                    <a:pt x="13" y="1"/>
                    <a:pt x="17" y="0"/>
                    <a:pt x="17"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1">
              <a:extLst>
                <a:ext uri="{FF2B5EF4-FFF2-40B4-BE49-F238E27FC236}">
                  <a16:creationId xmlns:a16="http://schemas.microsoft.com/office/drawing/2014/main" id="{27A8D23D-C76B-4419-82AF-AE584FBEA71D}"/>
                </a:ext>
              </a:extLst>
            </p:cNvPr>
            <p:cNvSpPr>
              <a:spLocks/>
            </p:cNvSpPr>
            <p:nvPr/>
          </p:nvSpPr>
          <p:spPr bwMode="auto">
            <a:xfrm>
              <a:off x="17005300" y="6238875"/>
              <a:ext cx="244475" cy="700088"/>
            </a:xfrm>
            <a:custGeom>
              <a:avLst/>
              <a:gdLst>
                <a:gd name="T0" fmla="*/ 65 w 65"/>
                <a:gd name="T1" fmla="*/ 32 h 185"/>
                <a:gd name="T2" fmla="*/ 65 w 65"/>
                <a:gd name="T3" fmla="*/ 185 h 185"/>
                <a:gd name="T4" fmla="*/ 44 w 65"/>
                <a:gd name="T5" fmla="*/ 185 h 185"/>
                <a:gd name="T6" fmla="*/ 44 w 65"/>
                <a:gd name="T7" fmla="*/ 17 h 185"/>
                <a:gd name="T8" fmla="*/ 40 w 65"/>
                <a:gd name="T9" fmla="*/ 7 h 185"/>
                <a:gd name="T10" fmla="*/ 33 w 65"/>
                <a:gd name="T11" fmla="*/ 5 h 185"/>
                <a:gd name="T12" fmla="*/ 32 w 65"/>
                <a:gd name="T13" fmla="*/ 5 h 185"/>
                <a:gd name="T14" fmla="*/ 32 w 65"/>
                <a:gd name="T15" fmla="*/ 5 h 185"/>
                <a:gd name="T16" fmla="*/ 30 w 65"/>
                <a:gd name="T17" fmla="*/ 5 h 185"/>
                <a:gd name="T18" fmla="*/ 26 w 65"/>
                <a:gd name="T19" fmla="*/ 7 h 185"/>
                <a:gd name="T20" fmla="*/ 19 w 65"/>
                <a:gd name="T21" fmla="*/ 17 h 185"/>
                <a:gd name="T22" fmla="*/ 19 w 65"/>
                <a:gd name="T23" fmla="*/ 185 h 185"/>
                <a:gd name="T24" fmla="*/ 0 w 65"/>
                <a:gd name="T25" fmla="*/ 185 h 185"/>
                <a:gd name="T26" fmla="*/ 0 w 65"/>
                <a:gd name="T27" fmla="*/ 35 h 185"/>
                <a:gd name="T28" fmla="*/ 0 w 65"/>
                <a:gd name="T29" fmla="*/ 32 h 185"/>
                <a:gd name="T30" fmla="*/ 0 w 65"/>
                <a:gd name="T31" fmla="*/ 2 h 185"/>
                <a:gd name="T32" fmla="*/ 0 w 65"/>
                <a:gd name="T33" fmla="*/ 0 h 185"/>
                <a:gd name="T34" fmla="*/ 2 w 65"/>
                <a:gd name="T35" fmla="*/ 0 h 185"/>
                <a:gd name="T36" fmla="*/ 14 w 65"/>
                <a:gd name="T37" fmla="*/ 5 h 185"/>
                <a:gd name="T38" fmla="*/ 32 w 65"/>
                <a:gd name="T39" fmla="*/ 0 h 185"/>
                <a:gd name="T40" fmla="*/ 32 w 65"/>
                <a:gd name="T41" fmla="*/ 0 h 185"/>
                <a:gd name="T42" fmla="*/ 48 w 65"/>
                <a:gd name="T43" fmla="*/ 4 h 185"/>
                <a:gd name="T44" fmla="*/ 65 w 65"/>
                <a:gd name="T45" fmla="*/ 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65" y="32"/>
                  </a:moveTo>
                  <a:cubicBezTo>
                    <a:pt x="65" y="185"/>
                    <a:pt x="65" y="185"/>
                    <a:pt x="65" y="185"/>
                  </a:cubicBezTo>
                  <a:cubicBezTo>
                    <a:pt x="44" y="185"/>
                    <a:pt x="44" y="185"/>
                    <a:pt x="44" y="185"/>
                  </a:cubicBezTo>
                  <a:cubicBezTo>
                    <a:pt x="44" y="17"/>
                    <a:pt x="44" y="17"/>
                    <a:pt x="44" y="17"/>
                  </a:cubicBezTo>
                  <a:cubicBezTo>
                    <a:pt x="44"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2" y="8"/>
                    <a:pt x="19" y="11"/>
                    <a:pt x="19" y="17"/>
                  </a:cubicBezTo>
                  <a:cubicBezTo>
                    <a:pt x="19" y="185"/>
                    <a:pt x="19" y="185"/>
                    <a:pt x="19" y="185"/>
                  </a:cubicBezTo>
                  <a:cubicBezTo>
                    <a:pt x="0" y="185"/>
                    <a:pt x="0" y="185"/>
                    <a:pt x="0" y="185"/>
                  </a:cubicBezTo>
                  <a:cubicBezTo>
                    <a:pt x="0" y="35"/>
                    <a:pt x="0" y="35"/>
                    <a:pt x="0" y="35"/>
                  </a:cubicBezTo>
                  <a:cubicBezTo>
                    <a:pt x="0" y="32"/>
                    <a:pt x="0" y="32"/>
                    <a:pt x="0" y="32"/>
                  </a:cubicBezTo>
                  <a:cubicBezTo>
                    <a:pt x="0" y="2"/>
                    <a:pt x="0" y="2"/>
                    <a:pt x="0" y="2"/>
                  </a:cubicBezTo>
                  <a:cubicBezTo>
                    <a:pt x="0" y="0"/>
                    <a:pt x="0" y="0"/>
                    <a:pt x="0" y="0"/>
                  </a:cubicBezTo>
                  <a:cubicBezTo>
                    <a:pt x="2" y="0"/>
                    <a:pt x="2" y="0"/>
                    <a:pt x="2" y="0"/>
                  </a:cubicBezTo>
                  <a:cubicBezTo>
                    <a:pt x="8" y="0"/>
                    <a:pt x="12" y="2"/>
                    <a:pt x="14" y="5"/>
                  </a:cubicBezTo>
                  <a:cubicBezTo>
                    <a:pt x="22" y="0"/>
                    <a:pt x="30" y="0"/>
                    <a:pt x="32" y="0"/>
                  </a:cubicBezTo>
                  <a:cubicBezTo>
                    <a:pt x="32" y="0"/>
                    <a:pt x="32" y="0"/>
                    <a:pt x="32" y="0"/>
                  </a:cubicBezTo>
                  <a:cubicBezTo>
                    <a:pt x="32" y="0"/>
                    <a:pt x="40" y="0"/>
                    <a:pt x="48" y="4"/>
                  </a:cubicBezTo>
                  <a:cubicBezTo>
                    <a:pt x="56" y="8"/>
                    <a:pt x="65" y="16"/>
                    <a:pt x="6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2">
              <a:extLst>
                <a:ext uri="{FF2B5EF4-FFF2-40B4-BE49-F238E27FC236}">
                  <a16:creationId xmlns:a16="http://schemas.microsoft.com/office/drawing/2014/main" id="{054FD212-0FAD-4E76-8401-25007D4B8494}"/>
                </a:ext>
              </a:extLst>
            </p:cNvPr>
            <p:cNvSpPr>
              <a:spLocks noEditPoints="1"/>
            </p:cNvSpPr>
            <p:nvPr/>
          </p:nvSpPr>
          <p:spPr bwMode="auto">
            <a:xfrm>
              <a:off x="17298988" y="6238875"/>
              <a:ext cx="244475" cy="700088"/>
            </a:xfrm>
            <a:custGeom>
              <a:avLst/>
              <a:gdLst>
                <a:gd name="T0" fmla="*/ 65 w 65"/>
                <a:gd name="T1" fmla="*/ 32 h 185"/>
                <a:gd name="T2" fmla="*/ 65 w 65"/>
                <a:gd name="T3" fmla="*/ 35 h 185"/>
                <a:gd name="T4" fmla="*/ 62 w 65"/>
                <a:gd name="T5" fmla="*/ 35 h 185"/>
                <a:gd name="T6" fmla="*/ 54 w 65"/>
                <a:gd name="T7" fmla="*/ 33 h 185"/>
                <a:gd name="T8" fmla="*/ 45 w 65"/>
                <a:gd name="T9" fmla="*/ 17 h 185"/>
                <a:gd name="T10" fmla="*/ 40 w 65"/>
                <a:gd name="T11" fmla="*/ 7 h 185"/>
                <a:gd name="T12" fmla="*/ 33 w 65"/>
                <a:gd name="T13" fmla="*/ 5 h 185"/>
                <a:gd name="T14" fmla="*/ 33 w 65"/>
                <a:gd name="T15" fmla="*/ 5 h 185"/>
                <a:gd name="T16" fmla="*/ 32 w 65"/>
                <a:gd name="T17" fmla="*/ 5 h 185"/>
                <a:gd name="T18" fmla="*/ 31 w 65"/>
                <a:gd name="T19" fmla="*/ 5 h 185"/>
                <a:gd name="T20" fmla="*/ 26 w 65"/>
                <a:gd name="T21" fmla="*/ 7 h 185"/>
                <a:gd name="T22" fmla="*/ 20 w 65"/>
                <a:gd name="T23" fmla="*/ 17 h 185"/>
                <a:gd name="T24" fmla="*/ 20 w 65"/>
                <a:gd name="T25" fmla="*/ 167 h 185"/>
                <a:gd name="T26" fmla="*/ 25 w 65"/>
                <a:gd name="T27" fmla="*/ 177 h 185"/>
                <a:gd name="T28" fmla="*/ 32 w 65"/>
                <a:gd name="T29" fmla="*/ 180 h 185"/>
                <a:gd name="T30" fmla="*/ 32 w 65"/>
                <a:gd name="T31" fmla="*/ 180 h 185"/>
                <a:gd name="T32" fmla="*/ 33 w 65"/>
                <a:gd name="T33" fmla="*/ 180 h 185"/>
                <a:gd name="T34" fmla="*/ 33 w 65"/>
                <a:gd name="T35" fmla="*/ 180 h 185"/>
                <a:gd name="T36" fmla="*/ 35 w 65"/>
                <a:gd name="T37" fmla="*/ 180 h 185"/>
                <a:gd name="T38" fmla="*/ 39 w 65"/>
                <a:gd name="T39" fmla="*/ 178 h 185"/>
                <a:gd name="T40" fmla="*/ 45 w 65"/>
                <a:gd name="T41" fmla="*/ 167 h 185"/>
                <a:gd name="T42" fmla="*/ 45 w 65"/>
                <a:gd name="T43" fmla="*/ 92 h 185"/>
                <a:gd name="T44" fmla="*/ 45 w 65"/>
                <a:gd name="T45" fmla="*/ 90 h 185"/>
                <a:gd name="T46" fmla="*/ 48 w 65"/>
                <a:gd name="T47" fmla="*/ 90 h 185"/>
                <a:gd name="T48" fmla="*/ 63 w 65"/>
                <a:gd name="T49" fmla="*/ 99 h 185"/>
                <a:gd name="T50" fmla="*/ 65 w 65"/>
                <a:gd name="T51" fmla="*/ 107 h 185"/>
                <a:gd name="T52" fmla="*/ 65 w 65"/>
                <a:gd name="T53" fmla="*/ 152 h 185"/>
                <a:gd name="T54" fmla="*/ 49 w 65"/>
                <a:gd name="T55" fmla="*/ 181 h 185"/>
                <a:gd name="T56" fmla="*/ 33 w 65"/>
                <a:gd name="T57" fmla="*/ 185 h 185"/>
                <a:gd name="T58" fmla="*/ 16 w 65"/>
                <a:gd name="T59" fmla="*/ 181 h 185"/>
                <a:gd name="T60" fmla="*/ 0 w 65"/>
                <a:gd name="T61" fmla="*/ 152 h 185"/>
                <a:gd name="T62" fmla="*/ 0 w 65"/>
                <a:gd name="T63" fmla="*/ 32 h 185"/>
                <a:gd name="T64" fmla="*/ 16 w 65"/>
                <a:gd name="T65" fmla="*/ 4 h 185"/>
                <a:gd name="T66" fmla="*/ 33 w 65"/>
                <a:gd name="T67" fmla="*/ 0 h 185"/>
                <a:gd name="T68" fmla="*/ 49 w 65"/>
                <a:gd name="T69" fmla="*/ 4 h 185"/>
                <a:gd name="T70" fmla="*/ 65 w 65"/>
                <a:gd name="T71" fmla="*/ 32 h 185"/>
                <a:gd name="T72" fmla="*/ 61 w 65"/>
                <a:gd name="T73" fmla="*/ 76 h 185"/>
                <a:gd name="T74" fmla="*/ 65 w 65"/>
                <a:gd name="T75" fmla="*/ 92 h 185"/>
                <a:gd name="T76" fmla="*/ 60 w 65"/>
                <a:gd name="T77" fmla="*/ 92 h 185"/>
                <a:gd name="T78" fmla="*/ 60 w 65"/>
                <a:gd name="T79" fmla="*/ 92 h 185"/>
                <a:gd name="T80" fmla="*/ 60 w 65"/>
                <a:gd name="T81" fmla="*/ 90 h 185"/>
                <a:gd name="T82" fmla="*/ 58 w 65"/>
                <a:gd name="T83" fmla="*/ 86 h 185"/>
                <a:gd name="T84" fmla="*/ 48 w 65"/>
                <a:gd name="T85" fmla="*/ 80 h 185"/>
                <a:gd name="T86" fmla="*/ 32 w 65"/>
                <a:gd name="T87" fmla="*/ 71 h 185"/>
                <a:gd name="T88" fmla="*/ 30 w 65"/>
                <a:gd name="T89" fmla="*/ 62 h 185"/>
                <a:gd name="T90" fmla="*/ 30 w 65"/>
                <a:gd name="T91" fmla="*/ 60 h 185"/>
                <a:gd name="T92" fmla="*/ 33 w 65"/>
                <a:gd name="T93" fmla="*/ 60 h 185"/>
                <a:gd name="T94" fmla="*/ 61 w 65"/>
                <a:gd name="T95" fmla="*/ 7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 h="185">
                  <a:moveTo>
                    <a:pt x="65" y="32"/>
                  </a:moveTo>
                  <a:cubicBezTo>
                    <a:pt x="65" y="35"/>
                    <a:pt x="65" y="35"/>
                    <a:pt x="65" y="35"/>
                  </a:cubicBezTo>
                  <a:cubicBezTo>
                    <a:pt x="62" y="35"/>
                    <a:pt x="62" y="35"/>
                    <a:pt x="62" y="35"/>
                  </a:cubicBezTo>
                  <a:cubicBezTo>
                    <a:pt x="62" y="35"/>
                    <a:pt x="58" y="35"/>
                    <a:pt x="54" y="33"/>
                  </a:cubicBezTo>
                  <a:cubicBezTo>
                    <a:pt x="50" y="30"/>
                    <a:pt x="45" y="26"/>
                    <a:pt x="45" y="17"/>
                  </a:cubicBezTo>
                  <a:cubicBezTo>
                    <a:pt x="45" y="12"/>
                    <a:pt x="43" y="9"/>
                    <a:pt x="40" y="7"/>
                  </a:cubicBezTo>
                  <a:cubicBezTo>
                    <a:pt x="37" y="5"/>
                    <a:pt x="34" y="5"/>
                    <a:pt x="33" y="5"/>
                  </a:cubicBezTo>
                  <a:cubicBezTo>
                    <a:pt x="33" y="5"/>
                    <a:pt x="33" y="5"/>
                    <a:pt x="33" y="5"/>
                  </a:cubicBezTo>
                  <a:cubicBezTo>
                    <a:pt x="32" y="5"/>
                    <a:pt x="32"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2" y="176"/>
                    <a:pt x="25" y="177"/>
                  </a:cubicBezTo>
                  <a:cubicBezTo>
                    <a:pt x="28" y="179"/>
                    <a:pt x="31" y="180"/>
                    <a:pt x="32" y="180"/>
                  </a:cubicBezTo>
                  <a:cubicBezTo>
                    <a:pt x="32" y="180"/>
                    <a:pt x="32" y="180"/>
                    <a:pt x="32" y="180"/>
                  </a:cubicBezTo>
                  <a:cubicBezTo>
                    <a:pt x="32" y="180"/>
                    <a:pt x="32"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cubicBezTo>
                    <a:pt x="45" y="92"/>
                    <a:pt x="45" y="92"/>
                    <a:pt x="45" y="92"/>
                  </a:cubicBezTo>
                  <a:cubicBezTo>
                    <a:pt x="45" y="90"/>
                    <a:pt x="45" y="90"/>
                    <a:pt x="45" y="90"/>
                  </a:cubicBezTo>
                  <a:cubicBezTo>
                    <a:pt x="48" y="90"/>
                    <a:pt x="48" y="90"/>
                    <a:pt x="48" y="90"/>
                  </a:cubicBezTo>
                  <a:cubicBezTo>
                    <a:pt x="56" y="90"/>
                    <a:pt x="61" y="94"/>
                    <a:pt x="63" y="99"/>
                  </a:cubicBezTo>
                  <a:cubicBezTo>
                    <a:pt x="65" y="103"/>
                    <a:pt x="65" y="107"/>
                    <a:pt x="65" y="107"/>
                  </a:cubicBezTo>
                  <a:cubicBezTo>
                    <a:pt x="65" y="152"/>
                    <a:pt x="65" y="152"/>
                    <a:pt x="65" y="152"/>
                  </a:cubicBezTo>
                  <a:cubicBezTo>
                    <a:pt x="65" y="168"/>
                    <a:pt x="57" y="177"/>
                    <a:pt x="49" y="181"/>
                  </a:cubicBezTo>
                  <a:cubicBezTo>
                    <a:pt x="41" y="185"/>
                    <a:pt x="33" y="185"/>
                    <a:pt x="33"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3" y="0"/>
                  </a:cubicBezTo>
                  <a:cubicBezTo>
                    <a:pt x="33" y="0"/>
                    <a:pt x="41" y="0"/>
                    <a:pt x="49" y="4"/>
                  </a:cubicBezTo>
                  <a:cubicBezTo>
                    <a:pt x="57" y="8"/>
                    <a:pt x="65" y="16"/>
                    <a:pt x="65" y="32"/>
                  </a:cubicBezTo>
                  <a:close/>
                  <a:moveTo>
                    <a:pt x="61" y="76"/>
                  </a:moveTo>
                  <a:cubicBezTo>
                    <a:pt x="65" y="84"/>
                    <a:pt x="65" y="92"/>
                    <a:pt x="65" y="92"/>
                  </a:cubicBezTo>
                  <a:cubicBezTo>
                    <a:pt x="60" y="92"/>
                    <a:pt x="60" y="92"/>
                    <a:pt x="60" y="92"/>
                  </a:cubicBezTo>
                  <a:cubicBezTo>
                    <a:pt x="60" y="92"/>
                    <a:pt x="60" y="92"/>
                    <a:pt x="60" y="92"/>
                  </a:cubicBezTo>
                  <a:cubicBezTo>
                    <a:pt x="60" y="92"/>
                    <a:pt x="60" y="91"/>
                    <a:pt x="60" y="90"/>
                  </a:cubicBezTo>
                  <a:cubicBezTo>
                    <a:pt x="60" y="89"/>
                    <a:pt x="59" y="88"/>
                    <a:pt x="58" y="86"/>
                  </a:cubicBezTo>
                  <a:cubicBezTo>
                    <a:pt x="57" y="83"/>
                    <a:pt x="54" y="80"/>
                    <a:pt x="48" y="80"/>
                  </a:cubicBezTo>
                  <a:cubicBezTo>
                    <a:pt x="39" y="80"/>
                    <a:pt x="34" y="75"/>
                    <a:pt x="32" y="71"/>
                  </a:cubicBezTo>
                  <a:cubicBezTo>
                    <a:pt x="30" y="67"/>
                    <a:pt x="30" y="63"/>
                    <a:pt x="30" y="62"/>
                  </a:cubicBezTo>
                  <a:cubicBezTo>
                    <a:pt x="30" y="60"/>
                    <a:pt x="30" y="60"/>
                    <a:pt x="30" y="60"/>
                  </a:cubicBezTo>
                  <a:cubicBezTo>
                    <a:pt x="33" y="60"/>
                    <a:pt x="33" y="60"/>
                    <a:pt x="33" y="60"/>
                  </a:cubicBezTo>
                  <a:cubicBezTo>
                    <a:pt x="48" y="60"/>
                    <a:pt x="57" y="68"/>
                    <a:pt x="6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43">
              <a:extLst>
                <a:ext uri="{FF2B5EF4-FFF2-40B4-BE49-F238E27FC236}">
                  <a16:creationId xmlns:a16="http://schemas.microsoft.com/office/drawing/2014/main" id="{95228F73-42D7-4082-B0C0-D386FA1B5C6C}"/>
                </a:ext>
              </a:extLst>
            </p:cNvPr>
            <p:cNvSpPr>
              <a:spLocks noChangeArrowheads="1"/>
            </p:cNvSpPr>
            <p:nvPr/>
          </p:nvSpPr>
          <p:spPr bwMode="auto">
            <a:xfrm>
              <a:off x="15000288" y="6492875"/>
              <a:ext cx="187325"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44">
              <a:extLst>
                <a:ext uri="{FF2B5EF4-FFF2-40B4-BE49-F238E27FC236}">
                  <a16:creationId xmlns:a16="http://schemas.microsoft.com/office/drawing/2014/main" id="{457859D3-C637-4396-9AD6-19A4568FB1D8}"/>
                </a:ext>
              </a:extLst>
            </p:cNvPr>
            <p:cNvSpPr>
              <a:spLocks noChangeArrowheads="1"/>
            </p:cNvSpPr>
            <p:nvPr/>
          </p:nvSpPr>
          <p:spPr bwMode="auto">
            <a:xfrm>
              <a:off x="17803813" y="6492875"/>
              <a:ext cx="188912"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
              <a:extLst>
                <a:ext uri="{FF2B5EF4-FFF2-40B4-BE49-F238E27FC236}">
                  <a16:creationId xmlns:a16="http://schemas.microsoft.com/office/drawing/2014/main" id="{17C8D48B-5C00-4248-8CAE-A8A4EED4E488}"/>
                </a:ext>
              </a:extLst>
            </p:cNvPr>
            <p:cNvSpPr>
              <a:spLocks noEditPoints="1"/>
            </p:cNvSpPr>
            <p:nvPr/>
          </p:nvSpPr>
          <p:spPr bwMode="auto">
            <a:xfrm>
              <a:off x="15451138" y="7335838"/>
              <a:ext cx="117475" cy="195263"/>
            </a:xfrm>
            <a:custGeom>
              <a:avLst/>
              <a:gdLst>
                <a:gd name="T0" fmla="*/ 20 w 31"/>
                <a:gd name="T1" fmla="*/ 25 h 52"/>
                <a:gd name="T2" fmla="*/ 24 w 31"/>
                <a:gd name="T3" fmla="*/ 26 h 52"/>
                <a:gd name="T4" fmla="*/ 27 w 31"/>
                <a:gd name="T5" fmla="*/ 28 h 52"/>
                <a:gd name="T6" fmla="*/ 30 w 31"/>
                <a:gd name="T7" fmla="*/ 32 h 52"/>
                <a:gd name="T8" fmla="*/ 31 w 31"/>
                <a:gd name="T9" fmla="*/ 37 h 52"/>
                <a:gd name="T10" fmla="*/ 29 w 31"/>
                <a:gd name="T11" fmla="*/ 45 h 52"/>
                <a:gd name="T12" fmla="*/ 23 w 31"/>
                <a:gd name="T13" fmla="*/ 49 h 52"/>
                <a:gd name="T14" fmla="*/ 16 w 31"/>
                <a:gd name="T15" fmla="*/ 51 h 52"/>
                <a:gd name="T16" fmla="*/ 8 w 31"/>
                <a:gd name="T17" fmla="*/ 52 h 52"/>
                <a:gd name="T18" fmla="*/ 0 w 31"/>
                <a:gd name="T19" fmla="*/ 52 h 52"/>
                <a:gd name="T20" fmla="*/ 0 w 31"/>
                <a:gd name="T21" fmla="*/ 0 h 52"/>
                <a:gd name="T22" fmla="*/ 8 w 31"/>
                <a:gd name="T23" fmla="*/ 0 h 52"/>
                <a:gd name="T24" fmla="*/ 15 w 31"/>
                <a:gd name="T25" fmla="*/ 0 h 52"/>
                <a:gd name="T26" fmla="*/ 22 w 31"/>
                <a:gd name="T27" fmla="*/ 1 h 52"/>
                <a:gd name="T28" fmla="*/ 27 w 31"/>
                <a:gd name="T29" fmla="*/ 5 h 52"/>
                <a:gd name="T30" fmla="*/ 29 w 31"/>
                <a:gd name="T31" fmla="*/ 13 h 52"/>
                <a:gd name="T32" fmla="*/ 29 w 31"/>
                <a:gd name="T33" fmla="*/ 13 h 52"/>
                <a:gd name="T34" fmla="*/ 28 w 31"/>
                <a:gd name="T35" fmla="*/ 18 h 52"/>
                <a:gd name="T36" fmla="*/ 26 w 31"/>
                <a:gd name="T37" fmla="*/ 21 h 52"/>
                <a:gd name="T38" fmla="*/ 23 w 31"/>
                <a:gd name="T39" fmla="*/ 23 h 52"/>
                <a:gd name="T40" fmla="*/ 20 w 31"/>
                <a:gd name="T41" fmla="*/ 25 h 52"/>
                <a:gd name="T42" fmla="*/ 5 w 31"/>
                <a:gd name="T43" fmla="*/ 4 h 52"/>
                <a:gd name="T44" fmla="*/ 5 w 31"/>
                <a:gd name="T45" fmla="*/ 22 h 52"/>
                <a:gd name="T46" fmla="*/ 12 w 31"/>
                <a:gd name="T47" fmla="*/ 22 h 52"/>
                <a:gd name="T48" fmla="*/ 16 w 31"/>
                <a:gd name="T49" fmla="*/ 22 h 52"/>
                <a:gd name="T50" fmla="*/ 20 w 31"/>
                <a:gd name="T51" fmla="*/ 20 h 52"/>
                <a:gd name="T52" fmla="*/ 23 w 31"/>
                <a:gd name="T53" fmla="*/ 17 h 52"/>
                <a:gd name="T54" fmla="*/ 24 w 31"/>
                <a:gd name="T55" fmla="*/ 13 h 52"/>
                <a:gd name="T56" fmla="*/ 23 w 31"/>
                <a:gd name="T57" fmla="*/ 8 h 52"/>
                <a:gd name="T58" fmla="*/ 19 w 31"/>
                <a:gd name="T59" fmla="*/ 5 h 52"/>
                <a:gd name="T60" fmla="*/ 15 w 31"/>
                <a:gd name="T61" fmla="*/ 4 h 52"/>
                <a:gd name="T62" fmla="*/ 11 w 31"/>
                <a:gd name="T63" fmla="*/ 4 h 52"/>
                <a:gd name="T64" fmla="*/ 5 w 31"/>
                <a:gd name="T65" fmla="*/ 4 h 52"/>
                <a:gd name="T66" fmla="*/ 11 w 31"/>
                <a:gd name="T67" fmla="*/ 47 h 52"/>
                <a:gd name="T68" fmla="*/ 16 w 31"/>
                <a:gd name="T69" fmla="*/ 47 h 52"/>
                <a:gd name="T70" fmla="*/ 20 w 31"/>
                <a:gd name="T71" fmla="*/ 46 h 52"/>
                <a:gd name="T72" fmla="*/ 22 w 31"/>
                <a:gd name="T73" fmla="*/ 44 h 52"/>
                <a:gd name="T74" fmla="*/ 24 w 31"/>
                <a:gd name="T75" fmla="*/ 42 h 52"/>
                <a:gd name="T76" fmla="*/ 25 w 31"/>
                <a:gd name="T77" fmla="*/ 37 h 52"/>
                <a:gd name="T78" fmla="*/ 24 w 31"/>
                <a:gd name="T79" fmla="*/ 32 h 52"/>
                <a:gd name="T80" fmla="*/ 22 w 31"/>
                <a:gd name="T81" fmla="*/ 29 h 52"/>
                <a:gd name="T82" fmla="*/ 17 w 31"/>
                <a:gd name="T83" fmla="*/ 27 h 52"/>
                <a:gd name="T84" fmla="*/ 13 w 31"/>
                <a:gd name="T85" fmla="*/ 27 h 52"/>
                <a:gd name="T86" fmla="*/ 5 w 31"/>
                <a:gd name="T87" fmla="*/ 27 h 52"/>
                <a:gd name="T88" fmla="*/ 5 w 31"/>
                <a:gd name="T89" fmla="*/ 47 h 52"/>
                <a:gd name="T90" fmla="*/ 11 w 31"/>
                <a:gd name="T91"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 h="52">
                  <a:moveTo>
                    <a:pt x="20" y="25"/>
                  </a:moveTo>
                  <a:cubicBezTo>
                    <a:pt x="21" y="25"/>
                    <a:pt x="23" y="25"/>
                    <a:pt x="24" y="26"/>
                  </a:cubicBezTo>
                  <a:cubicBezTo>
                    <a:pt x="25" y="27"/>
                    <a:pt x="26" y="27"/>
                    <a:pt x="27" y="28"/>
                  </a:cubicBezTo>
                  <a:cubicBezTo>
                    <a:pt x="28" y="29"/>
                    <a:pt x="29" y="31"/>
                    <a:pt x="30" y="32"/>
                  </a:cubicBezTo>
                  <a:cubicBezTo>
                    <a:pt x="30" y="34"/>
                    <a:pt x="31" y="35"/>
                    <a:pt x="31" y="37"/>
                  </a:cubicBezTo>
                  <a:cubicBezTo>
                    <a:pt x="31" y="40"/>
                    <a:pt x="30" y="43"/>
                    <a:pt x="29" y="45"/>
                  </a:cubicBezTo>
                  <a:cubicBezTo>
                    <a:pt x="27" y="47"/>
                    <a:pt x="25" y="48"/>
                    <a:pt x="23" y="49"/>
                  </a:cubicBezTo>
                  <a:cubicBezTo>
                    <a:pt x="21" y="50"/>
                    <a:pt x="19" y="51"/>
                    <a:pt x="16" y="51"/>
                  </a:cubicBezTo>
                  <a:cubicBezTo>
                    <a:pt x="13" y="52"/>
                    <a:pt x="11" y="52"/>
                    <a:pt x="8" y="52"/>
                  </a:cubicBezTo>
                  <a:cubicBezTo>
                    <a:pt x="0" y="52"/>
                    <a:pt x="0" y="52"/>
                    <a:pt x="0" y="52"/>
                  </a:cubicBezTo>
                  <a:cubicBezTo>
                    <a:pt x="0" y="0"/>
                    <a:pt x="0" y="0"/>
                    <a:pt x="0" y="0"/>
                  </a:cubicBezTo>
                  <a:cubicBezTo>
                    <a:pt x="8" y="0"/>
                    <a:pt x="8" y="0"/>
                    <a:pt x="8" y="0"/>
                  </a:cubicBezTo>
                  <a:cubicBezTo>
                    <a:pt x="10" y="0"/>
                    <a:pt x="13" y="0"/>
                    <a:pt x="15" y="0"/>
                  </a:cubicBezTo>
                  <a:cubicBezTo>
                    <a:pt x="18" y="0"/>
                    <a:pt x="20" y="1"/>
                    <a:pt x="22" y="1"/>
                  </a:cubicBezTo>
                  <a:cubicBezTo>
                    <a:pt x="24" y="2"/>
                    <a:pt x="26" y="4"/>
                    <a:pt x="27" y="5"/>
                  </a:cubicBezTo>
                  <a:cubicBezTo>
                    <a:pt x="28" y="7"/>
                    <a:pt x="29" y="10"/>
                    <a:pt x="29" y="13"/>
                  </a:cubicBezTo>
                  <a:cubicBezTo>
                    <a:pt x="29" y="13"/>
                    <a:pt x="29" y="13"/>
                    <a:pt x="29" y="13"/>
                  </a:cubicBezTo>
                  <a:cubicBezTo>
                    <a:pt x="29" y="15"/>
                    <a:pt x="29" y="16"/>
                    <a:pt x="28" y="18"/>
                  </a:cubicBezTo>
                  <a:cubicBezTo>
                    <a:pt x="28" y="19"/>
                    <a:pt x="27" y="20"/>
                    <a:pt x="26" y="21"/>
                  </a:cubicBezTo>
                  <a:cubicBezTo>
                    <a:pt x="25" y="22"/>
                    <a:pt x="24" y="23"/>
                    <a:pt x="23" y="23"/>
                  </a:cubicBezTo>
                  <a:cubicBezTo>
                    <a:pt x="22" y="24"/>
                    <a:pt x="21" y="24"/>
                    <a:pt x="20" y="25"/>
                  </a:cubicBezTo>
                  <a:close/>
                  <a:moveTo>
                    <a:pt x="5" y="4"/>
                  </a:moveTo>
                  <a:cubicBezTo>
                    <a:pt x="5" y="22"/>
                    <a:pt x="5" y="22"/>
                    <a:pt x="5" y="22"/>
                  </a:cubicBezTo>
                  <a:cubicBezTo>
                    <a:pt x="12" y="22"/>
                    <a:pt x="12" y="22"/>
                    <a:pt x="12" y="22"/>
                  </a:cubicBezTo>
                  <a:cubicBezTo>
                    <a:pt x="13" y="22"/>
                    <a:pt x="15" y="22"/>
                    <a:pt x="16" y="22"/>
                  </a:cubicBezTo>
                  <a:cubicBezTo>
                    <a:pt x="17" y="22"/>
                    <a:pt x="19" y="21"/>
                    <a:pt x="20" y="20"/>
                  </a:cubicBezTo>
                  <a:cubicBezTo>
                    <a:pt x="21" y="20"/>
                    <a:pt x="22" y="19"/>
                    <a:pt x="23" y="17"/>
                  </a:cubicBezTo>
                  <a:cubicBezTo>
                    <a:pt x="24" y="16"/>
                    <a:pt x="24" y="15"/>
                    <a:pt x="24" y="13"/>
                  </a:cubicBezTo>
                  <a:cubicBezTo>
                    <a:pt x="24" y="11"/>
                    <a:pt x="23" y="9"/>
                    <a:pt x="23" y="8"/>
                  </a:cubicBezTo>
                  <a:cubicBezTo>
                    <a:pt x="22" y="7"/>
                    <a:pt x="21" y="6"/>
                    <a:pt x="19" y="5"/>
                  </a:cubicBezTo>
                  <a:cubicBezTo>
                    <a:pt x="18" y="5"/>
                    <a:pt x="16" y="4"/>
                    <a:pt x="15" y="4"/>
                  </a:cubicBezTo>
                  <a:cubicBezTo>
                    <a:pt x="14" y="4"/>
                    <a:pt x="12" y="4"/>
                    <a:pt x="11" y="4"/>
                  </a:cubicBezTo>
                  <a:cubicBezTo>
                    <a:pt x="5" y="4"/>
                    <a:pt x="5" y="4"/>
                    <a:pt x="5" y="4"/>
                  </a:cubicBezTo>
                  <a:close/>
                  <a:moveTo>
                    <a:pt x="11" y="47"/>
                  </a:moveTo>
                  <a:cubicBezTo>
                    <a:pt x="13" y="47"/>
                    <a:pt x="15" y="47"/>
                    <a:pt x="16" y="47"/>
                  </a:cubicBezTo>
                  <a:cubicBezTo>
                    <a:pt x="18" y="47"/>
                    <a:pt x="19" y="46"/>
                    <a:pt x="20" y="46"/>
                  </a:cubicBezTo>
                  <a:cubicBezTo>
                    <a:pt x="21" y="45"/>
                    <a:pt x="22" y="45"/>
                    <a:pt x="22" y="44"/>
                  </a:cubicBezTo>
                  <a:cubicBezTo>
                    <a:pt x="23" y="43"/>
                    <a:pt x="24" y="43"/>
                    <a:pt x="24" y="42"/>
                  </a:cubicBezTo>
                  <a:cubicBezTo>
                    <a:pt x="25" y="41"/>
                    <a:pt x="25" y="39"/>
                    <a:pt x="25" y="37"/>
                  </a:cubicBezTo>
                  <a:cubicBezTo>
                    <a:pt x="25" y="35"/>
                    <a:pt x="25" y="34"/>
                    <a:pt x="24" y="32"/>
                  </a:cubicBezTo>
                  <a:cubicBezTo>
                    <a:pt x="24" y="31"/>
                    <a:pt x="23" y="30"/>
                    <a:pt x="22" y="29"/>
                  </a:cubicBezTo>
                  <a:cubicBezTo>
                    <a:pt x="20" y="28"/>
                    <a:pt x="19" y="28"/>
                    <a:pt x="17" y="27"/>
                  </a:cubicBezTo>
                  <a:cubicBezTo>
                    <a:pt x="16" y="27"/>
                    <a:pt x="14" y="27"/>
                    <a:pt x="13" y="27"/>
                  </a:cubicBezTo>
                  <a:cubicBezTo>
                    <a:pt x="5" y="27"/>
                    <a:pt x="5" y="27"/>
                    <a:pt x="5" y="27"/>
                  </a:cubicBezTo>
                  <a:cubicBezTo>
                    <a:pt x="5" y="47"/>
                    <a:pt x="5" y="47"/>
                    <a:pt x="5" y="47"/>
                  </a:cubicBezTo>
                  <a:lnTo>
                    <a:pt x="11"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46">
              <a:extLst>
                <a:ext uri="{FF2B5EF4-FFF2-40B4-BE49-F238E27FC236}">
                  <a16:creationId xmlns:a16="http://schemas.microsoft.com/office/drawing/2014/main" id="{93E888BF-DC28-4A78-8624-5C58FBF583D8}"/>
                </a:ext>
              </a:extLst>
            </p:cNvPr>
            <p:cNvSpPr>
              <a:spLocks/>
            </p:cNvSpPr>
            <p:nvPr/>
          </p:nvSpPr>
          <p:spPr bwMode="auto">
            <a:xfrm>
              <a:off x="15703550" y="7331075"/>
              <a:ext cx="161925" cy="200025"/>
            </a:xfrm>
            <a:custGeom>
              <a:avLst/>
              <a:gdLst>
                <a:gd name="T0" fmla="*/ 102 w 102"/>
                <a:gd name="T1" fmla="*/ 0 h 126"/>
                <a:gd name="T2" fmla="*/ 57 w 102"/>
                <a:gd name="T3" fmla="*/ 74 h 126"/>
                <a:gd name="T4" fmla="*/ 57 w 102"/>
                <a:gd name="T5" fmla="*/ 126 h 126"/>
                <a:gd name="T6" fmla="*/ 45 w 102"/>
                <a:gd name="T7" fmla="*/ 126 h 126"/>
                <a:gd name="T8" fmla="*/ 45 w 102"/>
                <a:gd name="T9" fmla="*/ 74 h 126"/>
                <a:gd name="T10" fmla="*/ 0 w 102"/>
                <a:gd name="T11" fmla="*/ 0 h 126"/>
                <a:gd name="T12" fmla="*/ 12 w 102"/>
                <a:gd name="T13" fmla="*/ 0 h 126"/>
                <a:gd name="T14" fmla="*/ 50 w 102"/>
                <a:gd name="T15" fmla="*/ 62 h 126"/>
                <a:gd name="T16" fmla="*/ 90 w 102"/>
                <a:gd name="T17" fmla="*/ 0 h 126"/>
                <a:gd name="T18" fmla="*/ 102 w 10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26">
                  <a:moveTo>
                    <a:pt x="102" y="0"/>
                  </a:moveTo>
                  <a:lnTo>
                    <a:pt x="57" y="74"/>
                  </a:lnTo>
                  <a:lnTo>
                    <a:pt x="57" y="126"/>
                  </a:lnTo>
                  <a:lnTo>
                    <a:pt x="45" y="126"/>
                  </a:lnTo>
                  <a:lnTo>
                    <a:pt x="45" y="74"/>
                  </a:lnTo>
                  <a:lnTo>
                    <a:pt x="0" y="0"/>
                  </a:lnTo>
                  <a:lnTo>
                    <a:pt x="12" y="0"/>
                  </a:lnTo>
                  <a:lnTo>
                    <a:pt x="50" y="62"/>
                  </a:lnTo>
                  <a:lnTo>
                    <a:pt x="9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Rectangle 47">
              <a:extLst>
                <a:ext uri="{FF2B5EF4-FFF2-40B4-BE49-F238E27FC236}">
                  <a16:creationId xmlns:a16="http://schemas.microsoft.com/office/drawing/2014/main" id="{52765487-D804-4740-B212-CAC1926DE2AA}"/>
                </a:ext>
              </a:extLst>
            </p:cNvPr>
            <p:cNvSpPr>
              <a:spLocks noChangeArrowheads="1"/>
            </p:cNvSpPr>
            <p:nvPr/>
          </p:nvSpPr>
          <p:spPr bwMode="auto">
            <a:xfrm>
              <a:off x="15975013" y="7508875"/>
              <a:ext cx="22225"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48">
              <a:extLst>
                <a:ext uri="{FF2B5EF4-FFF2-40B4-BE49-F238E27FC236}">
                  <a16:creationId xmlns:a16="http://schemas.microsoft.com/office/drawing/2014/main" id="{55FD91DD-9766-47DA-B86E-A63EA6782C71}"/>
                </a:ext>
              </a:extLst>
            </p:cNvPr>
            <p:cNvSpPr>
              <a:spLocks/>
            </p:cNvSpPr>
            <p:nvPr/>
          </p:nvSpPr>
          <p:spPr bwMode="auto">
            <a:xfrm>
              <a:off x="16159163" y="7331075"/>
              <a:ext cx="203200" cy="200025"/>
            </a:xfrm>
            <a:custGeom>
              <a:avLst/>
              <a:gdLst>
                <a:gd name="T0" fmla="*/ 8 w 54"/>
                <a:gd name="T1" fmla="*/ 0 h 53"/>
                <a:gd name="T2" fmla="*/ 28 w 54"/>
                <a:gd name="T3" fmla="*/ 46 h 53"/>
                <a:gd name="T4" fmla="*/ 46 w 54"/>
                <a:gd name="T5" fmla="*/ 0 h 53"/>
                <a:gd name="T6" fmla="*/ 54 w 54"/>
                <a:gd name="T7" fmla="*/ 0 h 53"/>
                <a:gd name="T8" fmla="*/ 46 w 54"/>
                <a:gd name="T9" fmla="*/ 0 h 53"/>
                <a:gd name="T10" fmla="*/ 54 w 54"/>
                <a:gd name="T11" fmla="*/ 0 h 53"/>
                <a:gd name="T12" fmla="*/ 54 w 54"/>
                <a:gd name="T13" fmla="*/ 53 h 53"/>
                <a:gd name="T14" fmla="*/ 49 w 54"/>
                <a:gd name="T15" fmla="*/ 53 h 53"/>
                <a:gd name="T16" fmla="*/ 49 w 54"/>
                <a:gd name="T17" fmla="*/ 6 h 53"/>
                <a:gd name="T18" fmla="*/ 46 w 54"/>
                <a:gd name="T19" fmla="*/ 13 h 53"/>
                <a:gd name="T20" fmla="*/ 43 w 54"/>
                <a:gd name="T21" fmla="*/ 21 h 53"/>
                <a:gd name="T22" fmla="*/ 40 w 54"/>
                <a:gd name="T23" fmla="*/ 29 h 53"/>
                <a:gd name="T24" fmla="*/ 30 w 54"/>
                <a:gd name="T25" fmla="*/ 53 h 53"/>
                <a:gd name="T26" fmla="*/ 26 w 54"/>
                <a:gd name="T27" fmla="*/ 53 h 53"/>
                <a:gd name="T28" fmla="*/ 6 w 54"/>
                <a:gd name="T29" fmla="*/ 6 h 53"/>
                <a:gd name="T30" fmla="*/ 6 w 54"/>
                <a:gd name="T31" fmla="*/ 53 h 53"/>
                <a:gd name="T32" fmla="*/ 0 w 54"/>
                <a:gd name="T33" fmla="*/ 53 h 53"/>
                <a:gd name="T34" fmla="*/ 0 w 54"/>
                <a:gd name="T35" fmla="*/ 0 h 53"/>
                <a:gd name="T36" fmla="*/ 8 w 54"/>
                <a:gd name="T3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3">
                  <a:moveTo>
                    <a:pt x="8" y="0"/>
                  </a:moveTo>
                  <a:cubicBezTo>
                    <a:pt x="28" y="46"/>
                    <a:pt x="28" y="46"/>
                    <a:pt x="28" y="46"/>
                  </a:cubicBezTo>
                  <a:cubicBezTo>
                    <a:pt x="46" y="0"/>
                    <a:pt x="46" y="0"/>
                    <a:pt x="46" y="0"/>
                  </a:cubicBezTo>
                  <a:cubicBezTo>
                    <a:pt x="54" y="0"/>
                    <a:pt x="54" y="0"/>
                    <a:pt x="54" y="0"/>
                  </a:cubicBezTo>
                  <a:cubicBezTo>
                    <a:pt x="46" y="0"/>
                    <a:pt x="46" y="0"/>
                    <a:pt x="46" y="0"/>
                  </a:cubicBezTo>
                  <a:cubicBezTo>
                    <a:pt x="54" y="0"/>
                    <a:pt x="54" y="0"/>
                    <a:pt x="54" y="0"/>
                  </a:cubicBezTo>
                  <a:cubicBezTo>
                    <a:pt x="54" y="53"/>
                    <a:pt x="54" y="53"/>
                    <a:pt x="54" y="53"/>
                  </a:cubicBezTo>
                  <a:cubicBezTo>
                    <a:pt x="49" y="53"/>
                    <a:pt x="49" y="53"/>
                    <a:pt x="49" y="53"/>
                  </a:cubicBezTo>
                  <a:cubicBezTo>
                    <a:pt x="49" y="6"/>
                    <a:pt x="49" y="6"/>
                    <a:pt x="49" y="6"/>
                  </a:cubicBezTo>
                  <a:cubicBezTo>
                    <a:pt x="48" y="8"/>
                    <a:pt x="47" y="11"/>
                    <a:pt x="46" y="13"/>
                  </a:cubicBezTo>
                  <a:cubicBezTo>
                    <a:pt x="45" y="15"/>
                    <a:pt x="44" y="18"/>
                    <a:pt x="43" y="21"/>
                  </a:cubicBezTo>
                  <a:cubicBezTo>
                    <a:pt x="42" y="23"/>
                    <a:pt x="41" y="26"/>
                    <a:pt x="40" y="29"/>
                  </a:cubicBezTo>
                  <a:cubicBezTo>
                    <a:pt x="30" y="53"/>
                    <a:pt x="30" y="53"/>
                    <a:pt x="30" y="53"/>
                  </a:cubicBezTo>
                  <a:cubicBezTo>
                    <a:pt x="26" y="53"/>
                    <a:pt x="26" y="53"/>
                    <a:pt x="26" y="53"/>
                  </a:cubicBezTo>
                  <a:cubicBezTo>
                    <a:pt x="6" y="6"/>
                    <a:pt x="6" y="6"/>
                    <a:pt x="6" y="6"/>
                  </a:cubicBezTo>
                  <a:cubicBezTo>
                    <a:pt x="6" y="53"/>
                    <a:pt x="6" y="53"/>
                    <a:pt x="6" y="53"/>
                  </a:cubicBezTo>
                  <a:cubicBezTo>
                    <a:pt x="0" y="53"/>
                    <a:pt x="0" y="53"/>
                    <a:pt x="0" y="53"/>
                  </a:cubicBezTo>
                  <a:cubicBezTo>
                    <a:pt x="0" y="0"/>
                    <a:pt x="0" y="0"/>
                    <a:pt x="0" y="0"/>
                  </a:cubicBez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Rectangle 49">
              <a:extLst>
                <a:ext uri="{FF2B5EF4-FFF2-40B4-BE49-F238E27FC236}">
                  <a16:creationId xmlns:a16="http://schemas.microsoft.com/office/drawing/2014/main" id="{FBBC5031-239B-4470-9C4B-DE60AD373DE4}"/>
                </a:ext>
              </a:extLst>
            </p:cNvPr>
            <p:cNvSpPr>
              <a:spLocks noChangeArrowheads="1"/>
            </p:cNvSpPr>
            <p:nvPr/>
          </p:nvSpPr>
          <p:spPr bwMode="auto">
            <a:xfrm>
              <a:off x="16524288" y="7335838"/>
              <a:ext cx="19050" cy="195263"/>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50">
              <a:extLst>
                <a:ext uri="{FF2B5EF4-FFF2-40B4-BE49-F238E27FC236}">
                  <a16:creationId xmlns:a16="http://schemas.microsoft.com/office/drawing/2014/main" id="{67D1EB7F-CC75-4C2D-8909-14506E64B410}"/>
                </a:ext>
              </a:extLst>
            </p:cNvPr>
            <p:cNvSpPr>
              <a:spLocks/>
            </p:cNvSpPr>
            <p:nvPr/>
          </p:nvSpPr>
          <p:spPr bwMode="auto">
            <a:xfrm>
              <a:off x="16700500" y="7331075"/>
              <a:ext cx="98425" cy="200025"/>
            </a:xfrm>
            <a:custGeom>
              <a:avLst/>
              <a:gdLst>
                <a:gd name="T0" fmla="*/ 0 w 62"/>
                <a:gd name="T1" fmla="*/ 126 h 126"/>
                <a:gd name="T2" fmla="*/ 0 w 62"/>
                <a:gd name="T3" fmla="*/ 0 h 126"/>
                <a:gd name="T4" fmla="*/ 12 w 62"/>
                <a:gd name="T5" fmla="*/ 0 h 126"/>
                <a:gd name="T6" fmla="*/ 12 w 62"/>
                <a:gd name="T7" fmla="*/ 115 h 126"/>
                <a:gd name="T8" fmla="*/ 62 w 62"/>
                <a:gd name="T9" fmla="*/ 115 h 126"/>
                <a:gd name="T10" fmla="*/ 62 w 62"/>
                <a:gd name="T11" fmla="*/ 126 h 126"/>
                <a:gd name="T12" fmla="*/ 0 w 62"/>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2" h="126">
                  <a:moveTo>
                    <a:pt x="0" y="126"/>
                  </a:moveTo>
                  <a:lnTo>
                    <a:pt x="0" y="0"/>
                  </a:lnTo>
                  <a:lnTo>
                    <a:pt x="12" y="0"/>
                  </a:lnTo>
                  <a:lnTo>
                    <a:pt x="12" y="115"/>
                  </a:lnTo>
                  <a:lnTo>
                    <a:pt x="62" y="115"/>
                  </a:lnTo>
                  <a:lnTo>
                    <a:pt x="62"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51">
              <a:extLst>
                <a:ext uri="{FF2B5EF4-FFF2-40B4-BE49-F238E27FC236}">
                  <a16:creationId xmlns:a16="http://schemas.microsoft.com/office/drawing/2014/main" id="{CE76DA70-E367-4E2A-9BBC-4D501696F4BF}"/>
                </a:ext>
              </a:extLst>
            </p:cNvPr>
            <p:cNvSpPr>
              <a:spLocks/>
            </p:cNvSpPr>
            <p:nvPr/>
          </p:nvSpPr>
          <p:spPr bwMode="auto">
            <a:xfrm>
              <a:off x="16938625" y="7331075"/>
              <a:ext cx="101600" cy="200025"/>
            </a:xfrm>
            <a:custGeom>
              <a:avLst/>
              <a:gdLst>
                <a:gd name="T0" fmla="*/ 0 w 64"/>
                <a:gd name="T1" fmla="*/ 126 h 126"/>
                <a:gd name="T2" fmla="*/ 0 w 64"/>
                <a:gd name="T3" fmla="*/ 0 h 126"/>
                <a:gd name="T4" fmla="*/ 12 w 64"/>
                <a:gd name="T5" fmla="*/ 0 h 126"/>
                <a:gd name="T6" fmla="*/ 12 w 64"/>
                <a:gd name="T7" fmla="*/ 115 h 126"/>
                <a:gd name="T8" fmla="*/ 64 w 64"/>
                <a:gd name="T9" fmla="*/ 115 h 126"/>
                <a:gd name="T10" fmla="*/ 64 w 64"/>
                <a:gd name="T11" fmla="*/ 126 h 126"/>
                <a:gd name="T12" fmla="*/ 0 w 6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4" h="126">
                  <a:moveTo>
                    <a:pt x="0" y="126"/>
                  </a:moveTo>
                  <a:lnTo>
                    <a:pt x="0" y="0"/>
                  </a:lnTo>
                  <a:lnTo>
                    <a:pt x="12" y="0"/>
                  </a:lnTo>
                  <a:lnTo>
                    <a:pt x="12" y="115"/>
                  </a:lnTo>
                  <a:lnTo>
                    <a:pt x="64" y="115"/>
                  </a:lnTo>
                  <a:lnTo>
                    <a:pt x="64"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52">
              <a:extLst>
                <a:ext uri="{FF2B5EF4-FFF2-40B4-BE49-F238E27FC236}">
                  <a16:creationId xmlns:a16="http://schemas.microsoft.com/office/drawing/2014/main" id="{F4C2D245-515B-4644-BAB5-0EBE7101C2C6}"/>
                </a:ext>
              </a:extLst>
            </p:cNvPr>
            <p:cNvSpPr>
              <a:spLocks/>
            </p:cNvSpPr>
            <p:nvPr/>
          </p:nvSpPr>
          <p:spPr bwMode="auto">
            <a:xfrm>
              <a:off x="17178338" y="7335838"/>
              <a:ext cx="101600" cy="195263"/>
            </a:xfrm>
            <a:custGeom>
              <a:avLst/>
              <a:gdLst>
                <a:gd name="T0" fmla="*/ 5 w 27"/>
                <a:gd name="T1" fmla="*/ 47 h 52"/>
                <a:gd name="T2" fmla="*/ 27 w 27"/>
                <a:gd name="T3" fmla="*/ 47 h 52"/>
                <a:gd name="T4" fmla="*/ 27 w 27"/>
                <a:gd name="T5" fmla="*/ 52 h 52"/>
                <a:gd name="T6" fmla="*/ 0 w 27"/>
                <a:gd name="T7" fmla="*/ 52 h 52"/>
                <a:gd name="T8" fmla="*/ 0 w 27"/>
                <a:gd name="T9" fmla="*/ 0 h 52"/>
                <a:gd name="T10" fmla="*/ 27 w 27"/>
                <a:gd name="T11" fmla="*/ 0 h 52"/>
                <a:gd name="T12" fmla="*/ 27 w 27"/>
                <a:gd name="T13" fmla="*/ 2 h 52"/>
                <a:gd name="T14" fmla="*/ 26 w 27"/>
                <a:gd name="T15" fmla="*/ 4 h 52"/>
                <a:gd name="T16" fmla="*/ 5 w 27"/>
                <a:gd name="T17" fmla="*/ 4 h 52"/>
                <a:gd name="T18" fmla="*/ 5 w 27"/>
                <a:gd name="T19" fmla="*/ 23 h 52"/>
                <a:gd name="T20" fmla="*/ 25 w 27"/>
                <a:gd name="T21" fmla="*/ 23 h 52"/>
                <a:gd name="T22" fmla="*/ 25 w 27"/>
                <a:gd name="T23" fmla="*/ 27 h 52"/>
                <a:gd name="T24" fmla="*/ 5 w 27"/>
                <a:gd name="T25" fmla="*/ 27 h 52"/>
                <a:gd name="T26" fmla="*/ 5 w 27"/>
                <a:gd name="T2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2">
                  <a:moveTo>
                    <a:pt x="5" y="47"/>
                  </a:moveTo>
                  <a:cubicBezTo>
                    <a:pt x="27" y="47"/>
                    <a:pt x="27" y="47"/>
                    <a:pt x="27" y="47"/>
                  </a:cubicBezTo>
                  <a:cubicBezTo>
                    <a:pt x="27" y="52"/>
                    <a:pt x="27" y="52"/>
                    <a:pt x="27" y="52"/>
                  </a:cubicBezTo>
                  <a:cubicBezTo>
                    <a:pt x="0" y="52"/>
                    <a:pt x="0" y="52"/>
                    <a:pt x="0" y="52"/>
                  </a:cubicBezTo>
                  <a:cubicBezTo>
                    <a:pt x="0" y="0"/>
                    <a:pt x="0" y="0"/>
                    <a:pt x="0" y="0"/>
                  </a:cubicBezTo>
                  <a:cubicBezTo>
                    <a:pt x="27" y="0"/>
                    <a:pt x="27" y="0"/>
                    <a:pt x="27" y="0"/>
                  </a:cubicBezTo>
                  <a:cubicBezTo>
                    <a:pt x="27" y="0"/>
                    <a:pt x="27" y="1"/>
                    <a:pt x="27" y="2"/>
                  </a:cubicBezTo>
                  <a:cubicBezTo>
                    <a:pt x="26" y="3"/>
                    <a:pt x="26" y="3"/>
                    <a:pt x="26" y="4"/>
                  </a:cubicBezTo>
                  <a:cubicBezTo>
                    <a:pt x="5" y="4"/>
                    <a:pt x="5" y="4"/>
                    <a:pt x="5" y="4"/>
                  </a:cubicBezTo>
                  <a:cubicBezTo>
                    <a:pt x="5" y="23"/>
                    <a:pt x="5" y="23"/>
                    <a:pt x="5" y="23"/>
                  </a:cubicBezTo>
                  <a:cubicBezTo>
                    <a:pt x="25" y="23"/>
                    <a:pt x="25" y="23"/>
                    <a:pt x="25" y="23"/>
                  </a:cubicBezTo>
                  <a:cubicBezTo>
                    <a:pt x="25" y="27"/>
                    <a:pt x="25" y="27"/>
                    <a:pt x="25" y="27"/>
                  </a:cubicBezTo>
                  <a:cubicBezTo>
                    <a:pt x="5" y="27"/>
                    <a:pt x="5" y="27"/>
                    <a:pt x="5" y="27"/>
                  </a:cubicBezTo>
                  <a:lnTo>
                    <a:pt x="5"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53">
              <a:extLst>
                <a:ext uri="{FF2B5EF4-FFF2-40B4-BE49-F238E27FC236}">
                  <a16:creationId xmlns:a16="http://schemas.microsoft.com/office/drawing/2014/main" id="{2FC347CE-14AA-497B-8D99-05A4D0CC2B64}"/>
                </a:ext>
              </a:extLst>
            </p:cNvPr>
            <p:cNvSpPr>
              <a:spLocks noEditPoints="1"/>
            </p:cNvSpPr>
            <p:nvPr/>
          </p:nvSpPr>
          <p:spPr bwMode="auto">
            <a:xfrm>
              <a:off x="17435513" y="7335838"/>
              <a:ext cx="123825" cy="195263"/>
            </a:xfrm>
            <a:custGeom>
              <a:avLst/>
              <a:gdLst>
                <a:gd name="T0" fmla="*/ 33 w 33"/>
                <a:gd name="T1" fmla="*/ 52 h 52"/>
                <a:gd name="T2" fmla="*/ 28 w 33"/>
                <a:gd name="T3" fmla="*/ 52 h 52"/>
                <a:gd name="T4" fmla="*/ 23 w 33"/>
                <a:gd name="T5" fmla="*/ 40 h 52"/>
                <a:gd name="T6" fmla="*/ 19 w 33"/>
                <a:gd name="T7" fmla="*/ 32 h 52"/>
                <a:gd name="T8" fmla="*/ 16 w 33"/>
                <a:gd name="T9" fmla="*/ 28 h 52"/>
                <a:gd name="T10" fmla="*/ 12 w 33"/>
                <a:gd name="T11" fmla="*/ 27 h 52"/>
                <a:gd name="T12" fmla="*/ 5 w 33"/>
                <a:gd name="T13" fmla="*/ 27 h 52"/>
                <a:gd name="T14" fmla="*/ 5 w 33"/>
                <a:gd name="T15" fmla="*/ 52 h 52"/>
                <a:gd name="T16" fmla="*/ 0 w 33"/>
                <a:gd name="T17" fmla="*/ 52 h 52"/>
                <a:gd name="T18" fmla="*/ 0 w 33"/>
                <a:gd name="T19" fmla="*/ 0 h 52"/>
                <a:gd name="T20" fmla="*/ 10 w 33"/>
                <a:gd name="T21" fmla="*/ 0 h 52"/>
                <a:gd name="T22" fmla="*/ 16 w 33"/>
                <a:gd name="T23" fmla="*/ 0 h 52"/>
                <a:gd name="T24" fmla="*/ 23 w 33"/>
                <a:gd name="T25" fmla="*/ 1 h 52"/>
                <a:gd name="T26" fmla="*/ 27 w 33"/>
                <a:gd name="T27" fmla="*/ 5 h 52"/>
                <a:gd name="T28" fmla="*/ 29 w 33"/>
                <a:gd name="T29" fmla="*/ 14 h 52"/>
                <a:gd name="T30" fmla="*/ 29 w 33"/>
                <a:gd name="T31" fmla="*/ 17 h 52"/>
                <a:gd name="T32" fmla="*/ 27 w 33"/>
                <a:gd name="T33" fmla="*/ 20 h 52"/>
                <a:gd name="T34" fmla="*/ 25 w 33"/>
                <a:gd name="T35" fmla="*/ 22 h 52"/>
                <a:gd name="T36" fmla="*/ 23 w 33"/>
                <a:gd name="T37" fmla="*/ 23 h 52"/>
                <a:gd name="T38" fmla="*/ 17 w 33"/>
                <a:gd name="T39" fmla="*/ 25 h 52"/>
                <a:gd name="T40" fmla="*/ 17 w 33"/>
                <a:gd name="T41" fmla="*/ 25 h 52"/>
                <a:gd name="T42" fmla="*/ 22 w 33"/>
                <a:gd name="T43" fmla="*/ 27 h 52"/>
                <a:gd name="T44" fmla="*/ 24 w 33"/>
                <a:gd name="T45" fmla="*/ 31 h 52"/>
                <a:gd name="T46" fmla="*/ 33 w 33"/>
                <a:gd name="T47" fmla="*/ 52 h 52"/>
                <a:gd name="T48" fmla="*/ 11 w 33"/>
                <a:gd name="T49" fmla="*/ 23 h 52"/>
                <a:gd name="T50" fmla="*/ 16 w 33"/>
                <a:gd name="T51" fmla="*/ 22 h 52"/>
                <a:gd name="T52" fmla="*/ 20 w 33"/>
                <a:gd name="T53" fmla="*/ 20 h 52"/>
                <a:gd name="T54" fmla="*/ 23 w 33"/>
                <a:gd name="T55" fmla="*/ 18 h 52"/>
                <a:gd name="T56" fmla="*/ 24 w 33"/>
                <a:gd name="T57" fmla="*/ 14 h 52"/>
                <a:gd name="T58" fmla="*/ 23 w 33"/>
                <a:gd name="T59" fmla="*/ 8 h 52"/>
                <a:gd name="T60" fmla="*/ 20 w 33"/>
                <a:gd name="T61" fmla="*/ 5 h 52"/>
                <a:gd name="T62" fmla="*/ 15 w 33"/>
                <a:gd name="T63" fmla="*/ 4 h 52"/>
                <a:gd name="T64" fmla="*/ 10 w 33"/>
                <a:gd name="T65" fmla="*/ 4 h 52"/>
                <a:gd name="T66" fmla="*/ 5 w 33"/>
                <a:gd name="T67" fmla="*/ 4 h 52"/>
                <a:gd name="T68" fmla="*/ 5 w 33"/>
                <a:gd name="T69" fmla="*/ 23 h 52"/>
                <a:gd name="T70" fmla="*/ 11 w 33"/>
                <a:gd name="T71" fmla="*/ 2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52">
                  <a:moveTo>
                    <a:pt x="33" y="52"/>
                  </a:moveTo>
                  <a:cubicBezTo>
                    <a:pt x="28" y="52"/>
                    <a:pt x="28" y="52"/>
                    <a:pt x="28" y="52"/>
                  </a:cubicBezTo>
                  <a:cubicBezTo>
                    <a:pt x="26" y="47"/>
                    <a:pt x="24" y="43"/>
                    <a:pt x="23" y="40"/>
                  </a:cubicBezTo>
                  <a:cubicBezTo>
                    <a:pt x="21" y="37"/>
                    <a:pt x="20" y="34"/>
                    <a:pt x="19" y="32"/>
                  </a:cubicBezTo>
                  <a:cubicBezTo>
                    <a:pt x="18" y="31"/>
                    <a:pt x="17" y="29"/>
                    <a:pt x="16" y="28"/>
                  </a:cubicBezTo>
                  <a:cubicBezTo>
                    <a:pt x="14" y="28"/>
                    <a:pt x="13" y="27"/>
                    <a:pt x="12" y="27"/>
                  </a:cubicBezTo>
                  <a:cubicBezTo>
                    <a:pt x="5" y="27"/>
                    <a:pt x="5" y="27"/>
                    <a:pt x="5" y="27"/>
                  </a:cubicBezTo>
                  <a:cubicBezTo>
                    <a:pt x="5" y="52"/>
                    <a:pt x="5" y="52"/>
                    <a:pt x="5" y="52"/>
                  </a:cubicBezTo>
                  <a:cubicBezTo>
                    <a:pt x="0" y="52"/>
                    <a:pt x="0" y="52"/>
                    <a:pt x="0" y="52"/>
                  </a:cubicBezTo>
                  <a:cubicBezTo>
                    <a:pt x="0" y="0"/>
                    <a:pt x="0" y="0"/>
                    <a:pt x="0" y="0"/>
                  </a:cubicBezTo>
                  <a:cubicBezTo>
                    <a:pt x="10" y="0"/>
                    <a:pt x="10" y="0"/>
                    <a:pt x="10" y="0"/>
                  </a:cubicBezTo>
                  <a:cubicBezTo>
                    <a:pt x="12" y="0"/>
                    <a:pt x="14" y="0"/>
                    <a:pt x="16" y="0"/>
                  </a:cubicBezTo>
                  <a:cubicBezTo>
                    <a:pt x="19" y="0"/>
                    <a:pt x="21" y="0"/>
                    <a:pt x="23" y="1"/>
                  </a:cubicBezTo>
                  <a:cubicBezTo>
                    <a:pt x="24" y="2"/>
                    <a:pt x="26" y="4"/>
                    <a:pt x="27" y="5"/>
                  </a:cubicBezTo>
                  <a:cubicBezTo>
                    <a:pt x="29" y="7"/>
                    <a:pt x="29" y="10"/>
                    <a:pt x="29" y="14"/>
                  </a:cubicBezTo>
                  <a:cubicBezTo>
                    <a:pt x="29" y="15"/>
                    <a:pt x="29" y="16"/>
                    <a:pt x="29" y="17"/>
                  </a:cubicBezTo>
                  <a:cubicBezTo>
                    <a:pt x="28" y="18"/>
                    <a:pt x="28" y="19"/>
                    <a:pt x="27" y="20"/>
                  </a:cubicBezTo>
                  <a:cubicBezTo>
                    <a:pt x="27" y="20"/>
                    <a:pt x="26" y="21"/>
                    <a:pt x="25" y="22"/>
                  </a:cubicBezTo>
                  <a:cubicBezTo>
                    <a:pt x="25" y="22"/>
                    <a:pt x="24" y="23"/>
                    <a:pt x="23" y="23"/>
                  </a:cubicBezTo>
                  <a:cubicBezTo>
                    <a:pt x="22" y="24"/>
                    <a:pt x="20" y="25"/>
                    <a:pt x="17" y="25"/>
                  </a:cubicBezTo>
                  <a:cubicBezTo>
                    <a:pt x="17" y="25"/>
                    <a:pt x="17" y="25"/>
                    <a:pt x="17" y="25"/>
                  </a:cubicBezTo>
                  <a:cubicBezTo>
                    <a:pt x="19" y="25"/>
                    <a:pt x="21" y="26"/>
                    <a:pt x="22" y="27"/>
                  </a:cubicBezTo>
                  <a:cubicBezTo>
                    <a:pt x="23" y="28"/>
                    <a:pt x="23" y="30"/>
                    <a:pt x="24" y="31"/>
                  </a:cubicBezTo>
                  <a:lnTo>
                    <a:pt x="33" y="52"/>
                  </a:lnTo>
                  <a:close/>
                  <a:moveTo>
                    <a:pt x="11" y="23"/>
                  </a:moveTo>
                  <a:cubicBezTo>
                    <a:pt x="13" y="23"/>
                    <a:pt x="14" y="22"/>
                    <a:pt x="16" y="22"/>
                  </a:cubicBezTo>
                  <a:cubicBezTo>
                    <a:pt x="17" y="22"/>
                    <a:pt x="19" y="21"/>
                    <a:pt x="20" y="20"/>
                  </a:cubicBezTo>
                  <a:cubicBezTo>
                    <a:pt x="21" y="20"/>
                    <a:pt x="22" y="19"/>
                    <a:pt x="23" y="18"/>
                  </a:cubicBezTo>
                  <a:cubicBezTo>
                    <a:pt x="24" y="16"/>
                    <a:pt x="24" y="15"/>
                    <a:pt x="24" y="14"/>
                  </a:cubicBezTo>
                  <a:cubicBezTo>
                    <a:pt x="24" y="11"/>
                    <a:pt x="23" y="9"/>
                    <a:pt x="23" y="8"/>
                  </a:cubicBezTo>
                  <a:cubicBezTo>
                    <a:pt x="22" y="7"/>
                    <a:pt x="21" y="6"/>
                    <a:pt x="20" y="5"/>
                  </a:cubicBezTo>
                  <a:cubicBezTo>
                    <a:pt x="18" y="5"/>
                    <a:pt x="17" y="4"/>
                    <a:pt x="15" y="4"/>
                  </a:cubicBezTo>
                  <a:cubicBezTo>
                    <a:pt x="14" y="4"/>
                    <a:pt x="12" y="4"/>
                    <a:pt x="10" y="4"/>
                  </a:cubicBezTo>
                  <a:cubicBezTo>
                    <a:pt x="5" y="4"/>
                    <a:pt x="5" y="4"/>
                    <a:pt x="5" y="4"/>
                  </a:cubicBezTo>
                  <a:cubicBezTo>
                    <a:pt x="5" y="23"/>
                    <a:pt x="5" y="23"/>
                    <a:pt x="5" y="23"/>
                  </a:cubicBezTo>
                  <a:lnTo>
                    <a:pt x="11" y="2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9" name="Oval 108">
            <a:extLst>
              <a:ext uri="{FF2B5EF4-FFF2-40B4-BE49-F238E27FC236}">
                <a16:creationId xmlns:a16="http://schemas.microsoft.com/office/drawing/2014/main" id="{5BD4AF30-94B7-46A6-ABB6-28D6304FA866}"/>
              </a:ext>
            </a:extLst>
          </p:cNvPr>
          <p:cNvSpPr/>
          <p:nvPr/>
        </p:nvSpPr>
        <p:spPr>
          <a:xfrm>
            <a:off x="7863838" y="3482340"/>
            <a:ext cx="2560322" cy="2560320"/>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0" name="Group 109">
            <a:extLst>
              <a:ext uri="{FF2B5EF4-FFF2-40B4-BE49-F238E27FC236}">
                <a16:creationId xmlns:a16="http://schemas.microsoft.com/office/drawing/2014/main" id="{811FDF3C-21C3-4EBA-83DD-AF0448510A2D}"/>
              </a:ext>
            </a:extLst>
          </p:cNvPr>
          <p:cNvGrpSpPr/>
          <p:nvPr/>
        </p:nvGrpSpPr>
        <p:grpSpPr>
          <a:xfrm>
            <a:off x="8588813" y="4175084"/>
            <a:ext cx="1110372" cy="1174836"/>
            <a:chOff x="14529269" y="2158238"/>
            <a:chExt cx="1309328" cy="1385348"/>
          </a:xfrm>
          <a:solidFill>
            <a:schemeClr val="bg1"/>
          </a:solidFill>
        </p:grpSpPr>
        <p:sp>
          <p:nvSpPr>
            <p:cNvPr id="111" name="Freeform 74">
              <a:extLst>
                <a:ext uri="{FF2B5EF4-FFF2-40B4-BE49-F238E27FC236}">
                  <a16:creationId xmlns:a16="http://schemas.microsoft.com/office/drawing/2014/main" id="{FB386AC1-BF8B-4B5B-AEE0-1B3D80FA37E9}"/>
                </a:ext>
              </a:extLst>
            </p:cNvPr>
            <p:cNvSpPr>
              <a:spLocks/>
            </p:cNvSpPr>
            <p:nvPr/>
          </p:nvSpPr>
          <p:spPr bwMode="auto">
            <a:xfrm>
              <a:off x="14538212" y="2516872"/>
              <a:ext cx="125209" cy="125209"/>
            </a:xfrm>
            <a:custGeom>
              <a:avLst/>
              <a:gdLst>
                <a:gd name="T0" fmla="*/ 48 w 59"/>
                <a:gd name="T1" fmla="*/ 14 h 59"/>
                <a:gd name="T2" fmla="*/ 54 w 59"/>
                <a:gd name="T3" fmla="*/ 41 h 59"/>
                <a:gd name="T4" fmla="*/ 45 w 59"/>
                <a:gd name="T5" fmla="*/ 53 h 59"/>
                <a:gd name="T6" fmla="*/ 46 w 59"/>
                <a:gd name="T7" fmla="*/ 58 h 59"/>
                <a:gd name="T8" fmla="*/ 45 w 59"/>
                <a:gd name="T9" fmla="*/ 59 h 59"/>
                <a:gd name="T10" fmla="*/ 26 w 59"/>
                <a:gd name="T11" fmla="*/ 50 h 59"/>
                <a:gd name="T12" fmla="*/ 26 w 59"/>
                <a:gd name="T13" fmla="*/ 49 h 59"/>
                <a:gd name="T14" fmla="*/ 53 w 59"/>
                <a:gd name="T15" fmla="*/ 40 h 59"/>
                <a:gd name="T16" fmla="*/ 49 w 59"/>
                <a:gd name="T17" fmla="*/ 29 h 59"/>
                <a:gd name="T18" fmla="*/ 33 w 59"/>
                <a:gd name="T19" fmla="*/ 36 h 59"/>
                <a:gd name="T20" fmla="*/ 11 w 59"/>
                <a:gd name="T21" fmla="*/ 42 h 59"/>
                <a:gd name="T22" fmla="*/ 5 w 59"/>
                <a:gd name="T23" fmla="*/ 17 h 59"/>
                <a:gd name="T24" fmla="*/ 13 w 59"/>
                <a:gd name="T25" fmla="*/ 5 h 59"/>
                <a:gd name="T26" fmla="*/ 13 w 59"/>
                <a:gd name="T27" fmla="*/ 1 h 59"/>
                <a:gd name="T28" fmla="*/ 13 w 59"/>
                <a:gd name="T29" fmla="*/ 0 h 59"/>
                <a:gd name="T30" fmla="*/ 30 w 59"/>
                <a:gd name="T31" fmla="*/ 8 h 59"/>
                <a:gd name="T32" fmla="*/ 29 w 59"/>
                <a:gd name="T33" fmla="*/ 9 h 59"/>
                <a:gd name="T34" fmla="*/ 6 w 59"/>
                <a:gd name="T35" fmla="*/ 17 h 59"/>
                <a:gd name="T36" fmla="*/ 10 w 59"/>
                <a:gd name="T37" fmla="*/ 28 h 59"/>
                <a:gd name="T38" fmla="*/ 25 w 59"/>
                <a:gd name="T39" fmla="*/ 22 h 59"/>
                <a:gd name="T40" fmla="*/ 48 w 59"/>
                <a:gd name="T4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59">
                  <a:moveTo>
                    <a:pt x="48" y="14"/>
                  </a:moveTo>
                  <a:cubicBezTo>
                    <a:pt x="59" y="20"/>
                    <a:pt x="59" y="31"/>
                    <a:pt x="54" y="41"/>
                  </a:cubicBezTo>
                  <a:cubicBezTo>
                    <a:pt x="51" y="47"/>
                    <a:pt x="47" y="50"/>
                    <a:pt x="45" y="53"/>
                  </a:cubicBezTo>
                  <a:cubicBezTo>
                    <a:pt x="44" y="56"/>
                    <a:pt x="46" y="58"/>
                    <a:pt x="46" y="58"/>
                  </a:cubicBezTo>
                  <a:cubicBezTo>
                    <a:pt x="45" y="59"/>
                    <a:pt x="45" y="59"/>
                    <a:pt x="45" y="59"/>
                  </a:cubicBezTo>
                  <a:cubicBezTo>
                    <a:pt x="26" y="50"/>
                    <a:pt x="26" y="50"/>
                    <a:pt x="26" y="50"/>
                  </a:cubicBezTo>
                  <a:cubicBezTo>
                    <a:pt x="26" y="49"/>
                    <a:pt x="26" y="49"/>
                    <a:pt x="26" y="49"/>
                  </a:cubicBezTo>
                  <a:cubicBezTo>
                    <a:pt x="37" y="50"/>
                    <a:pt x="48" y="50"/>
                    <a:pt x="53" y="40"/>
                  </a:cubicBezTo>
                  <a:cubicBezTo>
                    <a:pt x="55" y="37"/>
                    <a:pt x="54" y="32"/>
                    <a:pt x="49" y="29"/>
                  </a:cubicBezTo>
                  <a:cubicBezTo>
                    <a:pt x="44" y="26"/>
                    <a:pt x="38" y="32"/>
                    <a:pt x="33" y="36"/>
                  </a:cubicBezTo>
                  <a:cubicBezTo>
                    <a:pt x="26" y="41"/>
                    <a:pt x="19" y="46"/>
                    <a:pt x="11" y="42"/>
                  </a:cubicBezTo>
                  <a:cubicBezTo>
                    <a:pt x="1" y="37"/>
                    <a:pt x="0" y="27"/>
                    <a:pt x="5" y="17"/>
                  </a:cubicBezTo>
                  <a:cubicBezTo>
                    <a:pt x="8" y="11"/>
                    <a:pt x="12" y="9"/>
                    <a:pt x="13" y="5"/>
                  </a:cubicBezTo>
                  <a:cubicBezTo>
                    <a:pt x="15" y="3"/>
                    <a:pt x="13" y="1"/>
                    <a:pt x="13" y="1"/>
                  </a:cubicBezTo>
                  <a:cubicBezTo>
                    <a:pt x="13" y="0"/>
                    <a:pt x="13" y="0"/>
                    <a:pt x="13" y="0"/>
                  </a:cubicBezTo>
                  <a:cubicBezTo>
                    <a:pt x="30" y="8"/>
                    <a:pt x="30" y="8"/>
                    <a:pt x="30" y="8"/>
                  </a:cubicBezTo>
                  <a:cubicBezTo>
                    <a:pt x="29" y="9"/>
                    <a:pt x="29" y="9"/>
                    <a:pt x="29" y="9"/>
                  </a:cubicBezTo>
                  <a:cubicBezTo>
                    <a:pt x="21" y="8"/>
                    <a:pt x="10" y="9"/>
                    <a:pt x="6" y="17"/>
                  </a:cubicBezTo>
                  <a:cubicBezTo>
                    <a:pt x="4" y="21"/>
                    <a:pt x="4" y="25"/>
                    <a:pt x="10" y="28"/>
                  </a:cubicBezTo>
                  <a:cubicBezTo>
                    <a:pt x="15" y="30"/>
                    <a:pt x="19" y="27"/>
                    <a:pt x="25" y="22"/>
                  </a:cubicBezTo>
                  <a:cubicBezTo>
                    <a:pt x="31" y="17"/>
                    <a:pt x="38" y="9"/>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5">
              <a:extLst>
                <a:ext uri="{FF2B5EF4-FFF2-40B4-BE49-F238E27FC236}">
                  <a16:creationId xmlns:a16="http://schemas.microsoft.com/office/drawing/2014/main" id="{9C663867-068B-4F0B-8055-1D6300672C50}"/>
                </a:ext>
              </a:extLst>
            </p:cNvPr>
            <p:cNvSpPr>
              <a:spLocks noEditPoints="1"/>
            </p:cNvSpPr>
            <p:nvPr/>
          </p:nvSpPr>
          <p:spPr bwMode="auto">
            <a:xfrm>
              <a:off x="14623176" y="2425649"/>
              <a:ext cx="122526" cy="118949"/>
            </a:xfrm>
            <a:custGeom>
              <a:avLst/>
              <a:gdLst>
                <a:gd name="T0" fmla="*/ 3 w 58"/>
                <a:gd name="T1" fmla="*/ 10 h 56"/>
                <a:gd name="T2" fmla="*/ 3 w 58"/>
                <a:gd name="T3" fmla="*/ 0 h 56"/>
                <a:gd name="T4" fmla="*/ 55 w 58"/>
                <a:gd name="T5" fmla="*/ 17 h 56"/>
                <a:gd name="T6" fmla="*/ 57 w 58"/>
                <a:gd name="T7" fmla="*/ 15 h 56"/>
                <a:gd name="T8" fmla="*/ 58 w 58"/>
                <a:gd name="T9" fmla="*/ 15 h 56"/>
                <a:gd name="T10" fmla="*/ 43 w 58"/>
                <a:gd name="T11" fmla="*/ 35 h 56"/>
                <a:gd name="T12" fmla="*/ 42 w 58"/>
                <a:gd name="T13" fmla="*/ 34 h 56"/>
                <a:gd name="T14" fmla="*/ 45 w 58"/>
                <a:gd name="T15" fmla="*/ 30 h 56"/>
                <a:gd name="T16" fmla="*/ 28 w 58"/>
                <a:gd name="T17" fmla="*/ 24 h 56"/>
                <a:gd name="T18" fmla="*/ 21 w 58"/>
                <a:gd name="T19" fmla="*/ 34 h 56"/>
                <a:gd name="T20" fmla="*/ 25 w 58"/>
                <a:gd name="T21" fmla="*/ 41 h 56"/>
                <a:gd name="T22" fmla="*/ 28 w 58"/>
                <a:gd name="T23" fmla="*/ 44 h 56"/>
                <a:gd name="T24" fmla="*/ 36 w 58"/>
                <a:gd name="T25" fmla="*/ 42 h 56"/>
                <a:gd name="T26" fmla="*/ 38 w 58"/>
                <a:gd name="T27" fmla="*/ 40 h 56"/>
                <a:gd name="T28" fmla="*/ 39 w 58"/>
                <a:gd name="T29" fmla="*/ 41 h 56"/>
                <a:gd name="T30" fmla="*/ 27 w 58"/>
                <a:gd name="T31" fmla="*/ 56 h 56"/>
                <a:gd name="T32" fmla="*/ 26 w 58"/>
                <a:gd name="T33" fmla="*/ 55 h 56"/>
                <a:gd name="T34" fmla="*/ 24 w 58"/>
                <a:gd name="T35" fmla="*/ 42 h 56"/>
                <a:gd name="T36" fmla="*/ 3 w 58"/>
                <a:gd name="T37" fmla="*/ 10 h 56"/>
                <a:gd name="T38" fmla="*/ 20 w 58"/>
                <a:gd name="T39" fmla="*/ 33 h 56"/>
                <a:gd name="T40" fmla="*/ 27 w 58"/>
                <a:gd name="T41" fmla="*/ 24 h 56"/>
                <a:gd name="T42" fmla="*/ 11 w 58"/>
                <a:gd name="T43" fmla="*/ 18 h 56"/>
                <a:gd name="T44" fmla="*/ 20 w 58"/>
                <a:gd name="T45"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6">
                  <a:moveTo>
                    <a:pt x="3" y="10"/>
                  </a:moveTo>
                  <a:cubicBezTo>
                    <a:pt x="2" y="7"/>
                    <a:pt x="0" y="4"/>
                    <a:pt x="3" y="0"/>
                  </a:cubicBezTo>
                  <a:cubicBezTo>
                    <a:pt x="55" y="17"/>
                    <a:pt x="55" y="17"/>
                    <a:pt x="55" y="17"/>
                  </a:cubicBezTo>
                  <a:cubicBezTo>
                    <a:pt x="57" y="15"/>
                    <a:pt x="57" y="15"/>
                    <a:pt x="57" y="15"/>
                  </a:cubicBezTo>
                  <a:cubicBezTo>
                    <a:pt x="58" y="15"/>
                    <a:pt x="58" y="15"/>
                    <a:pt x="58" y="15"/>
                  </a:cubicBezTo>
                  <a:cubicBezTo>
                    <a:pt x="43" y="35"/>
                    <a:pt x="43" y="35"/>
                    <a:pt x="43" y="35"/>
                  </a:cubicBezTo>
                  <a:cubicBezTo>
                    <a:pt x="42" y="34"/>
                    <a:pt x="42" y="34"/>
                    <a:pt x="42" y="34"/>
                  </a:cubicBezTo>
                  <a:cubicBezTo>
                    <a:pt x="45" y="30"/>
                    <a:pt x="45" y="30"/>
                    <a:pt x="45" y="30"/>
                  </a:cubicBezTo>
                  <a:cubicBezTo>
                    <a:pt x="28" y="24"/>
                    <a:pt x="28" y="24"/>
                    <a:pt x="28" y="24"/>
                  </a:cubicBezTo>
                  <a:cubicBezTo>
                    <a:pt x="21" y="34"/>
                    <a:pt x="21" y="34"/>
                    <a:pt x="21" y="34"/>
                  </a:cubicBezTo>
                  <a:cubicBezTo>
                    <a:pt x="25" y="41"/>
                    <a:pt x="25" y="41"/>
                    <a:pt x="25" y="41"/>
                  </a:cubicBezTo>
                  <a:cubicBezTo>
                    <a:pt x="26" y="42"/>
                    <a:pt x="27" y="44"/>
                    <a:pt x="28" y="44"/>
                  </a:cubicBezTo>
                  <a:cubicBezTo>
                    <a:pt x="31" y="47"/>
                    <a:pt x="34" y="45"/>
                    <a:pt x="36" y="42"/>
                  </a:cubicBezTo>
                  <a:cubicBezTo>
                    <a:pt x="38" y="40"/>
                    <a:pt x="38" y="40"/>
                    <a:pt x="38" y="40"/>
                  </a:cubicBezTo>
                  <a:cubicBezTo>
                    <a:pt x="39" y="41"/>
                    <a:pt x="39" y="41"/>
                    <a:pt x="39" y="41"/>
                  </a:cubicBezTo>
                  <a:cubicBezTo>
                    <a:pt x="27" y="56"/>
                    <a:pt x="27" y="56"/>
                    <a:pt x="27" y="56"/>
                  </a:cubicBezTo>
                  <a:cubicBezTo>
                    <a:pt x="26" y="55"/>
                    <a:pt x="26" y="55"/>
                    <a:pt x="26" y="55"/>
                  </a:cubicBezTo>
                  <a:cubicBezTo>
                    <a:pt x="30" y="50"/>
                    <a:pt x="28" y="47"/>
                    <a:pt x="24" y="42"/>
                  </a:cubicBezTo>
                  <a:lnTo>
                    <a:pt x="3" y="10"/>
                  </a:lnTo>
                  <a:close/>
                  <a:moveTo>
                    <a:pt x="20" y="33"/>
                  </a:moveTo>
                  <a:cubicBezTo>
                    <a:pt x="27" y="24"/>
                    <a:pt x="27" y="24"/>
                    <a:pt x="27" y="24"/>
                  </a:cubicBezTo>
                  <a:cubicBezTo>
                    <a:pt x="11" y="18"/>
                    <a:pt x="11" y="18"/>
                    <a:pt x="11" y="18"/>
                  </a:cubicBezTo>
                  <a:lnTo>
                    <a:pt x="2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76">
              <a:extLst>
                <a:ext uri="{FF2B5EF4-FFF2-40B4-BE49-F238E27FC236}">
                  <a16:creationId xmlns:a16="http://schemas.microsoft.com/office/drawing/2014/main" id="{1F3E1292-B8E0-4E4E-9366-15755D0A98A9}"/>
                </a:ext>
              </a:extLst>
            </p:cNvPr>
            <p:cNvSpPr>
              <a:spLocks noEditPoints="1"/>
            </p:cNvSpPr>
            <p:nvPr/>
          </p:nvSpPr>
          <p:spPr bwMode="auto">
            <a:xfrm>
              <a:off x="14694724" y="2293285"/>
              <a:ext cx="154723" cy="144885"/>
            </a:xfrm>
            <a:custGeom>
              <a:avLst/>
              <a:gdLst>
                <a:gd name="T0" fmla="*/ 42 w 73"/>
                <a:gd name="T1" fmla="*/ 28 h 68"/>
                <a:gd name="T2" fmla="*/ 53 w 73"/>
                <a:gd name="T3" fmla="*/ 24 h 68"/>
                <a:gd name="T4" fmla="*/ 65 w 73"/>
                <a:gd name="T5" fmla="*/ 32 h 68"/>
                <a:gd name="T6" fmla="*/ 65 w 73"/>
                <a:gd name="T7" fmla="*/ 33 h 68"/>
                <a:gd name="T8" fmla="*/ 69 w 73"/>
                <a:gd name="T9" fmla="*/ 35 h 68"/>
                <a:gd name="T10" fmla="*/ 67 w 73"/>
                <a:gd name="T11" fmla="*/ 28 h 68"/>
                <a:gd name="T12" fmla="*/ 68 w 73"/>
                <a:gd name="T13" fmla="*/ 27 h 68"/>
                <a:gd name="T14" fmla="*/ 67 w 73"/>
                <a:gd name="T15" fmla="*/ 42 h 68"/>
                <a:gd name="T16" fmla="*/ 57 w 73"/>
                <a:gd name="T17" fmla="*/ 45 h 68"/>
                <a:gd name="T18" fmla="*/ 49 w 73"/>
                <a:gd name="T19" fmla="*/ 38 h 68"/>
                <a:gd name="T20" fmla="*/ 43 w 73"/>
                <a:gd name="T21" fmla="*/ 33 h 68"/>
                <a:gd name="T22" fmla="*/ 39 w 73"/>
                <a:gd name="T23" fmla="*/ 33 h 68"/>
                <a:gd name="T24" fmla="*/ 36 w 73"/>
                <a:gd name="T25" fmla="*/ 35 h 68"/>
                <a:gd name="T26" fmla="*/ 33 w 73"/>
                <a:gd name="T27" fmla="*/ 37 h 68"/>
                <a:gd name="T28" fmla="*/ 47 w 73"/>
                <a:gd name="T29" fmla="*/ 55 h 68"/>
                <a:gd name="T30" fmla="*/ 51 w 73"/>
                <a:gd name="T31" fmla="*/ 52 h 68"/>
                <a:gd name="T32" fmla="*/ 52 w 73"/>
                <a:gd name="T33" fmla="*/ 53 h 68"/>
                <a:gd name="T34" fmla="*/ 33 w 73"/>
                <a:gd name="T35" fmla="*/ 68 h 68"/>
                <a:gd name="T36" fmla="*/ 32 w 73"/>
                <a:gd name="T37" fmla="*/ 68 h 68"/>
                <a:gd name="T38" fmla="*/ 36 w 73"/>
                <a:gd name="T39" fmla="*/ 64 h 68"/>
                <a:gd name="T40" fmla="*/ 4 w 73"/>
                <a:gd name="T41" fmla="*/ 26 h 68"/>
                <a:gd name="T42" fmla="*/ 0 w 73"/>
                <a:gd name="T43" fmla="*/ 29 h 68"/>
                <a:gd name="T44" fmla="*/ 0 w 73"/>
                <a:gd name="T45" fmla="*/ 28 h 68"/>
                <a:gd name="T46" fmla="*/ 20 w 73"/>
                <a:gd name="T47" fmla="*/ 12 h 68"/>
                <a:gd name="T48" fmla="*/ 45 w 73"/>
                <a:gd name="T49" fmla="*/ 9 h 68"/>
                <a:gd name="T50" fmla="*/ 42 w 73"/>
                <a:gd name="T51" fmla="*/ 28 h 68"/>
                <a:gd name="T52" fmla="*/ 32 w 73"/>
                <a:gd name="T53" fmla="*/ 36 h 68"/>
                <a:gd name="T54" fmla="*/ 35 w 73"/>
                <a:gd name="T55" fmla="*/ 34 h 68"/>
                <a:gd name="T56" fmla="*/ 33 w 73"/>
                <a:gd name="T57" fmla="*/ 19 h 68"/>
                <a:gd name="T58" fmla="*/ 18 w 73"/>
                <a:gd name="T59" fmla="*/ 15 h 68"/>
                <a:gd name="T60" fmla="*/ 16 w 73"/>
                <a:gd name="T61" fmla="*/ 16 h 68"/>
                <a:gd name="T62" fmla="*/ 32 w 73"/>
                <a:gd name="T63"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68">
                  <a:moveTo>
                    <a:pt x="42" y="28"/>
                  </a:moveTo>
                  <a:cubicBezTo>
                    <a:pt x="45" y="26"/>
                    <a:pt x="49" y="24"/>
                    <a:pt x="53" y="24"/>
                  </a:cubicBezTo>
                  <a:cubicBezTo>
                    <a:pt x="57" y="24"/>
                    <a:pt x="59" y="26"/>
                    <a:pt x="65" y="32"/>
                  </a:cubicBezTo>
                  <a:cubicBezTo>
                    <a:pt x="65" y="33"/>
                    <a:pt x="65" y="33"/>
                    <a:pt x="65" y="33"/>
                  </a:cubicBezTo>
                  <a:cubicBezTo>
                    <a:pt x="68" y="36"/>
                    <a:pt x="69" y="36"/>
                    <a:pt x="69" y="35"/>
                  </a:cubicBezTo>
                  <a:cubicBezTo>
                    <a:pt x="70" y="35"/>
                    <a:pt x="69" y="31"/>
                    <a:pt x="67" y="28"/>
                  </a:cubicBezTo>
                  <a:cubicBezTo>
                    <a:pt x="68" y="27"/>
                    <a:pt x="68" y="27"/>
                    <a:pt x="68" y="27"/>
                  </a:cubicBezTo>
                  <a:cubicBezTo>
                    <a:pt x="71" y="32"/>
                    <a:pt x="73" y="37"/>
                    <a:pt x="67" y="42"/>
                  </a:cubicBezTo>
                  <a:cubicBezTo>
                    <a:pt x="63" y="45"/>
                    <a:pt x="60" y="46"/>
                    <a:pt x="57" y="45"/>
                  </a:cubicBezTo>
                  <a:cubicBezTo>
                    <a:pt x="55" y="44"/>
                    <a:pt x="53" y="43"/>
                    <a:pt x="49" y="38"/>
                  </a:cubicBezTo>
                  <a:cubicBezTo>
                    <a:pt x="46" y="35"/>
                    <a:pt x="45" y="34"/>
                    <a:pt x="43" y="33"/>
                  </a:cubicBezTo>
                  <a:cubicBezTo>
                    <a:pt x="41" y="32"/>
                    <a:pt x="40" y="33"/>
                    <a:pt x="39" y="33"/>
                  </a:cubicBezTo>
                  <a:cubicBezTo>
                    <a:pt x="38" y="33"/>
                    <a:pt x="37" y="34"/>
                    <a:pt x="36" y="35"/>
                  </a:cubicBezTo>
                  <a:cubicBezTo>
                    <a:pt x="33" y="37"/>
                    <a:pt x="33" y="37"/>
                    <a:pt x="33" y="37"/>
                  </a:cubicBezTo>
                  <a:cubicBezTo>
                    <a:pt x="47" y="55"/>
                    <a:pt x="47" y="55"/>
                    <a:pt x="47" y="55"/>
                  </a:cubicBezTo>
                  <a:cubicBezTo>
                    <a:pt x="51" y="52"/>
                    <a:pt x="51" y="52"/>
                    <a:pt x="51" y="52"/>
                  </a:cubicBezTo>
                  <a:cubicBezTo>
                    <a:pt x="52" y="53"/>
                    <a:pt x="52" y="53"/>
                    <a:pt x="52" y="53"/>
                  </a:cubicBezTo>
                  <a:cubicBezTo>
                    <a:pt x="33" y="68"/>
                    <a:pt x="33" y="68"/>
                    <a:pt x="33" y="68"/>
                  </a:cubicBezTo>
                  <a:cubicBezTo>
                    <a:pt x="32" y="68"/>
                    <a:pt x="32" y="68"/>
                    <a:pt x="32" y="68"/>
                  </a:cubicBezTo>
                  <a:cubicBezTo>
                    <a:pt x="36" y="64"/>
                    <a:pt x="36" y="64"/>
                    <a:pt x="36" y="64"/>
                  </a:cubicBezTo>
                  <a:cubicBezTo>
                    <a:pt x="4" y="26"/>
                    <a:pt x="4" y="26"/>
                    <a:pt x="4" y="26"/>
                  </a:cubicBezTo>
                  <a:cubicBezTo>
                    <a:pt x="0" y="29"/>
                    <a:pt x="0" y="29"/>
                    <a:pt x="0" y="29"/>
                  </a:cubicBezTo>
                  <a:cubicBezTo>
                    <a:pt x="0" y="28"/>
                    <a:pt x="0" y="28"/>
                    <a:pt x="0" y="28"/>
                  </a:cubicBezTo>
                  <a:cubicBezTo>
                    <a:pt x="20" y="12"/>
                    <a:pt x="20" y="12"/>
                    <a:pt x="20" y="12"/>
                  </a:cubicBezTo>
                  <a:cubicBezTo>
                    <a:pt x="30" y="4"/>
                    <a:pt x="38" y="0"/>
                    <a:pt x="45" y="9"/>
                  </a:cubicBezTo>
                  <a:cubicBezTo>
                    <a:pt x="51" y="15"/>
                    <a:pt x="48" y="22"/>
                    <a:pt x="42" y="28"/>
                  </a:cubicBezTo>
                  <a:close/>
                  <a:moveTo>
                    <a:pt x="32" y="36"/>
                  </a:moveTo>
                  <a:cubicBezTo>
                    <a:pt x="35" y="34"/>
                    <a:pt x="35" y="34"/>
                    <a:pt x="35" y="34"/>
                  </a:cubicBezTo>
                  <a:cubicBezTo>
                    <a:pt x="41" y="29"/>
                    <a:pt x="37" y="24"/>
                    <a:pt x="33" y="19"/>
                  </a:cubicBezTo>
                  <a:cubicBezTo>
                    <a:pt x="26" y="11"/>
                    <a:pt x="22" y="12"/>
                    <a:pt x="18" y="15"/>
                  </a:cubicBezTo>
                  <a:cubicBezTo>
                    <a:pt x="16" y="16"/>
                    <a:pt x="16" y="16"/>
                    <a:pt x="16" y="16"/>
                  </a:cubicBezTo>
                  <a:lnTo>
                    <a:pt x="3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77">
              <a:extLst>
                <a:ext uri="{FF2B5EF4-FFF2-40B4-BE49-F238E27FC236}">
                  <a16:creationId xmlns:a16="http://schemas.microsoft.com/office/drawing/2014/main" id="{81B0596C-AFBC-4600-9BFD-4FDA5B3C208A}"/>
                </a:ext>
              </a:extLst>
            </p:cNvPr>
            <p:cNvSpPr>
              <a:spLocks noEditPoints="1"/>
            </p:cNvSpPr>
            <p:nvPr/>
          </p:nvSpPr>
          <p:spPr bwMode="auto">
            <a:xfrm>
              <a:off x="14864650" y="2227997"/>
              <a:ext cx="101956" cy="126998"/>
            </a:xfrm>
            <a:custGeom>
              <a:avLst/>
              <a:gdLst>
                <a:gd name="T0" fmla="*/ 1 w 48"/>
                <a:gd name="T1" fmla="*/ 9 h 60"/>
                <a:gd name="T2" fmla="*/ 5 w 48"/>
                <a:gd name="T3" fmla="*/ 0 h 60"/>
                <a:gd name="T4" fmla="*/ 44 w 48"/>
                <a:gd name="T5" fmla="*/ 38 h 60"/>
                <a:gd name="T6" fmla="*/ 47 w 48"/>
                <a:gd name="T7" fmla="*/ 37 h 60"/>
                <a:gd name="T8" fmla="*/ 48 w 48"/>
                <a:gd name="T9" fmla="*/ 38 h 60"/>
                <a:gd name="T10" fmla="*/ 26 w 48"/>
                <a:gd name="T11" fmla="*/ 49 h 60"/>
                <a:gd name="T12" fmla="*/ 26 w 48"/>
                <a:gd name="T13" fmla="*/ 47 h 60"/>
                <a:gd name="T14" fmla="*/ 30 w 48"/>
                <a:gd name="T15" fmla="*/ 45 h 60"/>
                <a:gd name="T16" fmla="*/ 17 w 48"/>
                <a:gd name="T17" fmla="*/ 33 h 60"/>
                <a:gd name="T18" fmla="*/ 6 w 48"/>
                <a:gd name="T19" fmla="*/ 38 h 60"/>
                <a:gd name="T20" fmla="*/ 7 w 48"/>
                <a:gd name="T21" fmla="*/ 47 h 60"/>
                <a:gd name="T22" fmla="*/ 8 w 48"/>
                <a:gd name="T23" fmla="*/ 51 h 60"/>
                <a:gd name="T24" fmla="*/ 16 w 48"/>
                <a:gd name="T25" fmla="*/ 52 h 60"/>
                <a:gd name="T26" fmla="*/ 19 w 48"/>
                <a:gd name="T27" fmla="*/ 51 h 60"/>
                <a:gd name="T28" fmla="*/ 19 w 48"/>
                <a:gd name="T29" fmla="*/ 52 h 60"/>
                <a:gd name="T30" fmla="*/ 2 w 48"/>
                <a:gd name="T31" fmla="*/ 60 h 60"/>
                <a:gd name="T32" fmla="*/ 2 w 48"/>
                <a:gd name="T33" fmla="*/ 59 h 60"/>
                <a:gd name="T34" fmla="*/ 6 w 48"/>
                <a:gd name="T35" fmla="*/ 47 h 60"/>
                <a:gd name="T36" fmla="*/ 1 w 48"/>
                <a:gd name="T37" fmla="*/ 9 h 60"/>
                <a:gd name="T38" fmla="*/ 6 w 48"/>
                <a:gd name="T39" fmla="*/ 37 h 60"/>
                <a:gd name="T40" fmla="*/ 16 w 48"/>
                <a:gd name="T41" fmla="*/ 32 h 60"/>
                <a:gd name="T42" fmla="*/ 4 w 48"/>
                <a:gd name="T43" fmla="*/ 20 h 60"/>
                <a:gd name="T44" fmla="*/ 6 w 48"/>
                <a:gd name="T45"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0">
                  <a:moveTo>
                    <a:pt x="1" y="9"/>
                  </a:moveTo>
                  <a:cubicBezTo>
                    <a:pt x="1" y="6"/>
                    <a:pt x="0" y="3"/>
                    <a:pt x="5" y="0"/>
                  </a:cubicBezTo>
                  <a:cubicBezTo>
                    <a:pt x="44" y="38"/>
                    <a:pt x="44" y="38"/>
                    <a:pt x="44" y="38"/>
                  </a:cubicBezTo>
                  <a:cubicBezTo>
                    <a:pt x="47" y="37"/>
                    <a:pt x="47" y="37"/>
                    <a:pt x="47" y="37"/>
                  </a:cubicBezTo>
                  <a:cubicBezTo>
                    <a:pt x="48" y="38"/>
                    <a:pt x="48" y="38"/>
                    <a:pt x="48" y="38"/>
                  </a:cubicBezTo>
                  <a:cubicBezTo>
                    <a:pt x="26" y="49"/>
                    <a:pt x="26" y="49"/>
                    <a:pt x="26" y="49"/>
                  </a:cubicBezTo>
                  <a:cubicBezTo>
                    <a:pt x="26" y="47"/>
                    <a:pt x="26" y="47"/>
                    <a:pt x="26" y="47"/>
                  </a:cubicBezTo>
                  <a:cubicBezTo>
                    <a:pt x="30" y="45"/>
                    <a:pt x="30" y="45"/>
                    <a:pt x="30" y="45"/>
                  </a:cubicBezTo>
                  <a:cubicBezTo>
                    <a:pt x="17" y="33"/>
                    <a:pt x="17" y="33"/>
                    <a:pt x="17" y="33"/>
                  </a:cubicBezTo>
                  <a:cubicBezTo>
                    <a:pt x="6" y="38"/>
                    <a:pt x="6" y="38"/>
                    <a:pt x="6" y="38"/>
                  </a:cubicBezTo>
                  <a:cubicBezTo>
                    <a:pt x="7" y="47"/>
                    <a:pt x="7" y="47"/>
                    <a:pt x="7" y="47"/>
                  </a:cubicBezTo>
                  <a:cubicBezTo>
                    <a:pt x="7" y="48"/>
                    <a:pt x="8" y="50"/>
                    <a:pt x="8" y="51"/>
                  </a:cubicBezTo>
                  <a:cubicBezTo>
                    <a:pt x="10" y="54"/>
                    <a:pt x="13" y="54"/>
                    <a:pt x="16" y="52"/>
                  </a:cubicBezTo>
                  <a:cubicBezTo>
                    <a:pt x="19" y="51"/>
                    <a:pt x="19" y="51"/>
                    <a:pt x="19" y="51"/>
                  </a:cubicBezTo>
                  <a:cubicBezTo>
                    <a:pt x="19" y="52"/>
                    <a:pt x="19" y="52"/>
                    <a:pt x="19" y="52"/>
                  </a:cubicBezTo>
                  <a:cubicBezTo>
                    <a:pt x="2" y="60"/>
                    <a:pt x="2" y="60"/>
                    <a:pt x="2" y="60"/>
                  </a:cubicBezTo>
                  <a:cubicBezTo>
                    <a:pt x="2" y="59"/>
                    <a:pt x="2" y="59"/>
                    <a:pt x="2" y="59"/>
                  </a:cubicBezTo>
                  <a:cubicBezTo>
                    <a:pt x="7" y="57"/>
                    <a:pt x="7" y="53"/>
                    <a:pt x="6" y="47"/>
                  </a:cubicBezTo>
                  <a:lnTo>
                    <a:pt x="1" y="9"/>
                  </a:lnTo>
                  <a:close/>
                  <a:moveTo>
                    <a:pt x="6" y="37"/>
                  </a:moveTo>
                  <a:cubicBezTo>
                    <a:pt x="16" y="32"/>
                    <a:pt x="16" y="32"/>
                    <a:pt x="16" y="32"/>
                  </a:cubicBezTo>
                  <a:cubicBezTo>
                    <a:pt x="4" y="20"/>
                    <a:pt x="4" y="20"/>
                    <a:pt x="4" y="20"/>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78">
              <a:extLst>
                <a:ext uri="{FF2B5EF4-FFF2-40B4-BE49-F238E27FC236}">
                  <a16:creationId xmlns:a16="http://schemas.microsoft.com/office/drawing/2014/main" id="{9A3CD3FA-CAC4-4302-A8A7-CA4C4B73A856}"/>
                </a:ext>
              </a:extLst>
            </p:cNvPr>
            <p:cNvSpPr>
              <a:spLocks/>
            </p:cNvSpPr>
            <p:nvPr/>
          </p:nvSpPr>
          <p:spPr bwMode="auto">
            <a:xfrm>
              <a:off x="14964817" y="2164498"/>
              <a:ext cx="137730" cy="133258"/>
            </a:xfrm>
            <a:custGeom>
              <a:avLst/>
              <a:gdLst>
                <a:gd name="T0" fmla="*/ 0 w 154"/>
                <a:gd name="T1" fmla="*/ 33 h 149"/>
                <a:gd name="T2" fmla="*/ 0 w 154"/>
                <a:gd name="T3" fmla="*/ 31 h 149"/>
                <a:gd name="T4" fmla="*/ 59 w 154"/>
                <a:gd name="T5" fmla="*/ 16 h 149"/>
                <a:gd name="T6" fmla="*/ 59 w 154"/>
                <a:gd name="T7" fmla="*/ 19 h 149"/>
                <a:gd name="T8" fmla="*/ 49 w 154"/>
                <a:gd name="T9" fmla="*/ 21 h 149"/>
                <a:gd name="T10" fmla="*/ 61 w 154"/>
                <a:gd name="T11" fmla="*/ 76 h 149"/>
                <a:gd name="T12" fmla="*/ 92 w 154"/>
                <a:gd name="T13" fmla="*/ 69 h 149"/>
                <a:gd name="T14" fmla="*/ 78 w 154"/>
                <a:gd name="T15" fmla="*/ 14 h 149"/>
                <a:gd name="T16" fmla="*/ 68 w 154"/>
                <a:gd name="T17" fmla="*/ 16 h 149"/>
                <a:gd name="T18" fmla="*/ 66 w 154"/>
                <a:gd name="T19" fmla="*/ 14 h 149"/>
                <a:gd name="T20" fmla="*/ 125 w 154"/>
                <a:gd name="T21" fmla="*/ 0 h 149"/>
                <a:gd name="T22" fmla="*/ 128 w 154"/>
                <a:gd name="T23" fmla="*/ 2 h 149"/>
                <a:gd name="T24" fmla="*/ 113 w 154"/>
                <a:gd name="T25" fmla="*/ 7 h 149"/>
                <a:gd name="T26" fmla="*/ 142 w 154"/>
                <a:gd name="T27" fmla="*/ 121 h 149"/>
                <a:gd name="T28" fmla="*/ 154 w 154"/>
                <a:gd name="T29" fmla="*/ 118 h 149"/>
                <a:gd name="T30" fmla="*/ 154 w 154"/>
                <a:gd name="T31" fmla="*/ 121 h 149"/>
                <a:gd name="T32" fmla="*/ 94 w 154"/>
                <a:gd name="T33" fmla="*/ 135 h 149"/>
                <a:gd name="T34" fmla="*/ 94 w 154"/>
                <a:gd name="T35" fmla="*/ 130 h 149"/>
                <a:gd name="T36" fmla="*/ 106 w 154"/>
                <a:gd name="T37" fmla="*/ 128 h 149"/>
                <a:gd name="T38" fmla="*/ 92 w 154"/>
                <a:gd name="T39" fmla="*/ 71 h 149"/>
                <a:gd name="T40" fmla="*/ 61 w 154"/>
                <a:gd name="T41" fmla="*/ 78 h 149"/>
                <a:gd name="T42" fmla="*/ 75 w 154"/>
                <a:gd name="T43" fmla="*/ 135 h 149"/>
                <a:gd name="T44" fmla="*/ 87 w 154"/>
                <a:gd name="T45" fmla="*/ 133 h 149"/>
                <a:gd name="T46" fmla="*/ 87 w 154"/>
                <a:gd name="T47" fmla="*/ 135 h 149"/>
                <a:gd name="T48" fmla="*/ 28 w 154"/>
                <a:gd name="T49" fmla="*/ 149 h 149"/>
                <a:gd name="T50" fmla="*/ 28 w 154"/>
                <a:gd name="T51" fmla="*/ 147 h 149"/>
                <a:gd name="T52" fmla="*/ 40 w 154"/>
                <a:gd name="T53" fmla="*/ 144 h 149"/>
                <a:gd name="T54" fmla="*/ 14 w 154"/>
                <a:gd name="T55" fmla="*/ 31 h 149"/>
                <a:gd name="T56" fmla="*/ 0 w 154"/>
                <a:gd name="T57" fmla="*/ 3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149">
                  <a:moveTo>
                    <a:pt x="0" y="33"/>
                  </a:moveTo>
                  <a:lnTo>
                    <a:pt x="0" y="31"/>
                  </a:lnTo>
                  <a:lnTo>
                    <a:pt x="59" y="16"/>
                  </a:lnTo>
                  <a:lnTo>
                    <a:pt x="59" y="19"/>
                  </a:lnTo>
                  <a:lnTo>
                    <a:pt x="49" y="21"/>
                  </a:lnTo>
                  <a:lnTo>
                    <a:pt x="61" y="76"/>
                  </a:lnTo>
                  <a:lnTo>
                    <a:pt x="92" y="69"/>
                  </a:lnTo>
                  <a:lnTo>
                    <a:pt x="78" y="14"/>
                  </a:lnTo>
                  <a:lnTo>
                    <a:pt x="68" y="16"/>
                  </a:lnTo>
                  <a:lnTo>
                    <a:pt x="66" y="14"/>
                  </a:lnTo>
                  <a:lnTo>
                    <a:pt x="125" y="0"/>
                  </a:lnTo>
                  <a:lnTo>
                    <a:pt x="128" y="2"/>
                  </a:lnTo>
                  <a:lnTo>
                    <a:pt x="113" y="7"/>
                  </a:lnTo>
                  <a:lnTo>
                    <a:pt x="142" y="121"/>
                  </a:lnTo>
                  <a:lnTo>
                    <a:pt x="154" y="118"/>
                  </a:lnTo>
                  <a:lnTo>
                    <a:pt x="154" y="121"/>
                  </a:lnTo>
                  <a:lnTo>
                    <a:pt x="94" y="135"/>
                  </a:lnTo>
                  <a:lnTo>
                    <a:pt x="94" y="130"/>
                  </a:lnTo>
                  <a:lnTo>
                    <a:pt x="106" y="128"/>
                  </a:lnTo>
                  <a:lnTo>
                    <a:pt x="92" y="71"/>
                  </a:lnTo>
                  <a:lnTo>
                    <a:pt x="61" y="78"/>
                  </a:lnTo>
                  <a:lnTo>
                    <a:pt x="75" y="135"/>
                  </a:lnTo>
                  <a:lnTo>
                    <a:pt x="87" y="133"/>
                  </a:lnTo>
                  <a:lnTo>
                    <a:pt x="87" y="135"/>
                  </a:lnTo>
                  <a:lnTo>
                    <a:pt x="28" y="149"/>
                  </a:lnTo>
                  <a:lnTo>
                    <a:pt x="28" y="147"/>
                  </a:lnTo>
                  <a:lnTo>
                    <a:pt x="40" y="144"/>
                  </a:lnTo>
                  <a:lnTo>
                    <a:pt x="14" y="31"/>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79">
              <a:extLst>
                <a:ext uri="{FF2B5EF4-FFF2-40B4-BE49-F238E27FC236}">
                  <a16:creationId xmlns:a16="http://schemas.microsoft.com/office/drawing/2014/main" id="{9DDA2B3D-A068-4F17-81B3-A5A734EAB45D}"/>
                </a:ext>
              </a:extLst>
            </p:cNvPr>
            <p:cNvSpPr>
              <a:spLocks noEditPoints="1"/>
            </p:cNvSpPr>
            <p:nvPr/>
          </p:nvSpPr>
          <p:spPr bwMode="auto">
            <a:xfrm>
              <a:off x="15191088" y="2158238"/>
              <a:ext cx="112688" cy="116265"/>
            </a:xfrm>
            <a:custGeom>
              <a:avLst/>
              <a:gdLst>
                <a:gd name="T0" fmla="*/ 34 w 53"/>
                <a:gd name="T1" fmla="*/ 26 h 55"/>
                <a:gd name="T2" fmla="*/ 51 w 53"/>
                <a:gd name="T3" fmla="*/ 42 h 55"/>
                <a:gd name="T4" fmla="*/ 26 w 53"/>
                <a:gd name="T5" fmla="*/ 54 h 55"/>
                <a:gd name="T6" fmla="*/ 0 w 53"/>
                <a:gd name="T7" fmla="*/ 52 h 55"/>
                <a:gd name="T8" fmla="*/ 0 w 53"/>
                <a:gd name="T9" fmla="*/ 50 h 55"/>
                <a:gd name="T10" fmla="*/ 6 w 53"/>
                <a:gd name="T11" fmla="*/ 51 h 55"/>
                <a:gd name="T12" fmla="*/ 11 w 53"/>
                <a:gd name="T13" fmla="*/ 2 h 55"/>
                <a:gd name="T14" fmla="*/ 5 w 53"/>
                <a:gd name="T15" fmla="*/ 1 h 55"/>
                <a:gd name="T16" fmla="*/ 6 w 53"/>
                <a:gd name="T17" fmla="*/ 0 h 55"/>
                <a:gd name="T18" fmla="*/ 31 w 53"/>
                <a:gd name="T19" fmla="*/ 3 h 55"/>
                <a:gd name="T20" fmla="*/ 52 w 53"/>
                <a:gd name="T21" fmla="*/ 16 h 55"/>
                <a:gd name="T22" fmla="*/ 34 w 53"/>
                <a:gd name="T23" fmla="*/ 26 h 55"/>
                <a:gd name="T24" fmla="*/ 34 w 53"/>
                <a:gd name="T25" fmla="*/ 26 h 55"/>
                <a:gd name="T26" fmla="*/ 26 w 53"/>
                <a:gd name="T27" fmla="*/ 26 h 55"/>
                <a:gd name="T28" fmla="*/ 24 w 53"/>
                <a:gd name="T29" fmla="*/ 26 h 55"/>
                <a:gd name="T30" fmla="*/ 21 w 53"/>
                <a:gd name="T31" fmla="*/ 52 h 55"/>
                <a:gd name="T32" fmla="*/ 23 w 53"/>
                <a:gd name="T33" fmla="*/ 53 h 55"/>
                <a:gd name="T34" fmla="*/ 36 w 53"/>
                <a:gd name="T35" fmla="*/ 41 h 55"/>
                <a:gd name="T36" fmla="*/ 26 w 53"/>
                <a:gd name="T37" fmla="*/ 26 h 55"/>
                <a:gd name="T38" fmla="*/ 27 w 53"/>
                <a:gd name="T39" fmla="*/ 3 h 55"/>
                <a:gd name="T40" fmla="*/ 26 w 53"/>
                <a:gd name="T41" fmla="*/ 3 h 55"/>
                <a:gd name="T42" fmla="*/ 24 w 53"/>
                <a:gd name="T43" fmla="*/ 25 h 55"/>
                <a:gd name="T44" fmla="*/ 25 w 53"/>
                <a:gd name="T45" fmla="*/ 25 h 55"/>
                <a:gd name="T46" fmla="*/ 36 w 53"/>
                <a:gd name="T47" fmla="*/ 15 h 55"/>
                <a:gd name="T48" fmla="*/ 27 w 53"/>
                <a:gd name="T49"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55">
                  <a:moveTo>
                    <a:pt x="34" y="26"/>
                  </a:moveTo>
                  <a:cubicBezTo>
                    <a:pt x="43" y="28"/>
                    <a:pt x="52" y="32"/>
                    <a:pt x="51" y="42"/>
                  </a:cubicBezTo>
                  <a:cubicBezTo>
                    <a:pt x="50" y="53"/>
                    <a:pt x="39" y="55"/>
                    <a:pt x="26" y="54"/>
                  </a:cubicBezTo>
                  <a:cubicBezTo>
                    <a:pt x="0" y="52"/>
                    <a:pt x="0" y="52"/>
                    <a:pt x="0" y="52"/>
                  </a:cubicBezTo>
                  <a:cubicBezTo>
                    <a:pt x="0" y="50"/>
                    <a:pt x="0" y="50"/>
                    <a:pt x="0" y="50"/>
                  </a:cubicBezTo>
                  <a:cubicBezTo>
                    <a:pt x="6" y="51"/>
                    <a:pt x="6" y="51"/>
                    <a:pt x="6" y="51"/>
                  </a:cubicBezTo>
                  <a:cubicBezTo>
                    <a:pt x="11" y="2"/>
                    <a:pt x="11" y="2"/>
                    <a:pt x="11" y="2"/>
                  </a:cubicBezTo>
                  <a:cubicBezTo>
                    <a:pt x="5" y="1"/>
                    <a:pt x="5" y="1"/>
                    <a:pt x="5" y="1"/>
                  </a:cubicBezTo>
                  <a:cubicBezTo>
                    <a:pt x="6" y="0"/>
                    <a:pt x="6" y="0"/>
                    <a:pt x="6" y="0"/>
                  </a:cubicBezTo>
                  <a:cubicBezTo>
                    <a:pt x="31" y="3"/>
                    <a:pt x="31" y="3"/>
                    <a:pt x="31" y="3"/>
                  </a:cubicBezTo>
                  <a:cubicBezTo>
                    <a:pt x="46" y="4"/>
                    <a:pt x="53" y="7"/>
                    <a:pt x="52" y="16"/>
                  </a:cubicBezTo>
                  <a:cubicBezTo>
                    <a:pt x="51" y="25"/>
                    <a:pt x="41" y="27"/>
                    <a:pt x="34" y="26"/>
                  </a:cubicBezTo>
                  <a:cubicBezTo>
                    <a:pt x="34" y="26"/>
                    <a:pt x="34" y="26"/>
                    <a:pt x="34" y="26"/>
                  </a:cubicBezTo>
                  <a:close/>
                  <a:moveTo>
                    <a:pt x="26" y="26"/>
                  </a:moveTo>
                  <a:cubicBezTo>
                    <a:pt x="24" y="26"/>
                    <a:pt x="24" y="26"/>
                    <a:pt x="24" y="26"/>
                  </a:cubicBezTo>
                  <a:cubicBezTo>
                    <a:pt x="21" y="52"/>
                    <a:pt x="21" y="52"/>
                    <a:pt x="21" y="52"/>
                  </a:cubicBezTo>
                  <a:cubicBezTo>
                    <a:pt x="23" y="53"/>
                    <a:pt x="23" y="53"/>
                    <a:pt x="23" y="53"/>
                  </a:cubicBezTo>
                  <a:cubicBezTo>
                    <a:pt x="32" y="54"/>
                    <a:pt x="35" y="48"/>
                    <a:pt x="36" y="41"/>
                  </a:cubicBezTo>
                  <a:cubicBezTo>
                    <a:pt x="37" y="30"/>
                    <a:pt x="31" y="27"/>
                    <a:pt x="26" y="26"/>
                  </a:cubicBezTo>
                  <a:close/>
                  <a:moveTo>
                    <a:pt x="27" y="3"/>
                  </a:moveTo>
                  <a:cubicBezTo>
                    <a:pt x="26" y="3"/>
                    <a:pt x="26" y="3"/>
                    <a:pt x="26" y="3"/>
                  </a:cubicBezTo>
                  <a:cubicBezTo>
                    <a:pt x="24" y="25"/>
                    <a:pt x="24" y="25"/>
                    <a:pt x="24" y="25"/>
                  </a:cubicBezTo>
                  <a:cubicBezTo>
                    <a:pt x="25" y="25"/>
                    <a:pt x="25" y="25"/>
                    <a:pt x="25" y="25"/>
                  </a:cubicBezTo>
                  <a:cubicBezTo>
                    <a:pt x="32" y="26"/>
                    <a:pt x="35" y="21"/>
                    <a:pt x="36" y="15"/>
                  </a:cubicBezTo>
                  <a:cubicBezTo>
                    <a:pt x="37" y="10"/>
                    <a:pt x="35"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0">
              <a:extLst>
                <a:ext uri="{FF2B5EF4-FFF2-40B4-BE49-F238E27FC236}">
                  <a16:creationId xmlns:a16="http://schemas.microsoft.com/office/drawing/2014/main" id="{D3626A84-D8CD-408B-BE46-A00F4AA07EB3}"/>
                </a:ext>
              </a:extLst>
            </p:cNvPr>
            <p:cNvSpPr>
              <a:spLocks noEditPoints="1"/>
            </p:cNvSpPr>
            <p:nvPr/>
          </p:nvSpPr>
          <p:spPr bwMode="auto">
            <a:xfrm>
              <a:off x="15325240" y="2178808"/>
              <a:ext cx="129681" cy="144885"/>
            </a:xfrm>
            <a:custGeom>
              <a:avLst/>
              <a:gdLst>
                <a:gd name="T0" fmla="*/ 39 w 61"/>
                <a:gd name="T1" fmla="*/ 37 h 68"/>
                <a:gd name="T2" fmla="*/ 49 w 61"/>
                <a:gd name="T3" fmla="*/ 44 h 68"/>
                <a:gd name="T4" fmla="*/ 48 w 61"/>
                <a:gd name="T5" fmla="*/ 58 h 68"/>
                <a:gd name="T6" fmla="*/ 47 w 61"/>
                <a:gd name="T7" fmla="*/ 59 h 68"/>
                <a:gd name="T8" fmla="*/ 48 w 61"/>
                <a:gd name="T9" fmla="*/ 63 h 68"/>
                <a:gd name="T10" fmla="*/ 53 w 61"/>
                <a:gd name="T11" fmla="*/ 57 h 68"/>
                <a:gd name="T12" fmla="*/ 54 w 61"/>
                <a:gd name="T13" fmla="*/ 58 h 68"/>
                <a:gd name="T14" fmla="*/ 41 w 61"/>
                <a:gd name="T15" fmla="*/ 65 h 68"/>
                <a:gd name="T16" fmla="*/ 33 w 61"/>
                <a:gd name="T17" fmla="*/ 58 h 68"/>
                <a:gd name="T18" fmla="*/ 34 w 61"/>
                <a:gd name="T19" fmla="*/ 48 h 68"/>
                <a:gd name="T20" fmla="*/ 36 w 61"/>
                <a:gd name="T21" fmla="*/ 39 h 68"/>
                <a:gd name="T22" fmla="*/ 34 w 61"/>
                <a:gd name="T23" fmla="*/ 36 h 68"/>
                <a:gd name="T24" fmla="*/ 30 w 61"/>
                <a:gd name="T25" fmla="*/ 35 h 68"/>
                <a:gd name="T26" fmla="*/ 27 w 61"/>
                <a:gd name="T27" fmla="*/ 33 h 68"/>
                <a:gd name="T28" fmla="*/ 20 w 61"/>
                <a:gd name="T29" fmla="*/ 55 h 68"/>
                <a:gd name="T30" fmla="*/ 24 w 61"/>
                <a:gd name="T31" fmla="*/ 57 h 68"/>
                <a:gd name="T32" fmla="*/ 24 w 61"/>
                <a:gd name="T33" fmla="*/ 58 h 68"/>
                <a:gd name="T34" fmla="*/ 0 w 61"/>
                <a:gd name="T35" fmla="*/ 50 h 68"/>
                <a:gd name="T36" fmla="*/ 1 w 61"/>
                <a:gd name="T37" fmla="*/ 48 h 68"/>
                <a:gd name="T38" fmla="*/ 5 w 61"/>
                <a:gd name="T39" fmla="*/ 50 h 68"/>
                <a:gd name="T40" fmla="*/ 21 w 61"/>
                <a:gd name="T41" fmla="*/ 3 h 68"/>
                <a:gd name="T42" fmla="*/ 17 w 61"/>
                <a:gd name="T43" fmla="*/ 2 h 68"/>
                <a:gd name="T44" fmla="*/ 17 w 61"/>
                <a:gd name="T45" fmla="*/ 0 h 68"/>
                <a:gd name="T46" fmla="*/ 41 w 61"/>
                <a:gd name="T47" fmla="*/ 9 h 68"/>
                <a:gd name="T48" fmla="*/ 58 w 61"/>
                <a:gd name="T49" fmla="*/ 29 h 68"/>
                <a:gd name="T50" fmla="*/ 39 w 61"/>
                <a:gd name="T51" fmla="*/ 36 h 68"/>
                <a:gd name="T52" fmla="*/ 39 w 61"/>
                <a:gd name="T53" fmla="*/ 37 h 68"/>
                <a:gd name="T54" fmla="*/ 27 w 61"/>
                <a:gd name="T55" fmla="*/ 32 h 68"/>
                <a:gd name="T56" fmla="*/ 31 w 61"/>
                <a:gd name="T57" fmla="*/ 33 h 68"/>
                <a:gd name="T58" fmla="*/ 42 w 61"/>
                <a:gd name="T59" fmla="*/ 24 h 68"/>
                <a:gd name="T60" fmla="*/ 38 w 61"/>
                <a:gd name="T61" fmla="*/ 9 h 68"/>
                <a:gd name="T62" fmla="*/ 36 w 61"/>
                <a:gd name="T63" fmla="*/ 8 h 68"/>
                <a:gd name="T64" fmla="*/ 27 w 61"/>
                <a:gd name="T65"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8">
                  <a:moveTo>
                    <a:pt x="39" y="37"/>
                  </a:moveTo>
                  <a:cubicBezTo>
                    <a:pt x="43" y="38"/>
                    <a:pt x="47" y="40"/>
                    <a:pt x="49" y="44"/>
                  </a:cubicBezTo>
                  <a:cubicBezTo>
                    <a:pt x="51" y="47"/>
                    <a:pt x="50" y="50"/>
                    <a:pt x="48" y="58"/>
                  </a:cubicBezTo>
                  <a:cubicBezTo>
                    <a:pt x="47" y="59"/>
                    <a:pt x="47" y="59"/>
                    <a:pt x="47" y="59"/>
                  </a:cubicBezTo>
                  <a:cubicBezTo>
                    <a:pt x="46" y="62"/>
                    <a:pt x="47" y="63"/>
                    <a:pt x="48" y="63"/>
                  </a:cubicBezTo>
                  <a:cubicBezTo>
                    <a:pt x="49" y="64"/>
                    <a:pt x="51" y="61"/>
                    <a:pt x="53" y="57"/>
                  </a:cubicBezTo>
                  <a:cubicBezTo>
                    <a:pt x="54" y="58"/>
                    <a:pt x="54" y="58"/>
                    <a:pt x="54" y="58"/>
                  </a:cubicBezTo>
                  <a:cubicBezTo>
                    <a:pt x="51" y="64"/>
                    <a:pt x="48" y="68"/>
                    <a:pt x="41" y="65"/>
                  </a:cubicBezTo>
                  <a:cubicBezTo>
                    <a:pt x="36" y="63"/>
                    <a:pt x="34" y="61"/>
                    <a:pt x="33" y="58"/>
                  </a:cubicBezTo>
                  <a:cubicBezTo>
                    <a:pt x="32" y="55"/>
                    <a:pt x="32" y="53"/>
                    <a:pt x="34" y="48"/>
                  </a:cubicBezTo>
                  <a:cubicBezTo>
                    <a:pt x="36" y="43"/>
                    <a:pt x="36" y="41"/>
                    <a:pt x="36" y="39"/>
                  </a:cubicBezTo>
                  <a:cubicBezTo>
                    <a:pt x="35" y="38"/>
                    <a:pt x="35" y="37"/>
                    <a:pt x="34" y="36"/>
                  </a:cubicBezTo>
                  <a:cubicBezTo>
                    <a:pt x="33" y="36"/>
                    <a:pt x="32" y="35"/>
                    <a:pt x="30" y="35"/>
                  </a:cubicBezTo>
                  <a:cubicBezTo>
                    <a:pt x="27" y="33"/>
                    <a:pt x="27" y="33"/>
                    <a:pt x="27" y="33"/>
                  </a:cubicBezTo>
                  <a:cubicBezTo>
                    <a:pt x="20" y="55"/>
                    <a:pt x="20" y="55"/>
                    <a:pt x="20" y="55"/>
                  </a:cubicBezTo>
                  <a:cubicBezTo>
                    <a:pt x="24" y="57"/>
                    <a:pt x="24" y="57"/>
                    <a:pt x="24" y="57"/>
                  </a:cubicBezTo>
                  <a:cubicBezTo>
                    <a:pt x="24" y="58"/>
                    <a:pt x="24" y="58"/>
                    <a:pt x="24" y="58"/>
                  </a:cubicBezTo>
                  <a:cubicBezTo>
                    <a:pt x="0" y="50"/>
                    <a:pt x="0" y="50"/>
                    <a:pt x="0" y="50"/>
                  </a:cubicBezTo>
                  <a:cubicBezTo>
                    <a:pt x="1" y="48"/>
                    <a:pt x="1" y="48"/>
                    <a:pt x="1" y="48"/>
                  </a:cubicBezTo>
                  <a:cubicBezTo>
                    <a:pt x="5" y="50"/>
                    <a:pt x="5" y="50"/>
                    <a:pt x="5" y="50"/>
                  </a:cubicBezTo>
                  <a:cubicBezTo>
                    <a:pt x="21" y="3"/>
                    <a:pt x="21" y="3"/>
                    <a:pt x="21" y="3"/>
                  </a:cubicBezTo>
                  <a:cubicBezTo>
                    <a:pt x="17" y="2"/>
                    <a:pt x="17" y="2"/>
                    <a:pt x="17" y="2"/>
                  </a:cubicBezTo>
                  <a:cubicBezTo>
                    <a:pt x="17" y="0"/>
                    <a:pt x="17" y="0"/>
                    <a:pt x="17" y="0"/>
                  </a:cubicBezTo>
                  <a:cubicBezTo>
                    <a:pt x="41" y="9"/>
                    <a:pt x="41" y="9"/>
                    <a:pt x="41" y="9"/>
                  </a:cubicBezTo>
                  <a:cubicBezTo>
                    <a:pt x="54" y="13"/>
                    <a:pt x="61" y="19"/>
                    <a:pt x="58" y="29"/>
                  </a:cubicBezTo>
                  <a:cubicBezTo>
                    <a:pt x="55" y="37"/>
                    <a:pt x="48" y="38"/>
                    <a:pt x="39" y="36"/>
                  </a:cubicBezTo>
                  <a:lnTo>
                    <a:pt x="39" y="37"/>
                  </a:lnTo>
                  <a:close/>
                  <a:moveTo>
                    <a:pt x="27" y="32"/>
                  </a:moveTo>
                  <a:cubicBezTo>
                    <a:pt x="31" y="33"/>
                    <a:pt x="31" y="33"/>
                    <a:pt x="31" y="33"/>
                  </a:cubicBezTo>
                  <a:cubicBezTo>
                    <a:pt x="38" y="36"/>
                    <a:pt x="40" y="30"/>
                    <a:pt x="42" y="24"/>
                  </a:cubicBezTo>
                  <a:cubicBezTo>
                    <a:pt x="46" y="14"/>
                    <a:pt x="43" y="11"/>
                    <a:pt x="38" y="9"/>
                  </a:cubicBezTo>
                  <a:cubicBezTo>
                    <a:pt x="36" y="8"/>
                    <a:pt x="36" y="8"/>
                    <a:pt x="36" y="8"/>
                  </a:cubicBezTo>
                  <a:lnTo>
                    <a:pt x="2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1">
              <a:extLst>
                <a:ext uri="{FF2B5EF4-FFF2-40B4-BE49-F238E27FC236}">
                  <a16:creationId xmlns:a16="http://schemas.microsoft.com/office/drawing/2014/main" id="{4B8F74E3-1C5A-42B2-B9E8-FBA4D14736FF}"/>
                </a:ext>
              </a:extLst>
            </p:cNvPr>
            <p:cNvSpPr>
              <a:spLocks noEditPoints="1"/>
            </p:cNvSpPr>
            <p:nvPr/>
          </p:nvSpPr>
          <p:spPr bwMode="auto">
            <a:xfrm>
              <a:off x="15464759" y="2244990"/>
              <a:ext cx="127892" cy="140413"/>
            </a:xfrm>
            <a:custGeom>
              <a:avLst/>
              <a:gdLst>
                <a:gd name="T0" fmla="*/ 9 w 60"/>
                <a:gd name="T1" fmla="*/ 19 h 66"/>
                <a:gd name="T2" fmla="*/ 45 w 60"/>
                <a:gd name="T3" fmla="*/ 10 h 66"/>
                <a:gd name="T4" fmla="*/ 52 w 60"/>
                <a:gd name="T5" fmla="*/ 47 h 66"/>
                <a:gd name="T6" fmla="*/ 16 w 60"/>
                <a:gd name="T7" fmla="*/ 56 h 66"/>
                <a:gd name="T8" fmla="*/ 9 w 60"/>
                <a:gd name="T9" fmla="*/ 19 h 66"/>
                <a:gd name="T10" fmla="*/ 38 w 60"/>
                <a:gd name="T11" fmla="*/ 38 h 66"/>
                <a:gd name="T12" fmla="*/ 44 w 60"/>
                <a:gd name="T13" fmla="*/ 11 h 66"/>
                <a:gd name="T14" fmla="*/ 23 w 60"/>
                <a:gd name="T15" fmla="*/ 28 h 66"/>
                <a:gd name="T16" fmla="*/ 16 w 60"/>
                <a:gd name="T17" fmla="*/ 55 h 66"/>
                <a:gd name="T18" fmla="*/ 38 w 60"/>
                <a:gd name="T19"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6">
                  <a:moveTo>
                    <a:pt x="9" y="19"/>
                  </a:moveTo>
                  <a:cubicBezTo>
                    <a:pt x="15" y="8"/>
                    <a:pt x="30" y="0"/>
                    <a:pt x="45" y="10"/>
                  </a:cubicBezTo>
                  <a:cubicBezTo>
                    <a:pt x="60" y="19"/>
                    <a:pt x="59" y="35"/>
                    <a:pt x="52" y="47"/>
                  </a:cubicBezTo>
                  <a:cubicBezTo>
                    <a:pt x="45" y="58"/>
                    <a:pt x="31" y="66"/>
                    <a:pt x="16" y="56"/>
                  </a:cubicBezTo>
                  <a:cubicBezTo>
                    <a:pt x="0" y="46"/>
                    <a:pt x="2" y="30"/>
                    <a:pt x="9" y="19"/>
                  </a:cubicBezTo>
                  <a:close/>
                  <a:moveTo>
                    <a:pt x="38" y="38"/>
                  </a:moveTo>
                  <a:cubicBezTo>
                    <a:pt x="49" y="20"/>
                    <a:pt x="49" y="14"/>
                    <a:pt x="44" y="11"/>
                  </a:cubicBezTo>
                  <a:cubicBezTo>
                    <a:pt x="39" y="8"/>
                    <a:pt x="34" y="10"/>
                    <a:pt x="23" y="28"/>
                  </a:cubicBezTo>
                  <a:cubicBezTo>
                    <a:pt x="12" y="45"/>
                    <a:pt x="11" y="52"/>
                    <a:pt x="16" y="55"/>
                  </a:cubicBezTo>
                  <a:cubicBezTo>
                    <a:pt x="21" y="58"/>
                    <a:pt x="27" y="55"/>
                    <a:pt x="3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2">
              <a:extLst>
                <a:ext uri="{FF2B5EF4-FFF2-40B4-BE49-F238E27FC236}">
                  <a16:creationId xmlns:a16="http://schemas.microsoft.com/office/drawing/2014/main" id="{456D45C2-2A2F-41FA-91F7-3C0E3F1BA752}"/>
                </a:ext>
              </a:extLst>
            </p:cNvPr>
            <p:cNvSpPr>
              <a:spLocks/>
            </p:cNvSpPr>
            <p:nvPr/>
          </p:nvSpPr>
          <p:spPr bwMode="auto">
            <a:xfrm>
              <a:off x="15594440" y="2323693"/>
              <a:ext cx="169926" cy="169926"/>
            </a:xfrm>
            <a:custGeom>
              <a:avLst/>
              <a:gdLst>
                <a:gd name="T0" fmla="*/ 40 w 80"/>
                <a:gd name="T1" fmla="*/ 72 h 80"/>
                <a:gd name="T2" fmla="*/ 61 w 80"/>
                <a:gd name="T3" fmla="*/ 63 h 80"/>
                <a:gd name="T4" fmla="*/ 67 w 80"/>
                <a:gd name="T5" fmla="*/ 49 h 80"/>
                <a:gd name="T6" fmla="*/ 65 w 80"/>
                <a:gd name="T7" fmla="*/ 47 h 80"/>
                <a:gd name="T8" fmla="*/ 66 w 80"/>
                <a:gd name="T9" fmla="*/ 46 h 80"/>
                <a:gd name="T10" fmla="*/ 80 w 80"/>
                <a:gd name="T11" fmla="*/ 62 h 80"/>
                <a:gd name="T12" fmla="*/ 79 w 80"/>
                <a:gd name="T13" fmla="*/ 62 h 80"/>
                <a:gd name="T14" fmla="*/ 65 w 80"/>
                <a:gd name="T15" fmla="*/ 62 h 80"/>
                <a:gd name="T16" fmla="*/ 25 w 80"/>
                <a:gd name="T17" fmla="*/ 80 h 80"/>
                <a:gd name="T18" fmla="*/ 24 w 80"/>
                <a:gd name="T19" fmla="*/ 79 h 80"/>
                <a:gd name="T20" fmla="*/ 24 w 80"/>
                <a:gd name="T21" fmla="*/ 70 h 80"/>
                <a:gd name="T22" fmla="*/ 39 w 80"/>
                <a:gd name="T23" fmla="*/ 41 h 80"/>
                <a:gd name="T24" fmla="*/ 3 w 80"/>
                <a:gd name="T25" fmla="*/ 57 h 80"/>
                <a:gd name="T26" fmla="*/ 2 w 80"/>
                <a:gd name="T27" fmla="*/ 55 h 80"/>
                <a:gd name="T28" fmla="*/ 2 w 80"/>
                <a:gd name="T29" fmla="*/ 47 h 80"/>
                <a:gd name="T30" fmla="*/ 25 w 80"/>
                <a:gd name="T31" fmla="*/ 4 h 80"/>
                <a:gd name="T32" fmla="*/ 22 w 80"/>
                <a:gd name="T33" fmla="*/ 1 h 80"/>
                <a:gd name="T34" fmla="*/ 23 w 80"/>
                <a:gd name="T35" fmla="*/ 0 h 80"/>
                <a:gd name="T36" fmla="*/ 41 w 80"/>
                <a:gd name="T37" fmla="*/ 20 h 80"/>
                <a:gd name="T38" fmla="*/ 40 w 80"/>
                <a:gd name="T39" fmla="*/ 21 h 80"/>
                <a:gd name="T40" fmla="*/ 36 w 80"/>
                <a:gd name="T41" fmla="*/ 16 h 80"/>
                <a:gd name="T42" fmla="*/ 18 w 80"/>
                <a:gd name="T43" fmla="*/ 48 h 80"/>
                <a:gd name="T44" fmla="*/ 18 w 80"/>
                <a:gd name="T45" fmla="*/ 49 h 80"/>
                <a:gd name="T46" fmla="*/ 39 w 80"/>
                <a:gd name="T47" fmla="*/ 39 h 80"/>
                <a:gd name="T48" fmla="*/ 40 w 80"/>
                <a:gd name="T49" fmla="*/ 39 h 80"/>
                <a:gd name="T50" fmla="*/ 46 w 80"/>
                <a:gd name="T51" fmla="*/ 27 h 80"/>
                <a:gd name="T52" fmla="*/ 43 w 80"/>
                <a:gd name="T53" fmla="*/ 24 h 80"/>
                <a:gd name="T54" fmla="*/ 44 w 80"/>
                <a:gd name="T55" fmla="*/ 23 h 80"/>
                <a:gd name="T56" fmla="*/ 63 w 80"/>
                <a:gd name="T57" fmla="*/ 43 h 80"/>
                <a:gd name="T58" fmla="*/ 62 w 80"/>
                <a:gd name="T59" fmla="*/ 44 h 80"/>
                <a:gd name="T60" fmla="*/ 57 w 80"/>
                <a:gd name="T61" fmla="*/ 39 h 80"/>
                <a:gd name="T62" fmla="*/ 40 w 80"/>
                <a:gd name="T63"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80">
                  <a:moveTo>
                    <a:pt x="40" y="72"/>
                  </a:moveTo>
                  <a:cubicBezTo>
                    <a:pt x="61" y="63"/>
                    <a:pt x="61" y="63"/>
                    <a:pt x="61" y="63"/>
                  </a:cubicBezTo>
                  <a:cubicBezTo>
                    <a:pt x="64" y="62"/>
                    <a:pt x="74" y="57"/>
                    <a:pt x="67" y="49"/>
                  </a:cubicBezTo>
                  <a:cubicBezTo>
                    <a:pt x="65" y="47"/>
                    <a:pt x="65" y="47"/>
                    <a:pt x="65" y="47"/>
                  </a:cubicBezTo>
                  <a:cubicBezTo>
                    <a:pt x="66" y="46"/>
                    <a:pt x="66" y="46"/>
                    <a:pt x="66" y="46"/>
                  </a:cubicBezTo>
                  <a:cubicBezTo>
                    <a:pt x="80" y="62"/>
                    <a:pt x="80" y="62"/>
                    <a:pt x="80" y="62"/>
                  </a:cubicBezTo>
                  <a:cubicBezTo>
                    <a:pt x="79" y="62"/>
                    <a:pt x="79" y="62"/>
                    <a:pt x="79" y="62"/>
                  </a:cubicBezTo>
                  <a:cubicBezTo>
                    <a:pt x="74" y="58"/>
                    <a:pt x="67" y="61"/>
                    <a:pt x="65" y="62"/>
                  </a:cubicBezTo>
                  <a:cubicBezTo>
                    <a:pt x="25" y="80"/>
                    <a:pt x="25" y="80"/>
                    <a:pt x="25" y="80"/>
                  </a:cubicBezTo>
                  <a:cubicBezTo>
                    <a:pt x="24" y="79"/>
                    <a:pt x="24" y="79"/>
                    <a:pt x="24" y="79"/>
                  </a:cubicBezTo>
                  <a:cubicBezTo>
                    <a:pt x="21" y="76"/>
                    <a:pt x="22" y="73"/>
                    <a:pt x="24" y="70"/>
                  </a:cubicBezTo>
                  <a:cubicBezTo>
                    <a:pt x="39" y="41"/>
                    <a:pt x="39" y="41"/>
                    <a:pt x="39" y="41"/>
                  </a:cubicBezTo>
                  <a:cubicBezTo>
                    <a:pt x="3" y="57"/>
                    <a:pt x="3" y="57"/>
                    <a:pt x="3" y="57"/>
                  </a:cubicBezTo>
                  <a:cubicBezTo>
                    <a:pt x="2" y="55"/>
                    <a:pt x="2" y="55"/>
                    <a:pt x="2" y="55"/>
                  </a:cubicBezTo>
                  <a:cubicBezTo>
                    <a:pt x="0" y="53"/>
                    <a:pt x="0" y="50"/>
                    <a:pt x="2" y="47"/>
                  </a:cubicBezTo>
                  <a:cubicBezTo>
                    <a:pt x="25" y="4"/>
                    <a:pt x="25" y="4"/>
                    <a:pt x="25" y="4"/>
                  </a:cubicBezTo>
                  <a:cubicBezTo>
                    <a:pt x="22" y="1"/>
                    <a:pt x="22" y="1"/>
                    <a:pt x="22" y="1"/>
                  </a:cubicBezTo>
                  <a:cubicBezTo>
                    <a:pt x="23" y="0"/>
                    <a:pt x="23" y="0"/>
                    <a:pt x="23" y="0"/>
                  </a:cubicBezTo>
                  <a:cubicBezTo>
                    <a:pt x="41" y="20"/>
                    <a:pt x="41" y="20"/>
                    <a:pt x="41" y="20"/>
                  </a:cubicBezTo>
                  <a:cubicBezTo>
                    <a:pt x="40" y="21"/>
                    <a:pt x="40" y="21"/>
                    <a:pt x="40" y="21"/>
                  </a:cubicBezTo>
                  <a:cubicBezTo>
                    <a:pt x="36" y="16"/>
                    <a:pt x="36" y="16"/>
                    <a:pt x="36" y="16"/>
                  </a:cubicBezTo>
                  <a:cubicBezTo>
                    <a:pt x="18" y="48"/>
                    <a:pt x="18" y="48"/>
                    <a:pt x="18" y="48"/>
                  </a:cubicBezTo>
                  <a:cubicBezTo>
                    <a:pt x="18" y="49"/>
                    <a:pt x="18" y="49"/>
                    <a:pt x="18" y="49"/>
                  </a:cubicBezTo>
                  <a:cubicBezTo>
                    <a:pt x="39" y="39"/>
                    <a:pt x="39" y="39"/>
                    <a:pt x="39" y="39"/>
                  </a:cubicBezTo>
                  <a:cubicBezTo>
                    <a:pt x="40" y="39"/>
                    <a:pt x="40" y="39"/>
                    <a:pt x="40" y="39"/>
                  </a:cubicBezTo>
                  <a:cubicBezTo>
                    <a:pt x="46" y="27"/>
                    <a:pt x="46" y="27"/>
                    <a:pt x="46" y="27"/>
                  </a:cubicBezTo>
                  <a:cubicBezTo>
                    <a:pt x="43" y="24"/>
                    <a:pt x="43" y="24"/>
                    <a:pt x="43" y="24"/>
                  </a:cubicBezTo>
                  <a:cubicBezTo>
                    <a:pt x="44" y="23"/>
                    <a:pt x="44" y="23"/>
                    <a:pt x="44" y="23"/>
                  </a:cubicBezTo>
                  <a:cubicBezTo>
                    <a:pt x="63" y="43"/>
                    <a:pt x="63" y="43"/>
                    <a:pt x="63" y="43"/>
                  </a:cubicBezTo>
                  <a:cubicBezTo>
                    <a:pt x="62" y="44"/>
                    <a:pt x="62" y="44"/>
                    <a:pt x="62" y="44"/>
                  </a:cubicBezTo>
                  <a:cubicBezTo>
                    <a:pt x="57" y="39"/>
                    <a:pt x="57" y="39"/>
                    <a:pt x="57" y="39"/>
                  </a:cubicBezTo>
                  <a:cubicBezTo>
                    <a:pt x="40" y="72"/>
                    <a:pt x="40" y="72"/>
                    <a:pt x="4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83">
              <a:extLst>
                <a:ext uri="{FF2B5EF4-FFF2-40B4-BE49-F238E27FC236}">
                  <a16:creationId xmlns:a16="http://schemas.microsoft.com/office/drawing/2014/main" id="{7FF2D6F9-73E9-4A03-B866-BAFBF8B21BDF}"/>
                </a:ext>
              </a:extLst>
            </p:cNvPr>
            <p:cNvSpPr>
              <a:spLocks/>
            </p:cNvSpPr>
            <p:nvPr/>
          </p:nvSpPr>
          <p:spPr bwMode="auto">
            <a:xfrm>
              <a:off x="15688346" y="2497197"/>
              <a:ext cx="150251" cy="135941"/>
            </a:xfrm>
            <a:custGeom>
              <a:avLst/>
              <a:gdLst>
                <a:gd name="T0" fmla="*/ 44 w 71"/>
                <a:gd name="T1" fmla="*/ 10 h 64"/>
                <a:gd name="T2" fmla="*/ 46 w 71"/>
                <a:gd name="T3" fmla="*/ 1 h 64"/>
                <a:gd name="T4" fmla="*/ 47 w 71"/>
                <a:gd name="T5" fmla="*/ 0 h 64"/>
                <a:gd name="T6" fmla="*/ 54 w 71"/>
                <a:gd name="T7" fmla="*/ 14 h 64"/>
                <a:gd name="T8" fmla="*/ 53 w 71"/>
                <a:gd name="T9" fmla="*/ 25 h 64"/>
                <a:gd name="T10" fmla="*/ 34 w 71"/>
                <a:gd name="T11" fmla="*/ 55 h 64"/>
                <a:gd name="T12" fmla="*/ 34 w 71"/>
                <a:gd name="T13" fmla="*/ 56 h 64"/>
                <a:gd name="T14" fmla="*/ 51 w 71"/>
                <a:gd name="T15" fmla="*/ 47 h 64"/>
                <a:gd name="T16" fmla="*/ 62 w 71"/>
                <a:gd name="T17" fmla="*/ 33 h 64"/>
                <a:gd name="T18" fmla="*/ 60 w 71"/>
                <a:gd name="T19" fmla="*/ 30 h 64"/>
                <a:gd name="T20" fmla="*/ 62 w 71"/>
                <a:gd name="T21" fmla="*/ 30 h 64"/>
                <a:gd name="T22" fmla="*/ 71 w 71"/>
                <a:gd name="T23" fmla="*/ 49 h 64"/>
                <a:gd name="T24" fmla="*/ 70 w 71"/>
                <a:gd name="T25" fmla="*/ 50 h 64"/>
                <a:gd name="T26" fmla="*/ 70 w 71"/>
                <a:gd name="T27" fmla="*/ 49 h 64"/>
                <a:gd name="T28" fmla="*/ 51 w 71"/>
                <a:gd name="T29" fmla="*/ 49 h 64"/>
                <a:gd name="T30" fmla="*/ 21 w 71"/>
                <a:gd name="T31" fmla="*/ 64 h 64"/>
                <a:gd name="T32" fmla="*/ 19 w 71"/>
                <a:gd name="T33" fmla="*/ 60 h 64"/>
                <a:gd name="T34" fmla="*/ 20 w 71"/>
                <a:gd name="T35" fmla="*/ 49 h 64"/>
                <a:gd name="T36" fmla="*/ 41 w 71"/>
                <a:gd name="T37" fmla="*/ 14 h 64"/>
                <a:gd name="T38" fmla="*/ 19 w 71"/>
                <a:gd name="T39" fmla="*/ 25 h 64"/>
                <a:gd name="T40" fmla="*/ 10 w 71"/>
                <a:gd name="T41" fmla="*/ 39 h 64"/>
                <a:gd name="T42" fmla="*/ 10 w 71"/>
                <a:gd name="T43" fmla="*/ 40 h 64"/>
                <a:gd name="T44" fmla="*/ 9 w 71"/>
                <a:gd name="T45" fmla="*/ 41 h 64"/>
                <a:gd name="T46" fmla="*/ 0 w 71"/>
                <a:gd name="T47" fmla="*/ 22 h 64"/>
                <a:gd name="T48" fmla="*/ 1 w 71"/>
                <a:gd name="T49" fmla="*/ 21 h 64"/>
                <a:gd name="T50" fmla="*/ 1 w 71"/>
                <a:gd name="T51" fmla="*/ 23 h 64"/>
                <a:gd name="T52" fmla="*/ 18 w 71"/>
                <a:gd name="T53" fmla="*/ 23 h 64"/>
                <a:gd name="T54" fmla="*/ 42 w 71"/>
                <a:gd name="T55" fmla="*/ 12 h 64"/>
                <a:gd name="T56" fmla="*/ 44 w 71"/>
                <a:gd name="T5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64">
                  <a:moveTo>
                    <a:pt x="44" y="10"/>
                  </a:moveTo>
                  <a:cubicBezTo>
                    <a:pt x="45" y="8"/>
                    <a:pt x="47" y="4"/>
                    <a:pt x="46" y="1"/>
                  </a:cubicBezTo>
                  <a:cubicBezTo>
                    <a:pt x="47" y="0"/>
                    <a:pt x="47" y="0"/>
                    <a:pt x="47" y="0"/>
                  </a:cubicBezTo>
                  <a:cubicBezTo>
                    <a:pt x="54" y="14"/>
                    <a:pt x="54" y="14"/>
                    <a:pt x="54" y="14"/>
                  </a:cubicBezTo>
                  <a:cubicBezTo>
                    <a:pt x="55" y="17"/>
                    <a:pt x="56" y="20"/>
                    <a:pt x="53" y="25"/>
                  </a:cubicBezTo>
                  <a:cubicBezTo>
                    <a:pt x="34" y="55"/>
                    <a:pt x="34" y="55"/>
                    <a:pt x="34" y="55"/>
                  </a:cubicBezTo>
                  <a:cubicBezTo>
                    <a:pt x="34" y="56"/>
                    <a:pt x="34" y="56"/>
                    <a:pt x="34" y="56"/>
                  </a:cubicBezTo>
                  <a:cubicBezTo>
                    <a:pt x="51" y="47"/>
                    <a:pt x="51" y="47"/>
                    <a:pt x="51" y="47"/>
                  </a:cubicBezTo>
                  <a:cubicBezTo>
                    <a:pt x="60" y="43"/>
                    <a:pt x="65" y="40"/>
                    <a:pt x="62" y="33"/>
                  </a:cubicBezTo>
                  <a:cubicBezTo>
                    <a:pt x="60" y="30"/>
                    <a:pt x="60" y="30"/>
                    <a:pt x="60" y="30"/>
                  </a:cubicBezTo>
                  <a:cubicBezTo>
                    <a:pt x="62" y="30"/>
                    <a:pt x="62" y="30"/>
                    <a:pt x="62" y="30"/>
                  </a:cubicBezTo>
                  <a:cubicBezTo>
                    <a:pt x="71" y="49"/>
                    <a:pt x="71" y="49"/>
                    <a:pt x="71" y="49"/>
                  </a:cubicBezTo>
                  <a:cubicBezTo>
                    <a:pt x="70" y="50"/>
                    <a:pt x="70" y="50"/>
                    <a:pt x="70" y="50"/>
                  </a:cubicBezTo>
                  <a:cubicBezTo>
                    <a:pt x="70" y="49"/>
                    <a:pt x="70" y="49"/>
                    <a:pt x="70" y="49"/>
                  </a:cubicBezTo>
                  <a:cubicBezTo>
                    <a:pt x="66" y="42"/>
                    <a:pt x="60" y="44"/>
                    <a:pt x="51" y="49"/>
                  </a:cubicBezTo>
                  <a:cubicBezTo>
                    <a:pt x="21" y="64"/>
                    <a:pt x="21" y="64"/>
                    <a:pt x="21" y="64"/>
                  </a:cubicBezTo>
                  <a:cubicBezTo>
                    <a:pt x="19" y="60"/>
                    <a:pt x="19" y="60"/>
                    <a:pt x="19" y="60"/>
                  </a:cubicBezTo>
                  <a:cubicBezTo>
                    <a:pt x="17" y="57"/>
                    <a:pt x="16" y="55"/>
                    <a:pt x="20" y="49"/>
                  </a:cubicBezTo>
                  <a:cubicBezTo>
                    <a:pt x="41" y="14"/>
                    <a:pt x="41" y="14"/>
                    <a:pt x="41" y="14"/>
                  </a:cubicBezTo>
                  <a:cubicBezTo>
                    <a:pt x="19" y="25"/>
                    <a:pt x="19" y="25"/>
                    <a:pt x="19" y="25"/>
                  </a:cubicBezTo>
                  <a:cubicBezTo>
                    <a:pt x="9" y="30"/>
                    <a:pt x="6" y="32"/>
                    <a:pt x="10" y="39"/>
                  </a:cubicBezTo>
                  <a:cubicBezTo>
                    <a:pt x="10" y="40"/>
                    <a:pt x="10" y="40"/>
                    <a:pt x="10" y="40"/>
                  </a:cubicBezTo>
                  <a:cubicBezTo>
                    <a:pt x="9" y="41"/>
                    <a:pt x="9" y="41"/>
                    <a:pt x="9" y="41"/>
                  </a:cubicBezTo>
                  <a:cubicBezTo>
                    <a:pt x="0" y="22"/>
                    <a:pt x="0" y="22"/>
                    <a:pt x="0" y="22"/>
                  </a:cubicBezTo>
                  <a:cubicBezTo>
                    <a:pt x="1" y="21"/>
                    <a:pt x="1" y="21"/>
                    <a:pt x="1" y="21"/>
                  </a:cubicBezTo>
                  <a:cubicBezTo>
                    <a:pt x="1" y="23"/>
                    <a:pt x="1" y="23"/>
                    <a:pt x="1" y="23"/>
                  </a:cubicBezTo>
                  <a:cubicBezTo>
                    <a:pt x="5" y="30"/>
                    <a:pt x="10" y="28"/>
                    <a:pt x="18" y="23"/>
                  </a:cubicBezTo>
                  <a:cubicBezTo>
                    <a:pt x="42" y="12"/>
                    <a:pt x="42" y="12"/>
                    <a:pt x="42" y="12"/>
                  </a:cubicBezTo>
                  <a:lnTo>
                    <a:pt x="4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4">
              <a:extLst>
                <a:ext uri="{FF2B5EF4-FFF2-40B4-BE49-F238E27FC236}">
                  <a16:creationId xmlns:a16="http://schemas.microsoft.com/office/drawing/2014/main" id="{C8DD2AD9-2C51-4461-A4DD-80418A7D3534}"/>
                </a:ext>
              </a:extLst>
            </p:cNvPr>
            <p:cNvSpPr>
              <a:spLocks noEditPoints="1"/>
            </p:cNvSpPr>
            <p:nvPr/>
          </p:nvSpPr>
          <p:spPr bwMode="auto">
            <a:xfrm>
              <a:off x="14691146" y="3293168"/>
              <a:ext cx="99273" cy="95695"/>
            </a:xfrm>
            <a:custGeom>
              <a:avLst/>
              <a:gdLst>
                <a:gd name="T0" fmla="*/ 39 w 47"/>
                <a:gd name="T1" fmla="*/ 2 h 45"/>
                <a:gd name="T2" fmla="*/ 47 w 47"/>
                <a:gd name="T3" fmla="*/ 3 h 45"/>
                <a:gd name="T4" fmla="*/ 29 w 47"/>
                <a:gd name="T5" fmla="*/ 43 h 45"/>
                <a:gd name="T6" fmla="*/ 31 w 47"/>
                <a:gd name="T7" fmla="*/ 45 h 45"/>
                <a:gd name="T8" fmla="*/ 30 w 47"/>
                <a:gd name="T9" fmla="*/ 45 h 45"/>
                <a:gd name="T10" fmla="*/ 16 w 47"/>
                <a:gd name="T11" fmla="*/ 32 h 45"/>
                <a:gd name="T12" fmla="*/ 17 w 47"/>
                <a:gd name="T13" fmla="*/ 32 h 45"/>
                <a:gd name="T14" fmla="*/ 20 w 47"/>
                <a:gd name="T15" fmla="*/ 34 h 45"/>
                <a:gd name="T16" fmla="*/ 25 w 47"/>
                <a:gd name="T17" fmla="*/ 21 h 45"/>
                <a:gd name="T18" fmla="*/ 18 w 47"/>
                <a:gd name="T19" fmla="*/ 15 h 45"/>
                <a:gd name="T20" fmla="*/ 12 w 47"/>
                <a:gd name="T21" fmla="*/ 18 h 45"/>
                <a:gd name="T22" fmla="*/ 9 w 47"/>
                <a:gd name="T23" fmla="*/ 20 h 45"/>
                <a:gd name="T24" fmla="*/ 11 w 47"/>
                <a:gd name="T25" fmla="*/ 26 h 45"/>
                <a:gd name="T26" fmla="*/ 12 w 47"/>
                <a:gd name="T27" fmla="*/ 27 h 45"/>
                <a:gd name="T28" fmla="*/ 12 w 47"/>
                <a:gd name="T29" fmla="*/ 28 h 45"/>
                <a:gd name="T30" fmla="*/ 0 w 47"/>
                <a:gd name="T31" fmla="*/ 18 h 45"/>
                <a:gd name="T32" fmla="*/ 1 w 47"/>
                <a:gd name="T33" fmla="*/ 17 h 45"/>
                <a:gd name="T34" fmla="*/ 11 w 47"/>
                <a:gd name="T35" fmla="*/ 17 h 45"/>
                <a:gd name="T36" fmla="*/ 39 w 47"/>
                <a:gd name="T37" fmla="*/ 2 h 45"/>
                <a:gd name="T38" fmla="*/ 19 w 47"/>
                <a:gd name="T39" fmla="*/ 14 h 45"/>
                <a:gd name="T40" fmla="*/ 26 w 47"/>
                <a:gd name="T41" fmla="*/ 20 h 45"/>
                <a:gd name="T42" fmla="*/ 31 w 47"/>
                <a:gd name="T43" fmla="*/ 8 h 45"/>
                <a:gd name="T44" fmla="*/ 19 w 47"/>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9" y="2"/>
                  </a:moveTo>
                  <a:cubicBezTo>
                    <a:pt x="41" y="1"/>
                    <a:pt x="43" y="0"/>
                    <a:pt x="47" y="3"/>
                  </a:cubicBezTo>
                  <a:cubicBezTo>
                    <a:pt x="29" y="43"/>
                    <a:pt x="29" y="43"/>
                    <a:pt x="29" y="43"/>
                  </a:cubicBezTo>
                  <a:cubicBezTo>
                    <a:pt x="31" y="45"/>
                    <a:pt x="31" y="45"/>
                    <a:pt x="31" y="45"/>
                  </a:cubicBezTo>
                  <a:cubicBezTo>
                    <a:pt x="30" y="45"/>
                    <a:pt x="30" y="45"/>
                    <a:pt x="30" y="45"/>
                  </a:cubicBezTo>
                  <a:cubicBezTo>
                    <a:pt x="16" y="32"/>
                    <a:pt x="16" y="32"/>
                    <a:pt x="16" y="32"/>
                  </a:cubicBezTo>
                  <a:cubicBezTo>
                    <a:pt x="17" y="32"/>
                    <a:pt x="17" y="32"/>
                    <a:pt x="17" y="32"/>
                  </a:cubicBezTo>
                  <a:cubicBezTo>
                    <a:pt x="20" y="34"/>
                    <a:pt x="20" y="34"/>
                    <a:pt x="20" y="34"/>
                  </a:cubicBezTo>
                  <a:cubicBezTo>
                    <a:pt x="25" y="21"/>
                    <a:pt x="25" y="21"/>
                    <a:pt x="25" y="21"/>
                  </a:cubicBezTo>
                  <a:cubicBezTo>
                    <a:pt x="18" y="15"/>
                    <a:pt x="18" y="15"/>
                    <a:pt x="18" y="15"/>
                  </a:cubicBezTo>
                  <a:cubicBezTo>
                    <a:pt x="12" y="18"/>
                    <a:pt x="12" y="18"/>
                    <a:pt x="12" y="18"/>
                  </a:cubicBezTo>
                  <a:cubicBezTo>
                    <a:pt x="11" y="18"/>
                    <a:pt x="10" y="19"/>
                    <a:pt x="9" y="20"/>
                  </a:cubicBezTo>
                  <a:cubicBezTo>
                    <a:pt x="7" y="22"/>
                    <a:pt x="9" y="24"/>
                    <a:pt x="11" y="26"/>
                  </a:cubicBezTo>
                  <a:cubicBezTo>
                    <a:pt x="12" y="27"/>
                    <a:pt x="12" y="27"/>
                    <a:pt x="12" y="27"/>
                  </a:cubicBezTo>
                  <a:cubicBezTo>
                    <a:pt x="12" y="28"/>
                    <a:pt x="12" y="28"/>
                    <a:pt x="12" y="28"/>
                  </a:cubicBezTo>
                  <a:cubicBezTo>
                    <a:pt x="0" y="18"/>
                    <a:pt x="0" y="18"/>
                    <a:pt x="0" y="18"/>
                  </a:cubicBezTo>
                  <a:cubicBezTo>
                    <a:pt x="1" y="17"/>
                    <a:pt x="1" y="17"/>
                    <a:pt x="1" y="17"/>
                  </a:cubicBezTo>
                  <a:cubicBezTo>
                    <a:pt x="5" y="20"/>
                    <a:pt x="7" y="19"/>
                    <a:pt x="11" y="17"/>
                  </a:cubicBezTo>
                  <a:lnTo>
                    <a:pt x="39" y="2"/>
                  </a:lnTo>
                  <a:close/>
                  <a:moveTo>
                    <a:pt x="19" y="14"/>
                  </a:moveTo>
                  <a:cubicBezTo>
                    <a:pt x="26" y="20"/>
                    <a:pt x="26" y="20"/>
                    <a:pt x="26" y="20"/>
                  </a:cubicBezTo>
                  <a:cubicBezTo>
                    <a:pt x="31" y="8"/>
                    <a:pt x="31" y="8"/>
                    <a:pt x="31" y="8"/>
                  </a:cubicBez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5">
              <a:extLst>
                <a:ext uri="{FF2B5EF4-FFF2-40B4-BE49-F238E27FC236}">
                  <a16:creationId xmlns:a16="http://schemas.microsoft.com/office/drawing/2014/main" id="{5610A8FD-3CC7-4FEC-8F8E-C72822B3B594}"/>
                </a:ext>
              </a:extLst>
            </p:cNvPr>
            <p:cNvSpPr>
              <a:spLocks noEditPoints="1"/>
            </p:cNvSpPr>
            <p:nvPr/>
          </p:nvSpPr>
          <p:spPr bwMode="auto">
            <a:xfrm>
              <a:off x="14784159" y="3337886"/>
              <a:ext cx="112688" cy="125209"/>
            </a:xfrm>
            <a:custGeom>
              <a:avLst/>
              <a:gdLst>
                <a:gd name="T0" fmla="*/ 33 w 53"/>
                <a:gd name="T1" fmla="*/ 33 h 59"/>
                <a:gd name="T2" fmla="*/ 39 w 53"/>
                <a:gd name="T3" fmla="*/ 40 h 59"/>
                <a:gd name="T4" fmla="*/ 36 w 53"/>
                <a:gd name="T5" fmla="*/ 51 h 59"/>
                <a:gd name="T6" fmla="*/ 35 w 53"/>
                <a:gd name="T7" fmla="*/ 52 h 59"/>
                <a:gd name="T8" fmla="*/ 34 w 53"/>
                <a:gd name="T9" fmla="*/ 55 h 59"/>
                <a:gd name="T10" fmla="*/ 39 w 53"/>
                <a:gd name="T11" fmla="*/ 51 h 59"/>
                <a:gd name="T12" fmla="*/ 40 w 53"/>
                <a:gd name="T13" fmla="*/ 52 h 59"/>
                <a:gd name="T14" fmla="*/ 29 w 53"/>
                <a:gd name="T15" fmla="*/ 55 h 59"/>
                <a:gd name="T16" fmla="*/ 24 w 53"/>
                <a:gd name="T17" fmla="*/ 48 h 59"/>
                <a:gd name="T18" fmla="*/ 27 w 53"/>
                <a:gd name="T19" fmla="*/ 40 h 59"/>
                <a:gd name="T20" fmla="*/ 30 w 53"/>
                <a:gd name="T21" fmla="*/ 34 h 59"/>
                <a:gd name="T22" fmla="*/ 29 w 53"/>
                <a:gd name="T23" fmla="*/ 31 h 59"/>
                <a:gd name="T24" fmla="*/ 27 w 53"/>
                <a:gd name="T25" fmla="*/ 29 h 59"/>
                <a:gd name="T26" fmla="*/ 24 w 53"/>
                <a:gd name="T27" fmla="*/ 28 h 59"/>
                <a:gd name="T28" fmla="*/ 14 w 53"/>
                <a:gd name="T29" fmla="*/ 43 h 59"/>
                <a:gd name="T30" fmla="*/ 17 w 53"/>
                <a:gd name="T31" fmla="*/ 45 h 59"/>
                <a:gd name="T32" fmla="*/ 17 w 53"/>
                <a:gd name="T33" fmla="*/ 46 h 59"/>
                <a:gd name="T34" fmla="*/ 0 w 53"/>
                <a:gd name="T35" fmla="*/ 35 h 59"/>
                <a:gd name="T36" fmla="*/ 1 w 53"/>
                <a:gd name="T37" fmla="*/ 35 h 59"/>
                <a:gd name="T38" fmla="*/ 4 w 53"/>
                <a:gd name="T39" fmla="*/ 37 h 59"/>
                <a:gd name="T40" fmla="*/ 25 w 53"/>
                <a:gd name="T41" fmla="*/ 3 h 59"/>
                <a:gd name="T42" fmla="*/ 22 w 53"/>
                <a:gd name="T43" fmla="*/ 1 h 59"/>
                <a:gd name="T44" fmla="*/ 23 w 53"/>
                <a:gd name="T45" fmla="*/ 0 h 59"/>
                <a:gd name="T46" fmla="*/ 40 w 53"/>
                <a:gd name="T47" fmla="*/ 11 h 59"/>
                <a:gd name="T48" fmla="*/ 49 w 53"/>
                <a:gd name="T49" fmla="*/ 30 h 59"/>
                <a:gd name="T50" fmla="*/ 33 w 53"/>
                <a:gd name="T51" fmla="*/ 32 h 59"/>
                <a:gd name="T52" fmla="*/ 33 w 53"/>
                <a:gd name="T53" fmla="*/ 33 h 59"/>
                <a:gd name="T54" fmla="*/ 25 w 53"/>
                <a:gd name="T55" fmla="*/ 27 h 59"/>
                <a:gd name="T56" fmla="*/ 27 w 53"/>
                <a:gd name="T57" fmla="*/ 29 h 59"/>
                <a:gd name="T58" fmla="*/ 38 w 53"/>
                <a:gd name="T59" fmla="*/ 24 h 59"/>
                <a:gd name="T60" fmla="*/ 37 w 53"/>
                <a:gd name="T61" fmla="*/ 11 h 59"/>
                <a:gd name="T62" fmla="*/ 36 w 53"/>
                <a:gd name="T63" fmla="*/ 10 h 59"/>
                <a:gd name="T64" fmla="*/ 25 w 53"/>
                <a:gd name="T65"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9">
                  <a:moveTo>
                    <a:pt x="33" y="33"/>
                  </a:moveTo>
                  <a:cubicBezTo>
                    <a:pt x="36" y="34"/>
                    <a:pt x="38" y="37"/>
                    <a:pt x="39" y="40"/>
                  </a:cubicBezTo>
                  <a:cubicBezTo>
                    <a:pt x="40" y="43"/>
                    <a:pt x="39" y="45"/>
                    <a:pt x="36" y="51"/>
                  </a:cubicBezTo>
                  <a:cubicBezTo>
                    <a:pt x="35" y="52"/>
                    <a:pt x="35" y="52"/>
                    <a:pt x="35" y="52"/>
                  </a:cubicBezTo>
                  <a:cubicBezTo>
                    <a:pt x="34" y="54"/>
                    <a:pt x="34" y="55"/>
                    <a:pt x="34" y="55"/>
                  </a:cubicBezTo>
                  <a:cubicBezTo>
                    <a:pt x="35" y="56"/>
                    <a:pt x="37" y="54"/>
                    <a:pt x="39" y="51"/>
                  </a:cubicBezTo>
                  <a:cubicBezTo>
                    <a:pt x="40" y="52"/>
                    <a:pt x="40" y="52"/>
                    <a:pt x="40" y="52"/>
                  </a:cubicBezTo>
                  <a:cubicBezTo>
                    <a:pt x="37" y="56"/>
                    <a:pt x="34" y="59"/>
                    <a:pt x="29" y="55"/>
                  </a:cubicBezTo>
                  <a:cubicBezTo>
                    <a:pt x="26" y="53"/>
                    <a:pt x="24" y="51"/>
                    <a:pt x="24" y="48"/>
                  </a:cubicBezTo>
                  <a:cubicBezTo>
                    <a:pt x="24" y="46"/>
                    <a:pt x="24" y="44"/>
                    <a:pt x="27" y="40"/>
                  </a:cubicBezTo>
                  <a:cubicBezTo>
                    <a:pt x="29" y="37"/>
                    <a:pt x="30" y="36"/>
                    <a:pt x="30" y="34"/>
                  </a:cubicBezTo>
                  <a:cubicBezTo>
                    <a:pt x="30" y="33"/>
                    <a:pt x="29" y="32"/>
                    <a:pt x="29" y="31"/>
                  </a:cubicBezTo>
                  <a:cubicBezTo>
                    <a:pt x="28" y="31"/>
                    <a:pt x="28" y="30"/>
                    <a:pt x="27" y="29"/>
                  </a:cubicBezTo>
                  <a:cubicBezTo>
                    <a:pt x="24" y="28"/>
                    <a:pt x="24" y="28"/>
                    <a:pt x="24" y="28"/>
                  </a:cubicBezTo>
                  <a:cubicBezTo>
                    <a:pt x="14" y="43"/>
                    <a:pt x="14" y="43"/>
                    <a:pt x="14" y="43"/>
                  </a:cubicBezTo>
                  <a:cubicBezTo>
                    <a:pt x="17" y="45"/>
                    <a:pt x="17" y="45"/>
                    <a:pt x="17" y="45"/>
                  </a:cubicBezTo>
                  <a:cubicBezTo>
                    <a:pt x="17" y="46"/>
                    <a:pt x="17" y="46"/>
                    <a:pt x="17" y="46"/>
                  </a:cubicBezTo>
                  <a:cubicBezTo>
                    <a:pt x="0" y="35"/>
                    <a:pt x="0" y="35"/>
                    <a:pt x="0" y="35"/>
                  </a:cubicBezTo>
                  <a:cubicBezTo>
                    <a:pt x="1" y="35"/>
                    <a:pt x="1" y="35"/>
                    <a:pt x="1" y="35"/>
                  </a:cubicBezTo>
                  <a:cubicBezTo>
                    <a:pt x="4" y="37"/>
                    <a:pt x="4" y="37"/>
                    <a:pt x="4" y="37"/>
                  </a:cubicBezTo>
                  <a:cubicBezTo>
                    <a:pt x="25" y="3"/>
                    <a:pt x="25" y="3"/>
                    <a:pt x="25" y="3"/>
                  </a:cubicBezTo>
                  <a:cubicBezTo>
                    <a:pt x="22" y="1"/>
                    <a:pt x="22" y="1"/>
                    <a:pt x="22" y="1"/>
                  </a:cubicBezTo>
                  <a:cubicBezTo>
                    <a:pt x="23" y="0"/>
                    <a:pt x="23" y="0"/>
                    <a:pt x="23" y="0"/>
                  </a:cubicBezTo>
                  <a:cubicBezTo>
                    <a:pt x="40" y="11"/>
                    <a:pt x="40" y="11"/>
                    <a:pt x="40" y="11"/>
                  </a:cubicBezTo>
                  <a:cubicBezTo>
                    <a:pt x="49" y="17"/>
                    <a:pt x="53" y="23"/>
                    <a:pt x="49" y="30"/>
                  </a:cubicBezTo>
                  <a:cubicBezTo>
                    <a:pt x="45" y="36"/>
                    <a:pt x="39" y="35"/>
                    <a:pt x="33" y="32"/>
                  </a:cubicBezTo>
                  <a:lnTo>
                    <a:pt x="33" y="33"/>
                  </a:lnTo>
                  <a:close/>
                  <a:moveTo>
                    <a:pt x="25" y="27"/>
                  </a:moveTo>
                  <a:cubicBezTo>
                    <a:pt x="27" y="29"/>
                    <a:pt x="27" y="29"/>
                    <a:pt x="27" y="29"/>
                  </a:cubicBezTo>
                  <a:cubicBezTo>
                    <a:pt x="32" y="32"/>
                    <a:pt x="35" y="28"/>
                    <a:pt x="38" y="24"/>
                  </a:cubicBezTo>
                  <a:cubicBezTo>
                    <a:pt x="42" y="16"/>
                    <a:pt x="41" y="13"/>
                    <a:pt x="37" y="11"/>
                  </a:cubicBezTo>
                  <a:cubicBezTo>
                    <a:pt x="36" y="10"/>
                    <a:pt x="36" y="10"/>
                    <a:pt x="36" y="1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86">
              <a:extLst>
                <a:ext uri="{FF2B5EF4-FFF2-40B4-BE49-F238E27FC236}">
                  <a16:creationId xmlns:a16="http://schemas.microsoft.com/office/drawing/2014/main" id="{AB2B09AA-A63E-4AFF-ADE5-5486DF1F0C29}"/>
                </a:ext>
              </a:extLst>
            </p:cNvPr>
            <p:cNvSpPr>
              <a:spLocks/>
            </p:cNvSpPr>
            <p:nvPr/>
          </p:nvSpPr>
          <p:spPr bwMode="auto">
            <a:xfrm>
              <a:off x="14904896" y="3395124"/>
              <a:ext cx="91224" cy="104639"/>
            </a:xfrm>
            <a:custGeom>
              <a:avLst/>
              <a:gdLst>
                <a:gd name="T0" fmla="*/ 1 w 43"/>
                <a:gd name="T1" fmla="*/ 40 h 49"/>
                <a:gd name="T2" fmla="*/ 5 w 43"/>
                <a:gd name="T3" fmla="*/ 42 h 49"/>
                <a:gd name="T4" fmla="*/ 20 w 43"/>
                <a:gd name="T5" fmla="*/ 5 h 49"/>
                <a:gd name="T6" fmla="*/ 3 w 43"/>
                <a:gd name="T7" fmla="*/ 18 h 49"/>
                <a:gd name="T8" fmla="*/ 2 w 43"/>
                <a:gd name="T9" fmla="*/ 17 h 49"/>
                <a:gd name="T10" fmla="*/ 9 w 43"/>
                <a:gd name="T11" fmla="*/ 0 h 49"/>
                <a:gd name="T12" fmla="*/ 43 w 43"/>
                <a:gd name="T13" fmla="*/ 14 h 49"/>
                <a:gd name="T14" fmla="*/ 36 w 43"/>
                <a:gd name="T15" fmla="*/ 31 h 49"/>
                <a:gd name="T16" fmla="*/ 35 w 43"/>
                <a:gd name="T17" fmla="*/ 31 h 49"/>
                <a:gd name="T18" fmla="*/ 31 w 43"/>
                <a:gd name="T19" fmla="*/ 10 h 49"/>
                <a:gd name="T20" fmla="*/ 16 w 43"/>
                <a:gd name="T21" fmla="*/ 47 h 49"/>
                <a:gd name="T22" fmla="*/ 20 w 43"/>
                <a:gd name="T23" fmla="*/ 48 h 49"/>
                <a:gd name="T24" fmla="*/ 20 w 43"/>
                <a:gd name="T25" fmla="*/ 49 h 49"/>
                <a:gd name="T26" fmla="*/ 0 w 43"/>
                <a:gd name="T27" fmla="*/ 41 h 49"/>
                <a:gd name="T28" fmla="*/ 1 w 43"/>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9">
                  <a:moveTo>
                    <a:pt x="1" y="40"/>
                  </a:moveTo>
                  <a:cubicBezTo>
                    <a:pt x="5" y="42"/>
                    <a:pt x="5" y="42"/>
                    <a:pt x="5" y="42"/>
                  </a:cubicBezTo>
                  <a:cubicBezTo>
                    <a:pt x="20" y="5"/>
                    <a:pt x="20" y="5"/>
                    <a:pt x="20" y="5"/>
                  </a:cubicBezTo>
                  <a:cubicBezTo>
                    <a:pt x="11" y="2"/>
                    <a:pt x="4" y="15"/>
                    <a:pt x="3" y="18"/>
                  </a:cubicBezTo>
                  <a:cubicBezTo>
                    <a:pt x="2" y="17"/>
                    <a:pt x="2" y="17"/>
                    <a:pt x="2" y="17"/>
                  </a:cubicBezTo>
                  <a:cubicBezTo>
                    <a:pt x="9" y="0"/>
                    <a:pt x="9" y="0"/>
                    <a:pt x="9" y="0"/>
                  </a:cubicBezTo>
                  <a:cubicBezTo>
                    <a:pt x="43" y="14"/>
                    <a:pt x="43" y="14"/>
                    <a:pt x="43" y="14"/>
                  </a:cubicBezTo>
                  <a:cubicBezTo>
                    <a:pt x="36" y="31"/>
                    <a:pt x="36" y="31"/>
                    <a:pt x="36" y="31"/>
                  </a:cubicBezTo>
                  <a:cubicBezTo>
                    <a:pt x="35" y="31"/>
                    <a:pt x="35" y="31"/>
                    <a:pt x="35" y="31"/>
                  </a:cubicBezTo>
                  <a:cubicBezTo>
                    <a:pt x="36" y="28"/>
                    <a:pt x="40" y="14"/>
                    <a:pt x="31" y="10"/>
                  </a:cubicBezTo>
                  <a:cubicBezTo>
                    <a:pt x="16" y="47"/>
                    <a:pt x="16" y="47"/>
                    <a:pt x="16" y="47"/>
                  </a:cubicBezTo>
                  <a:cubicBezTo>
                    <a:pt x="20" y="48"/>
                    <a:pt x="20" y="48"/>
                    <a:pt x="20" y="48"/>
                  </a:cubicBezTo>
                  <a:cubicBezTo>
                    <a:pt x="20" y="49"/>
                    <a:pt x="20" y="49"/>
                    <a:pt x="20" y="49"/>
                  </a:cubicBezTo>
                  <a:cubicBezTo>
                    <a:pt x="0" y="41"/>
                    <a:pt x="0" y="41"/>
                    <a:pt x="0" y="4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87">
              <a:extLst>
                <a:ext uri="{FF2B5EF4-FFF2-40B4-BE49-F238E27FC236}">
                  <a16:creationId xmlns:a16="http://schemas.microsoft.com/office/drawing/2014/main" id="{7713C2F6-E048-4B12-B0BE-B417FE572214}"/>
                </a:ext>
              </a:extLst>
            </p:cNvPr>
            <p:cNvSpPr>
              <a:spLocks/>
            </p:cNvSpPr>
            <p:nvPr/>
          </p:nvSpPr>
          <p:spPr bwMode="auto">
            <a:xfrm>
              <a:off x="15057830" y="3441630"/>
              <a:ext cx="84963" cy="100167"/>
            </a:xfrm>
            <a:custGeom>
              <a:avLst/>
              <a:gdLst>
                <a:gd name="T0" fmla="*/ 18 w 40"/>
                <a:gd name="T1" fmla="*/ 46 h 47"/>
                <a:gd name="T2" fmla="*/ 2 w 40"/>
                <a:gd name="T3" fmla="*/ 35 h 47"/>
                <a:gd name="T4" fmla="*/ 0 w 40"/>
                <a:gd name="T5" fmla="*/ 21 h 47"/>
                <a:gd name="T6" fmla="*/ 24 w 40"/>
                <a:gd name="T7" fmla="*/ 2 h 47"/>
                <a:gd name="T8" fmla="*/ 33 w 40"/>
                <a:gd name="T9" fmla="*/ 6 h 47"/>
                <a:gd name="T10" fmla="*/ 36 w 40"/>
                <a:gd name="T11" fmla="*/ 4 h 47"/>
                <a:gd name="T12" fmla="*/ 37 w 40"/>
                <a:gd name="T13" fmla="*/ 4 h 47"/>
                <a:gd name="T14" fmla="*/ 35 w 40"/>
                <a:gd name="T15" fmla="*/ 21 h 47"/>
                <a:gd name="T16" fmla="*/ 34 w 40"/>
                <a:gd name="T17" fmla="*/ 21 h 47"/>
                <a:gd name="T18" fmla="*/ 25 w 40"/>
                <a:gd name="T19" fmla="*/ 3 h 47"/>
                <a:gd name="T20" fmla="*/ 14 w 40"/>
                <a:gd name="T21" fmla="*/ 23 h 47"/>
                <a:gd name="T22" fmla="*/ 20 w 40"/>
                <a:gd name="T23" fmla="*/ 45 h 47"/>
                <a:gd name="T24" fmla="*/ 23 w 40"/>
                <a:gd name="T25" fmla="*/ 45 h 47"/>
                <a:gd name="T26" fmla="*/ 25 w 40"/>
                <a:gd name="T27" fmla="*/ 28 h 47"/>
                <a:gd name="T28" fmla="*/ 21 w 40"/>
                <a:gd name="T29" fmla="*/ 28 h 47"/>
                <a:gd name="T30" fmla="*/ 21 w 40"/>
                <a:gd name="T31" fmla="*/ 27 h 47"/>
                <a:gd name="T32" fmla="*/ 40 w 40"/>
                <a:gd name="T33" fmla="*/ 29 h 47"/>
                <a:gd name="T34" fmla="*/ 39 w 40"/>
                <a:gd name="T35" fmla="*/ 30 h 47"/>
                <a:gd name="T36" fmla="*/ 37 w 40"/>
                <a:gd name="T37" fmla="*/ 30 h 47"/>
                <a:gd name="T38" fmla="*/ 34 w 40"/>
                <a:gd name="T39" fmla="*/ 47 h 47"/>
                <a:gd name="T40" fmla="*/ 29 w 40"/>
                <a:gd name="T41" fmla="*/ 46 h 47"/>
                <a:gd name="T42" fmla="*/ 18 w 40"/>
                <a:gd name="T4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18" y="46"/>
                  </a:moveTo>
                  <a:cubicBezTo>
                    <a:pt x="9" y="44"/>
                    <a:pt x="4" y="40"/>
                    <a:pt x="2" y="35"/>
                  </a:cubicBezTo>
                  <a:cubicBezTo>
                    <a:pt x="0" y="31"/>
                    <a:pt x="0" y="26"/>
                    <a:pt x="0" y="21"/>
                  </a:cubicBezTo>
                  <a:cubicBezTo>
                    <a:pt x="2" y="11"/>
                    <a:pt x="9" y="0"/>
                    <a:pt x="24" y="2"/>
                  </a:cubicBezTo>
                  <a:cubicBezTo>
                    <a:pt x="29" y="3"/>
                    <a:pt x="30" y="5"/>
                    <a:pt x="33" y="6"/>
                  </a:cubicBezTo>
                  <a:cubicBezTo>
                    <a:pt x="36" y="6"/>
                    <a:pt x="36" y="4"/>
                    <a:pt x="36" y="4"/>
                  </a:cubicBezTo>
                  <a:cubicBezTo>
                    <a:pt x="37" y="4"/>
                    <a:pt x="37" y="4"/>
                    <a:pt x="37" y="4"/>
                  </a:cubicBezTo>
                  <a:cubicBezTo>
                    <a:pt x="35" y="21"/>
                    <a:pt x="35" y="21"/>
                    <a:pt x="35" y="21"/>
                  </a:cubicBezTo>
                  <a:cubicBezTo>
                    <a:pt x="34" y="21"/>
                    <a:pt x="34" y="21"/>
                    <a:pt x="34" y="21"/>
                  </a:cubicBezTo>
                  <a:cubicBezTo>
                    <a:pt x="33" y="14"/>
                    <a:pt x="32" y="4"/>
                    <a:pt x="25" y="3"/>
                  </a:cubicBezTo>
                  <a:cubicBezTo>
                    <a:pt x="19" y="3"/>
                    <a:pt x="16" y="8"/>
                    <a:pt x="14" y="23"/>
                  </a:cubicBezTo>
                  <a:cubicBezTo>
                    <a:pt x="12" y="36"/>
                    <a:pt x="13" y="44"/>
                    <a:pt x="20" y="45"/>
                  </a:cubicBezTo>
                  <a:cubicBezTo>
                    <a:pt x="21" y="45"/>
                    <a:pt x="22" y="45"/>
                    <a:pt x="23" y="45"/>
                  </a:cubicBezTo>
                  <a:cubicBezTo>
                    <a:pt x="25" y="28"/>
                    <a:pt x="25" y="28"/>
                    <a:pt x="25" y="28"/>
                  </a:cubicBezTo>
                  <a:cubicBezTo>
                    <a:pt x="21" y="28"/>
                    <a:pt x="21" y="28"/>
                    <a:pt x="21" y="28"/>
                  </a:cubicBezTo>
                  <a:cubicBezTo>
                    <a:pt x="21" y="27"/>
                    <a:pt x="21" y="27"/>
                    <a:pt x="21" y="27"/>
                  </a:cubicBezTo>
                  <a:cubicBezTo>
                    <a:pt x="40" y="29"/>
                    <a:pt x="40" y="29"/>
                    <a:pt x="40" y="29"/>
                  </a:cubicBezTo>
                  <a:cubicBezTo>
                    <a:pt x="39" y="30"/>
                    <a:pt x="39" y="30"/>
                    <a:pt x="39" y="30"/>
                  </a:cubicBezTo>
                  <a:cubicBezTo>
                    <a:pt x="37" y="30"/>
                    <a:pt x="37" y="30"/>
                    <a:pt x="37" y="30"/>
                  </a:cubicBezTo>
                  <a:cubicBezTo>
                    <a:pt x="34" y="47"/>
                    <a:pt x="34" y="47"/>
                    <a:pt x="34" y="47"/>
                  </a:cubicBezTo>
                  <a:cubicBezTo>
                    <a:pt x="33" y="46"/>
                    <a:pt x="31" y="46"/>
                    <a:pt x="29" y="46"/>
                  </a:cubicBezTo>
                  <a:cubicBezTo>
                    <a:pt x="26" y="45"/>
                    <a:pt x="23"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88">
              <a:extLst>
                <a:ext uri="{FF2B5EF4-FFF2-40B4-BE49-F238E27FC236}">
                  <a16:creationId xmlns:a16="http://schemas.microsoft.com/office/drawing/2014/main" id="{7AAA7134-BE52-4297-9BE4-89394872519A}"/>
                </a:ext>
              </a:extLst>
            </p:cNvPr>
            <p:cNvSpPr>
              <a:spLocks noEditPoints="1"/>
            </p:cNvSpPr>
            <p:nvPr/>
          </p:nvSpPr>
          <p:spPr bwMode="auto">
            <a:xfrm>
              <a:off x="15170518" y="3452362"/>
              <a:ext cx="84963" cy="91224"/>
            </a:xfrm>
            <a:custGeom>
              <a:avLst/>
              <a:gdLst>
                <a:gd name="T0" fmla="*/ 16 w 40"/>
                <a:gd name="T1" fmla="*/ 4 h 43"/>
                <a:gd name="T2" fmla="*/ 22 w 40"/>
                <a:gd name="T3" fmla="*/ 0 h 43"/>
                <a:gd name="T4" fmla="*/ 38 w 40"/>
                <a:gd name="T5" fmla="*/ 40 h 43"/>
                <a:gd name="T6" fmla="*/ 40 w 40"/>
                <a:gd name="T7" fmla="*/ 40 h 43"/>
                <a:gd name="T8" fmla="*/ 40 w 40"/>
                <a:gd name="T9" fmla="*/ 41 h 43"/>
                <a:gd name="T10" fmla="*/ 21 w 40"/>
                <a:gd name="T11" fmla="*/ 42 h 43"/>
                <a:gd name="T12" fmla="*/ 21 w 40"/>
                <a:gd name="T13" fmla="*/ 41 h 43"/>
                <a:gd name="T14" fmla="*/ 25 w 40"/>
                <a:gd name="T15" fmla="*/ 41 h 43"/>
                <a:gd name="T16" fmla="*/ 20 w 40"/>
                <a:gd name="T17" fmla="*/ 28 h 43"/>
                <a:gd name="T18" fmla="*/ 10 w 40"/>
                <a:gd name="T19" fmla="*/ 28 h 43"/>
                <a:gd name="T20" fmla="*/ 8 w 40"/>
                <a:gd name="T21" fmla="*/ 34 h 43"/>
                <a:gd name="T22" fmla="*/ 7 w 40"/>
                <a:gd name="T23" fmla="*/ 38 h 43"/>
                <a:gd name="T24" fmla="*/ 13 w 40"/>
                <a:gd name="T25" fmla="*/ 41 h 43"/>
                <a:gd name="T26" fmla="*/ 15 w 40"/>
                <a:gd name="T27" fmla="*/ 41 h 43"/>
                <a:gd name="T28" fmla="*/ 15 w 40"/>
                <a:gd name="T29" fmla="*/ 42 h 43"/>
                <a:gd name="T30" fmla="*/ 0 w 40"/>
                <a:gd name="T31" fmla="*/ 43 h 43"/>
                <a:gd name="T32" fmla="*/ 0 w 40"/>
                <a:gd name="T33" fmla="*/ 42 h 43"/>
                <a:gd name="T34" fmla="*/ 7 w 40"/>
                <a:gd name="T35" fmla="*/ 34 h 43"/>
                <a:gd name="T36" fmla="*/ 16 w 40"/>
                <a:gd name="T37" fmla="*/ 4 h 43"/>
                <a:gd name="T38" fmla="*/ 10 w 40"/>
                <a:gd name="T39" fmla="*/ 27 h 43"/>
                <a:gd name="T40" fmla="*/ 19 w 40"/>
                <a:gd name="T41" fmla="*/ 27 h 43"/>
                <a:gd name="T42" fmla="*/ 14 w 40"/>
                <a:gd name="T43" fmla="*/ 13 h 43"/>
                <a:gd name="T44" fmla="*/ 10 w 40"/>
                <a:gd name="T4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3">
                  <a:moveTo>
                    <a:pt x="16" y="4"/>
                  </a:moveTo>
                  <a:cubicBezTo>
                    <a:pt x="16" y="2"/>
                    <a:pt x="17" y="0"/>
                    <a:pt x="22" y="0"/>
                  </a:cubicBezTo>
                  <a:cubicBezTo>
                    <a:pt x="38" y="40"/>
                    <a:pt x="38" y="40"/>
                    <a:pt x="38" y="40"/>
                  </a:cubicBezTo>
                  <a:cubicBezTo>
                    <a:pt x="40" y="40"/>
                    <a:pt x="40" y="40"/>
                    <a:pt x="40" y="40"/>
                  </a:cubicBezTo>
                  <a:cubicBezTo>
                    <a:pt x="40" y="41"/>
                    <a:pt x="40" y="41"/>
                    <a:pt x="40" y="41"/>
                  </a:cubicBezTo>
                  <a:cubicBezTo>
                    <a:pt x="21" y="42"/>
                    <a:pt x="21" y="42"/>
                    <a:pt x="21" y="42"/>
                  </a:cubicBezTo>
                  <a:cubicBezTo>
                    <a:pt x="21" y="41"/>
                    <a:pt x="21" y="41"/>
                    <a:pt x="21" y="41"/>
                  </a:cubicBezTo>
                  <a:cubicBezTo>
                    <a:pt x="25" y="41"/>
                    <a:pt x="25" y="41"/>
                    <a:pt x="25" y="41"/>
                  </a:cubicBezTo>
                  <a:cubicBezTo>
                    <a:pt x="20" y="28"/>
                    <a:pt x="20" y="28"/>
                    <a:pt x="20" y="28"/>
                  </a:cubicBezTo>
                  <a:cubicBezTo>
                    <a:pt x="10" y="28"/>
                    <a:pt x="10" y="28"/>
                    <a:pt x="10" y="28"/>
                  </a:cubicBezTo>
                  <a:cubicBezTo>
                    <a:pt x="8" y="34"/>
                    <a:pt x="8" y="34"/>
                    <a:pt x="8" y="34"/>
                  </a:cubicBezTo>
                  <a:cubicBezTo>
                    <a:pt x="8" y="35"/>
                    <a:pt x="7" y="37"/>
                    <a:pt x="7" y="38"/>
                  </a:cubicBezTo>
                  <a:cubicBezTo>
                    <a:pt x="7" y="41"/>
                    <a:pt x="10" y="41"/>
                    <a:pt x="13" y="41"/>
                  </a:cubicBezTo>
                  <a:cubicBezTo>
                    <a:pt x="15" y="41"/>
                    <a:pt x="15" y="41"/>
                    <a:pt x="15" y="41"/>
                  </a:cubicBezTo>
                  <a:cubicBezTo>
                    <a:pt x="15" y="42"/>
                    <a:pt x="15" y="42"/>
                    <a:pt x="15" y="42"/>
                  </a:cubicBezTo>
                  <a:cubicBezTo>
                    <a:pt x="0" y="43"/>
                    <a:pt x="0" y="43"/>
                    <a:pt x="0" y="43"/>
                  </a:cubicBezTo>
                  <a:cubicBezTo>
                    <a:pt x="0" y="42"/>
                    <a:pt x="0" y="42"/>
                    <a:pt x="0" y="42"/>
                  </a:cubicBezTo>
                  <a:cubicBezTo>
                    <a:pt x="4" y="42"/>
                    <a:pt x="5" y="39"/>
                    <a:pt x="7" y="34"/>
                  </a:cubicBezTo>
                  <a:lnTo>
                    <a:pt x="16" y="4"/>
                  </a:lnTo>
                  <a:close/>
                  <a:moveTo>
                    <a:pt x="10" y="27"/>
                  </a:moveTo>
                  <a:cubicBezTo>
                    <a:pt x="19" y="27"/>
                    <a:pt x="19" y="27"/>
                    <a:pt x="19" y="27"/>
                  </a:cubicBezTo>
                  <a:cubicBezTo>
                    <a:pt x="14" y="13"/>
                    <a:pt x="14" y="13"/>
                    <a:pt x="14" y="13"/>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89">
              <a:extLst>
                <a:ext uri="{FF2B5EF4-FFF2-40B4-BE49-F238E27FC236}">
                  <a16:creationId xmlns:a16="http://schemas.microsoft.com/office/drawing/2014/main" id="{F5DD4860-3540-4C3E-B063-8B3D2CE14828}"/>
                </a:ext>
              </a:extLst>
            </p:cNvPr>
            <p:cNvSpPr>
              <a:spLocks/>
            </p:cNvSpPr>
            <p:nvPr/>
          </p:nvSpPr>
          <p:spPr bwMode="auto">
            <a:xfrm>
              <a:off x="15272474" y="3438053"/>
              <a:ext cx="86752" cy="95695"/>
            </a:xfrm>
            <a:custGeom>
              <a:avLst/>
              <a:gdLst>
                <a:gd name="T0" fmla="*/ 9 w 41"/>
                <a:gd name="T1" fmla="*/ 45 h 45"/>
                <a:gd name="T2" fmla="*/ 13 w 41"/>
                <a:gd name="T3" fmla="*/ 44 h 45"/>
                <a:gd name="T4" fmla="*/ 4 w 41"/>
                <a:gd name="T5" fmla="*/ 5 h 45"/>
                <a:gd name="T6" fmla="*/ 0 w 41"/>
                <a:gd name="T7" fmla="*/ 6 h 45"/>
                <a:gd name="T8" fmla="*/ 0 w 41"/>
                <a:gd name="T9" fmla="*/ 5 h 45"/>
                <a:gd name="T10" fmla="*/ 21 w 41"/>
                <a:gd name="T11" fmla="*/ 0 h 45"/>
                <a:gd name="T12" fmla="*/ 21 w 41"/>
                <a:gd name="T13" fmla="*/ 1 h 45"/>
                <a:gd name="T14" fmla="*/ 16 w 41"/>
                <a:gd name="T15" fmla="*/ 2 h 45"/>
                <a:gd name="T16" fmla="*/ 25 w 41"/>
                <a:gd name="T17" fmla="*/ 41 h 45"/>
                <a:gd name="T18" fmla="*/ 27 w 41"/>
                <a:gd name="T19" fmla="*/ 41 h 45"/>
                <a:gd name="T20" fmla="*/ 36 w 41"/>
                <a:gd name="T21" fmla="*/ 19 h 45"/>
                <a:gd name="T22" fmla="*/ 37 w 41"/>
                <a:gd name="T23" fmla="*/ 18 h 45"/>
                <a:gd name="T24" fmla="*/ 41 w 41"/>
                <a:gd name="T25" fmla="*/ 39 h 45"/>
                <a:gd name="T26" fmla="*/ 9 w 4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5">
                  <a:moveTo>
                    <a:pt x="9" y="45"/>
                  </a:moveTo>
                  <a:cubicBezTo>
                    <a:pt x="13" y="44"/>
                    <a:pt x="13" y="44"/>
                    <a:pt x="13" y="44"/>
                  </a:cubicBezTo>
                  <a:cubicBezTo>
                    <a:pt x="4" y="5"/>
                    <a:pt x="4" y="5"/>
                    <a:pt x="4" y="5"/>
                  </a:cubicBezTo>
                  <a:cubicBezTo>
                    <a:pt x="0" y="6"/>
                    <a:pt x="0" y="6"/>
                    <a:pt x="0" y="6"/>
                  </a:cubicBezTo>
                  <a:cubicBezTo>
                    <a:pt x="0" y="5"/>
                    <a:pt x="0" y="5"/>
                    <a:pt x="0" y="5"/>
                  </a:cubicBezTo>
                  <a:cubicBezTo>
                    <a:pt x="21" y="0"/>
                    <a:pt x="21" y="0"/>
                    <a:pt x="21" y="0"/>
                  </a:cubicBezTo>
                  <a:cubicBezTo>
                    <a:pt x="21" y="1"/>
                    <a:pt x="21" y="1"/>
                    <a:pt x="21" y="1"/>
                  </a:cubicBezTo>
                  <a:cubicBezTo>
                    <a:pt x="16" y="2"/>
                    <a:pt x="16" y="2"/>
                    <a:pt x="16" y="2"/>
                  </a:cubicBezTo>
                  <a:cubicBezTo>
                    <a:pt x="25" y="41"/>
                    <a:pt x="25" y="41"/>
                    <a:pt x="25" y="41"/>
                  </a:cubicBezTo>
                  <a:cubicBezTo>
                    <a:pt x="27" y="41"/>
                    <a:pt x="27" y="41"/>
                    <a:pt x="27" y="41"/>
                  </a:cubicBezTo>
                  <a:cubicBezTo>
                    <a:pt x="35" y="39"/>
                    <a:pt x="38" y="30"/>
                    <a:pt x="36" y="19"/>
                  </a:cubicBezTo>
                  <a:cubicBezTo>
                    <a:pt x="37" y="18"/>
                    <a:pt x="37" y="18"/>
                    <a:pt x="37" y="18"/>
                  </a:cubicBezTo>
                  <a:cubicBezTo>
                    <a:pt x="41" y="39"/>
                    <a:pt x="41" y="39"/>
                    <a:pt x="41" y="39"/>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90">
              <a:extLst>
                <a:ext uri="{FF2B5EF4-FFF2-40B4-BE49-F238E27FC236}">
                  <a16:creationId xmlns:a16="http://schemas.microsoft.com/office/drawing/2014/main" id="{E27F77F1-31E3-40B0-BBC6-ACDA776108DF}"/>
                </a:ext>
              </a:extLst>
            </p:cNvPr>
            <p:cNvSpPr>
              <a:spLocks/>
            </p:cNvSpPr>
            <p:nvPr/>
          </p:nvSpPr>
          <p:spPr bwMode="auto">
            <a:xfrm>
              <a:off x="15365486" y="3399596"/>
              <a:ext cx="101956" cy="108216"/>
            </a:xfrm>
            <a:custGeom>
              <a:avLst/>
              <a:gdLst>
                <a:gd name="T0" fmla="*/ 15 w 48"/>
                <a:gd name="T1" fmla="*/ 50 h 51"/>
                <a:gd name="T2" fmla="*/ 18 w 48"/>
                <a:gd name="T3" fmla="*/ 49 h 51"/>
                <a:gd name="T4" fmla="*/ 4 w 48"/>
                <a:gd name="T5" fmla="*/ 12 h 51"/>
                <a:gd name="T6" fmla="*/ 0 w 48"/>
                <a:gd name="T7" fmla="*/ 14 h 51"/>
                <a:gd name="T8" fmla="*/ 0 w 48"/>
                <a:gd name="T9" fmla="*/ 13 h 51"/>
                <a:gd name="T10" fmla="*/ 31 w 48"/>
                <a:gd name="T11" fmla="*/ 0 h 51"/>
                <a:gd name="T12" fmla="*/ 36 w 48"/>
                <a:gd name="T13" fmla="*/ 13 h 51"/>
                <a:gd name="T14" fmla="*/ 35 w 48"/>
                <a:gd name="T15" fmla="*/ 13 h 51"/>
                <a:gd name="T16" fmla="*/ 19 w 48"/>
                <a:gd name="T17" fmla="*/ 6 h 51"/>
                <a:gd name="T18" fmla="*/ 15 w 48"/>
                <a:gd name="T19" fmla="*/ 8 h 51"/>
                <a:gd name="T20" fmla="*/ 22 w 48"/>
                <a:gd name="T21" fmla="*/ 25 h 51"/>
                <a:gd name="T22" fmla="*/ 24 w 48"/>
                <a:gd name="T23" fmla="*/ 24 h 51"/>
                <a:gd name="T24" fmla="*/ 28 w 48"/>
                <a:gd name="T25" fmla="*/ 13 h 51"/>
                <a:gd name="T26" fmla="*/ 29 w 48"/>
                <a:gd name="T27" fmla="*/ 13 h 51"/>
                <a:gd name="T28" fmla="*/ 36 w 48"/>
                <a:gd name="T29" fmla="*/ 30 h 51"/>
                <a:gd name="T30" fmla="*/ 35 w 48"/>
                <a:gd name="T31" fmla="*/ 30 h 51"/>
                <a:gd name="T32" fmla="*/ 24 w 48"/>
                <a:gd name="T33" fmla="*/ 25 h 51"/>
                <a:gd name="T34" fmla="*/ 22 w 48"/>
                <a:gd name="T35" fmla="*/ 26 h 51"/>
                <a:gd name="T36" fmla="*/ 30 w 48"/>
                <a:gd name="T37" fmla="*/ 44 h 51"/>
                <a:gd name="T38" fmla="*/ 33 w 48"/>
                <a:gd name="T39" fmla="*/ 43 h 51"/>
                <a:gd name="T40" fmla="*/ 41 w 48"/>
                <a:gd name="T41" fmla="*/ 23 h 51"/>
                <a:gd name="T42" fmla="*/ 41 w 48"/>
                <a:gd name="T43" fmla="*/ 22 h 51"/>
                <a:gd name="T44" fmla="*/ 48 w 48"/>
                <a:gd name="T45" fmla="*/ 38 h 51"/>
                <a:gd name="T46" fmla="*/ 15 w 48"/>
                <a:gd name="T47" fmla="*/ 51 h 51"/>
                <a:gd name="T48" fmla="*/ 15 w 48"/>
                <a:gd name="T49"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1">
                  <a:moveTo>
                    <a:pt x="15" y="50"/>
                  </a:moveTo>
                  <a:cubicBezTo>
                    <a:pt x="18" y="49"/>
                    <a:pt x="18" y="49"/>
                    <a:pt x="18" y="49"/>
                  </a:cubicBezTo>
                  <a:cubicBezTo>
                    <a:pt x="4" y="12"/>
                    <a:pt x="4" y="12"/>
                    <a:pt x="4" y="12"/>
                  </a:cubicBezTo>
                  <a:cubicBezTo>
                    <a:pt x="0" y="14"/>
                    <a:pt x="0" y="14"/>
                    <a:pt x="0" y="14"/>
                  </a:cubicBezTo>
                  <a:cubicBezTo>
                    <a:pt x="0" y="13"/>
                    <a:pt x="0" y="13"/>
                    <a:pt x="0" y="13"/>
                  </a:cubicBezTo>
                  <a:cubicBezTo>
                    <a:pt x="31" y="0"/>
                    <a:pt x="31" y="0"/>
                    <a:pt x="31" y="0"/>
                  </a:cubicBezTo>
                  <a:cubicBezTo>
                    <a:pt x="36" y="13"/>
                    <a:pt x="36" y="13"/>
                    <a:pt x="36" y="13"/>
                  </a:cubicBezTo>
                  <a:cubicBezTo>
                    <a:pt x="35" y="13"/>
                    <a:pt x="35" y="13"/>
                    <a:pt x="35" y="13"/>
                  </a:cubicBezTo>
                  <a:cubicBezTo>
                    <a:pt x="32" y="5"/>
                    <a:pt x="28" y="2"/>
                    <a:pt x="19" y="6"/>
                  </a:cubicBezTo>
                  <a:cubicBezTo>
                    <a:pt x="15" y="8"/>
                    <a:pt x="15" y="8"/>
                    <a:pt x="15" y="8"/>
                  </a:cubicBezTo>
                  <a:cubicBezTo>
                    <a:pt x="22" y="25"/>
                    <a:pt x="22" y="25"/>
                    <a:pt x="22" y="25"/>
                  </a:cubicBezTo>
                  <a:cubicBezTo>
                    <a:pt x="24" y="24"/>
                    <a:pt x="24" y="24"/>
                    <a:pt x="24" y="24"/>
                  </a:cubicBezTo>
                  <a:cubicBezTo>
                    <a:pt x="28" y="22"/>
                    <a:pt x="30" y="19"/>
                    <a:pt x="28" y="13"/>
                  </a:cubicBezTo>
                  <a:cubicBezTo>
                    <a:pt x="29" y="13"/>
                    <a:pt x="29" y="13"/>
                    <a:pt x="29" y="13"/>
                  </a:cubicBezTo>
                  <a:cubicBezTo>
                    <a:pt x="36" y="30"/>
                    <a:pt x="36" y="30"/>
                    <a:pt x="36" y="30"/>
                  </a:cubicBezTo>
                  <a:cubicBezTo>
                    <a:pt x="35" y="30"/>
                    <a:pt x="35" y="30"/>
                    <a:pt x="35" y="30"/>
                  </a:cubicBezTo>
                  <a:cubicBezTo>
                    <a:pt x="33" y="25"/>
                    <a:pt x="29" y="23"/>
                    <a:pt x="24" y="25"/>
                  </a:cubicBezTo>
                  <a:cubicBezTo>
                    <a:pt x="22" y="26"/>
                    <a:pt x="22" y="26"/>
                    <a:pt x="22" y="26"/>
                  </a:cubicBezTo>
                  <a:cubicBezTo>
                    <a:pt x="30" y="44"/>
                    <a:pt x="30" y="44"/>
                    <a:pt x="30" y="44"/>
                  </a:cubicBezTo>
                  <a:cubicBezTo>
                    <a:pt x="33" y="43"/>
                    <a:pt x="33" y="43"/>
                    <a:pt x="33" y="43"/>
                  </a:cubicBezTo>
                  <a:cubicBezTo>
                    <a:pt x="45" y="38"/>
                    <a:pt x="44" y="31"/>
                    <a:pt x="41" y="23"/>
                  </a:cubicBezTo>
                  <a:cubicBezTo>
                    <a:pt x="41" y="22"/>
                    <a:pt x="41" y="22"/>
                    <a:pt x="41" y="22"/>
                  </a:cubicBezTo>
                  <a:cubicBezTo>
                    <a:pt x="48" y="38"/>
                    <a:pt x="48" y="38"/>
                    <a:pt x="48" y="38"/>
                  </a:cubicBezTo>
                  <a:cubicBezTo>
                    <a:pt x="15" y="51"/>
                    <a:pt x="15" y="51"/>
                    <a:pt x="15" y="51"/>
                  </a:cubicBezTo>
                  <a:lnTo>
                    <a:pt x="1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91">
              <a:extLst>
                <a:ext uri="{FF2B5EF4-FFF2-40B4-BE49-F238E27FC236}">
                  <a16:creationId xmlns:a16="http://schemas.microsoft.com/office/drawing/2014/main" id="{F694475C-D34B-44BB-B29E-72E1D0A57CF7}"/>
                </a:ext>
              </a:extLst>
            </p:cNvPr>
            <p:cNvSpPr>
              <a:spLocks noEditPoints="1"/>
            </p:cNvSpPr>
            <p:nvPr/>
          </p:nvSpPr>
          <p:spPr bwMode="auto">
            <a:xfrm>
              <a:off x="15458498" y="3346829"/>
              <a:ext cx="123420" cy="114477"/>
            </a:xfrm>
            <a:custGeom>
              <a:avLst/>
              <a:gdLst>
                <a:gd name="T0" fmla="*/ 34 w 58"/>
                <a:gd name="T1" fmla="*/ 23 h 54"/>
                <a:gd name="T2" fmla="*/ 43 w 58"/>
                <a:gd name="T3" fmla="*/ 20 h 54"/>
                <a:gd name="T4" fmla="*/ 52 w 58"/>
                <a:gd name="T5" fmla="*/ 28 h 54"/>
                <a:gd name="T6" fmla="*/ 52 w 58"/>
                <a:gd name="T7" fmla="*/ 29 h 54"/>
                <a:gd name="T8" fmla="*/ 55 w 58"/>
                <a:gd name="T9" fmla="*/ 31 h 54"/>
                <a:gd name="T10" fmla="*/ 54 w 58"/>
                <a:gd name="T11" fmla="*/ 25 h 54"/>
                <a:gd name="T12" fmla="*/ 55 w 58"/>
                <a:gd name="T13" fmla="*/ 25 h 54"/>
                <a:gd name="T14" fmla="*/ 52 w 58"/>
                <a:gd name="T15" fmla="*/ 36 h 54"/>
                <a:gd name="T16" fmla="*/ 44 w 58"/>
                <a:gd name="T17" fmla="*/ 38 h 54"/>
                <a:gd name="T18" fmla="*/ 38 w 58"/>
                <a:gd name="T19" fmla="*/ 32 h 54"/>
                <a:gd name="T20" fmla="*/ 34 w 58"/>
                <a:gd name="T21" fmla="*/ 27 h 54"/>
                <a:gd name="T22" fmla="*/ 31 w 58"/>
                <a:gd name="T23" fmla="*/ 26 h 54"/>
                <a:gd name="T24" fmla="*/ 28 w 58"/>
                <a:gd name="T25" fmla="*/ 28 h 54"/>
                <a:gd name="T26" fmla="*/ 26 w 58"/>
                <a:gd name="T27" fmla="*/ 29 h 54"/>
                <a:gd name="T28" fmla="*/ 36 w 58"/>
                <a:gd name="T29" fmla="*/ 44 h 54"/>
                <a:gd name="T30" fmla="*/ 39 w 58"/>
                <a:gd name="T31" fmla="*/ 42 h 54"/>
                <a:gd name="T32" fmla="*/ 39 w 58"/>
                <a:gd name="T33" fmla="*/ 43 h 54"/>
                <a:gd name="T34" fmla="*/ 23 w 58"/>
                <a:gd name="T35" fmla="*/ 54 h 54"/>
                <a:gd name="T36" fmla="*/ 22 w 58"/>
                <a:gd name="T37" fmla="*/ 53 h 54"/>
                <a:gd name="T38" fmla="*/ 25 w 58"/>
                <a:gd name="T39" fmla="*/ 51 h 54"/>
                <a:gd name="T40" fmla="*/ 4 w 58"/>
                <a:gd name="T41" fmla="*/ 18 h 54"/>
                <a:gd name="T42" fmla="*/ 1 w 58"/>
                <a:gd name="T43" fmla="*/ 20 h 54"/>
                <a:gd name="T44" fmla="*/ 0 w 58"/>
                <a:gd name="T45" fmla="*/ 19 h 54"/>
                <a:gd name="T46" fmla="*/ 18 w 58"/>
                <a:gd name="T47" fmla="*/ 8 h 54"/>
                <a:gd name="T48" fmla="*/ 38 w 58"/>
                <a:gd name="T49" fmla="*/ 8 h 54"/>
                <a:gd name="T50" fmla="*/ 34 w 58"/>
                <a:gd name="T51" fmla="*/ 23 h 54"/>
                <a:gd name="T52" fmla="*/ 25 w 58"/>
                <a:gd name="T53" fmla="*/ 28 h 54"/>
                <a:gd name="T54" fmla="*/ 28 w 58"/>
                <a:gd name="T55" fmla="*/ 27 h 54"/>
                <a:gd name="T56" fmla="*/ 28 w 58"/>
                <a:gd name="T57" fmla="*/ 15 h 54"/>
                <a:gd name="T58" fmla="*/ 16 w 58"/>
                <a:gd name="T59" fmla="*/ 10 h 54"/>
                <a:gd name="T60" fmla="*/ 14 w 58"/>
                <a:gd name="T61" fmla="*/ 11 h 54"/>
                <a:gd name="T62" fmla="*/ 25 w 58"/>
                <a:gd name="T63"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4">
                  <a:moveTo>
                    <a:pt x="34" y="23"/>
                  </a:moveTo>
                  <a:cubicBezTo>
                    <a:pt x="37" y="21"/>
                    <a:pt x="40" y="20"/>
                    <a:pt x="43" y="20"/>
                  </a:cubicBezTo>
                  <a:cubicBezTo>
                    <a:pt x="46" y="21"/>
                    <a:pt x="48" y="23"/>
                    <a:pt x="52" y="28"/>
                  </a:cubicBezTo>
                  <a:cubicBezTo>
                    <a:pt x="52" y="29"/>
                    <a:pt x="52" y="29"/>
                    <a:pt x="52" y="29"/>
                  </a:cubicBezTo>
                  <a:cubicBezTo>
                    <a:pt x="54" y="31"/>
                    <a:pt x="54" y="32"/>
                    <a:pt x="55" y="31"/>
                  </a:cubicBezTo>
                  <a:cubicBezTo>
                    <a:pt x="56" y="31"/>
                    <a:pt x="55" y="28"/>
                    <a:pt x="54" y="25"/>
                  </a:cubicBezTo>
                  <a:cubicBezTo>
                    <a:pt x="55" y="25"/>
                    <a:pt x="55" y="25"/>
                    <a:pt x="55" y="25"/>
                  </a:cubicBezTo>
                  <a:cubicBezTo>
                    <a:pt x="57" y="29"/>
                    <a:pt x="58" y="33"/>
                    <a:pt x="52" y="36"/>
                  </a:cubicBezTo>
                  <a:cubicBezTo>
                    <a:pt x="49" y="38"/>
                    <a:pt x="47" y="39"/>
                    <a:pt x="44" y="38"/>
                  </a:cubicBezTo>
                  <a:cubicBezTo>
                    <a:pt x="42" y="37"/>
                    <a:pt x="41" y="36"/>
                    <a:pt x="38" y="32"/>
                  </a:cubicBezTo>
                  <a:cubicBezTo>
                    <a:pt x="36" y="28"/>
                    <a:pt x="35" y="27"/>
                    <a:pt x="34" y="27"/>
                  </a:cubicBezTo>
                  <a:cubicBezTo>
                    <a:pt x="33" y="26"/>
                    <a:pt x="32" y="26"/>
                    <a:pt x="31" y="26"/>
                  </a:cubicBezTo>
                  <a:cubicBezTo>
                    <a:pt x="30" y="26"/>
                    <a:pt x="29" y="27"/>
                    <a:pt x="28" y="28"/>
                  </a:cubicBezTo>
                  <a:cubicBezTo>
                    <a:pt x="26" y="29"/>
                    <a:pt x="26" y="29"/>
                    <a:pt x="26" y="29"/>
                  </a:cubicBezTo>
                  <a:cubicBezTo>
                    <a:pt x="36" y="44"/>
                    <a:pt x="36" y="44"/>
                    <a:pt x="36" y="44"/>
                  </a:cubicBezTo>
                  <a:cubicBezTo>
                    <a:pt x="39" y="42"/>
                    <a:pt x="39" y="42"/>
                    <a:pt x="39" y="42"/>
                  </a:cubicBezTo>
                  <a:cubicBezTo>
                    <a:pt x="39" y="43"/>
                    <a:pt x="39" y="43"/>
                    <a:pt x="39" y="43"/>
                  </a:cubicBezTo>
                  <a:cubicBezTo>
                    <a:pt x="23" y="54"/>
                    <a:pt x="23" y="54"/>
                    <a:pt x="23" y="54"/>
                  </a:cubicBezTo>
                  <a:cubicBezTo>
                    <a:pt x="22" y="53"/>
                    <a:pt x="22" y="53"/>
                    <a:pt x="22" y="53"/>
                  </a:cubicBezTo>
                  <a:cubicBezTo>
                    <a:pt x="25" y="51"/>
                    <a:pt x="25" y="51"/>
                    <a:pt x="25" y="51"/>
                  </a:cubicBezTo>
                  <a:cubicBezTo>
                    <a:pt x="4" y="18"/>
                    <a:pt x="4" y="18"/>
                    <a:pt x="4" y="18"/>
                  </a:cubicBezTo>
                  <a:cubicBezTo>
                    <a:pt x="1" y="20"/>
                    <a:pt x="1" y="20"/>
                    <a:pt x="1" y="20"/>
                  </a:cubicBezTo>
                  <a:cubicBezTo>
                    <a:pt x="0" y="19"/>
                    <a:pt x="0" y="19"/>
                    <a:pt x="0" y="19"/>
                  </a:cubicBezTo>
                  <a:cubicBezTo>
                    <a:pt x="18" y="8"/>
                    <a:pt x="18" y="8"/>
                    <a:pt x="18" y="8"/>
                  </a:cubicBezTo>
                  <a:cubicBezTo>
                    <a:pt x="27" y="2"/>
                    <a:pt x="34" y="0"/>
                    <a:pt x="38" y="8"/>
                  </a:cubicBezTo>
                  <a:cubicBezTo>
                    <a:pt x="42" y="13"/>
                    <a:pt x="39" y="18"/>
                    <a:pt x="34" y="23"/>
                  </a:cubicBezTo>
                  <a:close/>
                  <a:moveTo>
                    <a:pt x="25" y="28"/>
                  </a:moveTo>
                  <a:cubicBezTo>
                    <a:pt x="28" y="27"/>
                    <a:pt x="28" y="27"/>
                    <a:pt x="28" y="27"/>
                  </a:cubicBezTo>
                  <a:cubicBezTo>
                    <a:pt x="33" y="23"/>
                    <a:pt x="31" y="19"/>
                    <a:pt x="28" y="15"/>
                  </a:cubicBezTo>
                  <a:cubicBezTo>
                    <a:pt x="23" y="8"/>
                    <a:pt x="20" y="8"/>
                    <a:pt x="16" y="10"/>
                  </a:cubicBezTo>
                  <a:cubicBezTo>
                    <a:pt x="14" y="11"/>
                    <a:pt x="14" y="11"/>
                    <a:pt x="14" y="11"/>
                  </a:cubicBezTo>
                  <a:lnTo>
                    <a:pt x="2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92">
              <a:extLst>
                <a:ext uri="{FF2B5EF4-FFF2-40B4-BE49-F238E27FC236}">
                  <a16:creationId xmlns:a16="http://schemas.microsoft.com/office/drawing/2014/main" id="{973041C9-6BEE-42F8-955F-59E289A27818}"/>
                </a:ext>
              </a:extLst>
            </p:cNvPr>
            <p:cNvSpPr>
              <a:spLocks/>
            </p:cNvSpPr>
            <p:nvPr/>
          </p:nvSpPr>
          <p:spPr bwMode="auto">
            <a:xfrm>
              <a:off x="15543462" y="3269915"/>
              <a:ext cx="108216" cy="112688"/>
            </a:xfrm>
            <a:custGeom>
              <a:avLst/>
              <a:gdLst>
                <a:gd name="T0" fmla="*/ 34 w 51"/>
                <a:gd name="T1" fmla="*/ 28 h 53"/>
                <a:gd name="T2" fmla="*/ 30 w 51"/>
                <a:gd name="T3" fmla="*/ 14 h 53"/>
                <a:gd name="T4" fmla="*/ 28 w 51"/>
                <a:gd name="T5" fmla="*/ 10 h 53"/>
                <a:gd name="T6" fmla="*/ 21 w 51"/>
                <a:gd name="T7" fmla="*/ 12 h 53"/>
                <a:gd name="T8" fmla="*/ 19 w 51"/>
                <a:gd name="T9" fmla="*/ 13 h 53"/>
                <a:gd name="T10" fmla="*/ 19 w 51"/>
                <a:gd name="T11" fmla="*/ 12 h 53"/>
                <a:gd name="T12" fmla="*/ 32 w 51"/>
                <a:gd name="T13" fmla="*/ 0 h 53"/>
                <a:gd name="T14" fmla="*/ 32 w 51"/>
                <a:gd name="T15" fmla="*/ 1 h 53"/>
                <a:gd name="T16" fmla="*/ 29 w 51"/>
                <a:gd name="T17" fmla="*/ 9 h 53"/>
                <a:gd name="T18" fmla="*/ 36 w 51"/>
                <a:gd name="T19" fmla="*/ 29 h 53"/>
                <a:gd name="T20" fmla="*/ 47 w 51"/>
                <a:gd name="T21" fmla="*/ 41 h 53"/>
                <a:gd name="T22" fmla="*/ 50 w 51"/>
                <a:gd name="T23" fmla="*/ 39 h 53"/>
                <a:gd name="T24" fmla="*/ 51 w 51"/>
                <a:gd name="T25" fmla="*/ 39 h 53"/>
                <a:gd name="T26" fmla="*/ 36 w 51"/>
                <a:gd name="T27" fmla="*/ 53 h 53"/>
                <a:gd name="T28" fmla="*/ 35 w 51"/>
                <a:gd name="T29" fmla="*/ 52 h 53"/>
                <a:gd name="T30" fmla="*/ 38 w 51"/>
                <a:gd name="T31" fmla="*/ 49 h 53"/>
                <a:gd name="T32" fmla="*/ 28 w 51"/>
                <a:gd name="T33" fmla="*/ 38 h 53"/>
                <a:gd name="T34" fmla="*/ 3 w 51"/>
                <a:gd name="T35" fmla="*/ 27 h 53"/>
                <a:gd name="T36" fmla="*/ 0 w 51"/>
                <a:gd name="T37" fmla="*/ 30 h 53"/>
                <a:gd name="T38" fmla="*/ 0 w 51"/>
                <a:gd name="T39" fmla="*/ 29 h 53"/>
                <a:gd name="T40" fmla="*/ 16 w 51"/>
                <a:gd name="T41" fmla="*/ 15 h 53"/>
                <a:gd name="T42" fmla="*/ 17 w 51"/>
                <a:gd name="T43" fmla="*/ 15 h 53"/>
                <a:gd name="T44" fmla="*/ 13 w 51"/>
                <a:gd name="T45" fmla="*/ 19 h 53"/>
                <a:gd name="T46" fmla="*/ 34 w 51"/>
                <a:gd name="T4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53">
                  <a:moveTo>
                    <a:pt x="34" y="28"/>
                  </a:moveTo>
                  <a:cubicBezTo>
                    <a:pt x="30" y="14"/>
                    <a:pt x="30" y="14"/>
                    <a:pt x="30" y="14"/>
                  </a:cubicBezTo>
                  <a:cubicBezTo>
                    <a:pt x="29" y="13"/>
                    <a:pt x="29" y="11"/>
                    <a:pt x="28" y="10"/>
                  </a:cubicBezTo>
                  <a:cubicBezTo>
                    <a:pt x="26" y="9"/>
                    <a:pt x="24" y="9"/>
                    <a:pt x="21" y="12"/>
                  </a:cubicBezTo>
                  <a:cubicBezTo>
                    <a:pt x="19" y="13"/>
                    <a:pt x="19" y="13"/>
                    <a:pt x="19" y="13"/>
                  </a:cubicBezTo>
                  <a:cubicBezTo>
                    <a:pt x="19" y="12"/>
                    <a:pt x="19" y="12"/>
                    <a:pt x="19" y="12"/>
                  </a:cubicBezTo>
                  <a:cubicBezTo>
                    <a:pt x="32" y="0"/>
                    <a:pt x="32" y="0"/>
                    <a:pt x="32" y="0"/>
                  </a:cubicBezTo>
                  <a:cubicBezTo>
                    <a:pt x="32" y="1"/>
                    <a:pt x="32" y="1"/>
                    <a:pt x="32" y="1"/>
                  </a:cubicBezTo>
                  <a:cubicBezTo>
                    <a:pt x="29" y="4"/>
                    <a:pt x="29" y="6"/>
                    <a:pt x="29" y="9"/>
                  </a:cubicBezTo>
                  <a:cubicBezTo>
                    <a:pt x="36" y="29"/>
                    <a:pt x="36" y="29"/>
                    <a:pt x="36" y="29"/>
                  </a:cubicBezTo>
                  <a:cubicBezTo>
                    <a:pt x="47" y="41"/>
                    <a:pt x="47" y="41"/>
                    <a:pt x="47" y="41"/>
                  </a:cubicBezTo>
                  <a:cubicBezTo>
                    <a:pt x="50" y="39"/>
                    <a:pt x="50" y="39"/>
                    <a:pt x="50" y="39"/>
                  </a:cubicBezTo>
                  <a:cubicBezTo>
                    <a:pt x="51" y="39"/>
                    <a:pt x="51" y="39"/>
                    <a:pt x="51" y="39"/>
                  </a:cubicBezTo>
                  <a:cubicBezTo>
                    <a:pt x="36" y="53"/>
                    <a:pt x="36" y="53"/>
                    <a:pt x="36" y="53"/>
                  </a:cubicBezTo>
                  <a:cubicBezTo>
                    <a:pt x="35" y="52"/>
                    <a:pt x="35" y="52"/>
                    <a:pt x="35" y="52"/>
                  </a:cubicBezTo>
                  <a:cubicBezTo>
                    <a:pt x="38" y="49"/>
                    <a:pt x="38" y="49"/>
                    <a:pt x="38" y="49"/>
                  </a:cubicBezTo>
                  <a:cubicBezTo>
                    <a:pt x="28" y="38"/>
                    <a:pt x="28" y="38"/>
                    <a:pt x="28" y="38"/>
                  </a:cubicBezTo>
                  <a:cubicBezTo>
                    <a:pt x="3" y="27"/>
                    <a:pt x="3" y="27"/>
                    <a:pt x="3" y="27"/>
                  </a:cubicBezTo>
                  <a:cubicBezTo>
                    <a:pt x="0" y="30"/>
                    <a:pt x="0" y="30"/>
                    <a:pt x="0" y="30"/>
                  </a:cubicBezTo>
                  <a:cubicBezTo>
                    <a:pt x="0" y="29"/>
                    <a:pt x="0" y="29"/>
                    <a:pt x="0" y="29"/>
                  </a:cubicBezTo>
                  <a:cubicBezTo>
                    <a:pt x="16" y="15"/>
                    <a:pt x="16" y="15"/>
                    <a:pt x="16" y="15"/>
                  </a:cubicBezTo>
                  <a:cubicBezTo>
                    <a:pt x="17" y="15"/>
                    <a:pt x="17" y="15"/>
                    <a:pt x="17" y="15"/>
                  </a:cubicBezTo>
                  <a:cubicBezTo>
                    <a:pt x="13" y="19"/>
                    <a:pt x="13" y="19"/>
                    <a:pt x="13" y="19"/>
                  </a:cubicBezTo>
                  <a:lnTo>
                    <a:pt x="3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93">
              <a:extLst>
                <a:ext uri="{FF2B5EF4-FFF2-40B4-BE49-F238E27FC236}">
                  <a16:creationId xmlns:a16="http://schemas.microsoft.com/office/drawing/2014/main" id="{2C6F0393-E5EA-4272-9E8B-0DBB6634F8F1}"/>
                </a:ext>
              </a:extLst>
            </p:cNvPr>
            <p:cNvSpPr>
              <a:spLocks/>
            </p:cNvSpPr>
            <p:nvPr/>
          </p:nvSpPr>
          <p:spPr bwMode="auto">
            <a:xfrm>
              <a:off x="14949613" y="2554435"/>
              <a:ext cx="473111" cy="622468"/>
            </a:xfrm>
            <a:custGeom>
              <a:avLst/>
              <a:gdLst>
                <a:gd name="T0" fmla="*/ 223 w 223"/>
                <a:gd name="T1" fmla="*/ 202 h 293"/>
                <a:gd name="T2" fmla="*/ 110 w 223"/>
                <a:gd name="T3" fmla="*/ 293 h 293"/>
                <a:gd name="T4" fmla="*/ 29 w 223"/>
                <a:gd name="T5" fmla="*/ 278 h 293"/>
                <a:gd name="T6" fmla="*/ 6 w 223"/>
                <a:gd name="T7" fmla="*/ 293 h 293"/>
                <a:gd name="T8" fmla="*/ 0 w 223"/>
                <a:gd name="T9" fmla="*/ 293 h 293"/>
                <a:gd name="T10" fmla="*/ 0 w 223"/>
                <a:gd name="T11" fmla="*/ 179 h 293"/>
                <a:gd name="T12" fmla="*/ 6 w 223"/>
                <a:gd name="T13" fmla="*/ 179 h 293"/>
                <a:gd name="T14" fmla="*/ 109 w 223"/>
                <a:gd name="T15" fmla="*/ 286 h 293"/>
                <a:gd name="T16" fmla="*/ 155 w 223"/>
                <a:gd name="T17" fmla="*/ 241 h 293"/>
                <a:gd name="T18" fmla="*/ 81 w 223"/>
                <a:gd name="T19" fmla="*/ 179 h 293"/>
                <a:gd name="T20" fmla="*/ 2 w 223"/>
                <a:gd name="T21" fmla="*/ 86 h 293"/>
                <a:gd name="T22" fmla="*/ 107 w 223"/>
                <a:gd name="T23" fmla="*/ 0 h 293"/>
                <a:gd name="T24" fmla="*/ 185 w 223"/>
                <a:gd name="T25" fmla="*/ 14 h 293"/>
                <a:gd name="T26" fmla="*/ 204 w 223"/>
                <a:gd name="T27" fmla="*/ 0 h 293"/>
                <a:gd name="T28" fmla="*/ 210 w 223"/>
                <a:gd name="T29" fmla="*/ 0 h 293"/>
                <a:gd name="T30" fmla="*/ 210 w 223"/>
                <a:gd name="T31" fmla="*/ 98 h 293"/>
                <a:gd name="T32" fmla="*/ 204 w 223"/>
                <a:gd name="T33" fmla="*/ 98 h 293"/>
                <a:gd name="T34" fmla="*/ 112 w 223"/>
                <a:gd name="T35" fmla="*/ 7 h 293"/>
                <a:gd name="T36" fmla="*/ 69 w 223"/>
                <a:gd name="T37" fmla="*/ 48 h 293"/>
                <a:gd name="T38" fmla="*/ 130 w 223"/>
                <a:gd name="T39" fmla="*/ 109 h 293"/>
                <a:gd name="T40" fmla="*/ 223 w 223"/>
                <a:gd name="T41" fmla="*/ 20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3" h="293">
                  <a:moveTo>
                    <a:pt x="223" y="202"/>
                  </a:moveTo>
                  <a:cubicBezTo>
                    <a:pt x="223" y="265"/>
                    <a:pt x="168" y="293"/>
                    <a:pt x="110" y="293"/>
                  </a:cubicBezTo>
                  <a:cubicBezTo>
                    <a:pt x="72" y="293"/>
                    <a:pt x="50" y="278"/>
                    <a:pt x="29" y="278"/>
                  </a:cubicBezTo>
                  <a:cubicBezTo>
                    <a:pt x="15" y="278"/>
                    <a:pt x="6" y="293"/>
                    <a:pt x="6" y="293"/>
                  </a:cubicBezTo>
                  <a:cubicBezTo>
                    <a:pt x="0" y="293"/>
                    <a:pt x="0" y="293"/>
                    <a:pt x="0" y="293"/>
                  </a:cubicBezTo>
                  <a:cubicBezTo>
                    <a:pt x="0" y="179"/>
                    <a:pt x="0" y="179"/>
                    <a:pt x="0" y="179"/>
                  </a:cubicBezTo>
                  <a:cubicBezTo>
                    <a:pt x="6" y="179"/>
                    <a:pt x="6" y="179"/>
                    <a:pt x="6" y="179"/>
                  </a:cubicBezTo>
                  <a:cubicBezTo>
                    <a:pt x="27" y="234"/>
                    <a:pt x="49" y="286"/>
                    <a:pt x="109" y="286"/>
                  </a:cubicBezTo>
                  <a:cubicBezTo>
                    <a:pt x="132" y="286"/>
                    <a:pt x="155" y="273"/>
                    <a:pt x="155" y="241"/>
                  </a:cubicBezTo>
                  <a:cubicBezTo>
                    <a:pt x="155" y="210"/>
                    <a:pt x="116" y="196"/>
                    <a:pt x="81" y="179"/>
                  </a:cubicBezTo>
                  <a:cubicBezTo>
                    <a:pt x="41" y="160"/>
                    <a:pt x="2" y="138"/>
                    <a:pt x="2" y="86"/>
                  </a:cubicBezTo>
                  <a:cubicBezTo>
                    <a:pt x="2" y="32"/>
                    <a:pt x="49" y="0"/>
                    <a:pt x="107" y="0"/>
                  </a:cubicBezTo>
                  <a:cubicBezTo>
                    <a:pt x="146" y="0"/>
                    <a:pt x="164" y="14"/>
                    <a:pt x="185" y="14"/>
                  </a:cubicBezTo>
                  <a:cubicBezTo>
                    <a:pt x="200" y="14"/>
                    <a:pt x="204" y="0"/>
                    <a:pt x="204" y="0"/>
                  </a:cubicBezTo>
                  <a:cubicBezTo>
                    <a:pt x="210" y="0"/>
                    <a:pt x="210" y="0"/>
                    <a:pt x="210" y="0"/>
                  </a:cubicBezTo>
                  <a:cubicBezTo>
                    <a:pt x="210" y="98"/>
                    <a:pt x="210" y="98"/>
                    <a:pt x="210" y="98"/>
                  </a:cubicBezTo>
                  <a:cubicBezTo>
                    <a:pt x="204" y="98"/>
                    <a:pt x="204" y="98"/>
                    <a:pt x="204" y="98"/>
                  </a:cubicBezTo>
                  <a:cubicBezTo>
                    <a:pt x="192" y="57"/>
                    <a:pt x="159" y="7"/>
                    <a:pt x="112" y="7"/>
                  </a:cubicBezTo>
                  <a:cubicBezTo>
                    <a:pt x="89" y="7"/>
                    <a:pt x="69" y="16"/>
                    <a:pt x="69" y="48"/>
                  </a:cubicBezTo>
                  <a:cubicBezTo>
                    <a:pt x="69" y="77"/>
                    <a:pt x="95" y="92"/>
                    <a:pt x="130" y="109"/>
                  </a:cubicBezTo>
                  <a:cubicBezTo>
                    <a:pt x="170" y="128"/>
                    <a:pt x="223" y="143"/>
                    <a:pt x="223"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4">
              <a:extLst>
                <a:ext uri="{FF2B5EF4-FFF2-40B4-BE49-F238E27FC236}">
                  <a16:creationId xmlns:a16="http://schemas.microsoft.com/office/drawing/2014/main" id="{73A0409B-C0CE-452A-8497-D959B928F56C}"/>
                </a:ext>
              </a:extLst>
            </p:cNvPr>
            <p:cNvSpPr>
              <a:spLocks/>
            </p:cNvSpPr>
            <p:nvPr/>
          </p:nvSpPr>
          <p:spPr bwMode="auto">
            <a:xfrm>
              <a:off x="15770626" y="2654602"/>
              <a:ext cx="38457" cy="35774"/>
            </a:xfrm>
            <a:custGeom>
              <a:avLst/>
              <a:gdLst>
                <a:gd name="T0" fmla="*/ 9 w 18"/>
                <a:gd name="T1" fmla="*/ 17 h 17"/>
                <a:gd name="T2" fmla="*/ 2 w 18"/>
                <a:gd name="T3" fmla="*/ 11 h 17"/>
                <a:gd name="T4" fmla="*/ 2 w 18"/>
                <a:gd name="T5" fmla="*/ 11 h 17"/>
                <a:gd name="T6" fmla="*/ 6 w 18"/>
                <a:gd name="T7" fmla="*/ 1 h 17"/>
                <a:gd name="T8" fmla="*/ 16 w 18"/>
                <a:gd name="T9" fmla="*/ 6 h 17"/>
                <a:gd name="T10" fmla="*/ 16 w 18"/>
                <a:gd name="T11" fmla="*/ 6 h 17"/>
                <a:gd name="T12" fmla="*/ 11 w 18"/>
                <a:gd name="T13" fmla="*/ 16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6" y="17"/>
                    <a:pt x="3" y="15"/>
                    <a:pt x="2" y="11"/>
                  </a:cubicBezTo>
                  <a:cubicBezTo>
                    <a:pt x="2" y="11"/>
                    <a:pt x="2" y="11"/>
                    <a:pt x="2" y="11"/>
                  </a:cubicBezTo>
                  <a:cubicBezTo>
                    <a:pt x="0" y="7"/>
                    <a:pt x="2" y="3"/>
                    <a:pt x="6" y="1"/>
                  </a:cubicBezTo>
                  <a:cubicBezTo>
                    <a:pt x="11" y="0"/>
                    <a:pt x="15" y="2"/>
                    <a:pt x="16" y="6"/>
                  </a:cubicBezTo>
                  <a:cubicBezTo>
                    <a:pt x="16" y="6"/>
                    <a:pt x="16" y="6"/>
                    <a:pt x="16" y="6"/>
                  </a:cubicBezTo>
                  <a:cubicBezTo>
                    <a:pt x="18" y="10"/>
                    <a:pt x="15" y="15"/>
                    <a:pt x="11" y="16"/>
                  </a:cubicBezTo>
                  <a:cubicBezTo>
                    <a:pt x="11" y="16"/>
                    <a:pt x="10"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95">
              <a:extLst>
                <a:ext uri="{FF2B5EF4-FFF2-40B4-BE49-F238E27FC236}">
                  <a16:creationId xmlns:a16="http://schemas.microsoft.com/office/drawing/2014/main" id="{3F439E2B-2020-4327-A2A7-1DA5FD95F787}"/>
                </a:ext>
              </a:extLst>
            </p:cNvPr>
            <p:cNvSpPr>
              <a:spLocks noEditPoints="1"/>
            </p:cNvSpPr>
            <p:nvPr/>
          </p:nvSpPr>
          <p:spPr bwMode="auto">
            <a:xfrm>
              <a:off x="15705339" y="2730622"/>
              <a:ext cx="131469" cy="492787"/>
            </a:xfrm>
            <a:custGeom>
              <a:avLst/>
              <a:gdLst>
                <a:gd name="T0" fmla="*/ 9 w 62"/>
                <a:gd name="T1" fmla="*/ 232 h 232"/>
                <a:gd name="T2" fmla="*/ 5 w 62"/>
                <a:gd name="T3" fmla="*/ 231 h 232"/>
                <a:gd name="T4" fmla="*/ 2 w 62"/>
                <a:gd name="T5" fmla="*/ 220 h 232"/>
                <a:gd name="T6" fmla="*/ 3 w 62"/>
                <a:gd name="T7" fmla="*/ 219 h 232"/>
                <a:gd name="T8" fmla="*/ 13 w 62"/>
                <a:gd name="T9" fmla="*/ 217 h 232"/>
                <a:gd name="T10" fmla="*/ 16 w 62"/>
                <a:gd name="T11" fmla="*/ 228 h 232"/>
                <a:gd name="T12" fmla="*/ 15 w 62"/>
                <a:gd name="T13" fmla="*/ 228 h 232"/>
                <a:gd name="T14" fmla="*/ 9 w 62"/>
                <a:gd name="T15" fmla="*/ 232 h 232"/>
                <a:gd name="T16" fmla="*/ 26 w 62"/>
                <a:gd name="T17" fmla="*/ 199 h 232"/>
                <a:gd name="T18" fmla="*/ 23 w 62"/>
                <a:gd name="T19" fmla="*/ 198 h 232"/>
                <a:gd name="T20" fmla="*/ 19 w 62"/>
                <a:gd name="T21" fmla="*/ 188 h 232"/>
                <a:gd name="T22" fmla="*/ 20 w 62"/>
                <a:gd name="T23" fmla="*/ 187 h 232"/>
                <a:gd name="T24" fmla="*/ 30 w 62"/>
                <a:gd name="T25" fmla="*/ 184 h 232"/>
                <a:gd name="T26" fmla="*/ 34 w 62"/>
                <a:gd name="T27" fmla="*/ 194 h 232"/>
                <a:gd name="T28" fmla="*/ 33 w 62"/>
                <a:gd name="T29" fmla="*/ 195 h 232"/>
                <a:gd name="T30" fmla="*/ 26 w 62"/>
                <a:gd name="T31" fmla="*/ 199 h 232"/>
                <a:gd name="T32" fmla="*/ 40 w 62"/>
                <a:gd name="T33" fmla="*/ 164 h 232"/>
                <a:gd name="T34" fmla="*/ 38 w 62"/>
                <a:gd name="T35" fmla="*/ 164 h 232"/>
                <a:gd name="T36" fmla="*/ 33 w 62"/>
                <a:gd name="T37" fmla="*/ 154 h 232"/>
                <a:gd name="T38" fmla="*/ 33 w 62"/>
                <a:gd name="T39" fmla="*/ 153 h 232"/>
                <a:gd name="T40" fmla="*/ 43 w 62"/>
                <a:gd name="T41" fmla="*/ 148 h 232"/>
                <a:gd name="T42" fmla="*/ 48 w 62"/>
                <a:gd name="T43" fmla="*/ 158 h 232"/>
                <a:gd name="T44" fmla="*/ 47 w 62"/>
                <a:gd name="T45" fmla="*/ 159 h 232"/>
                <a:gd name="T46" fmla="*/ 40 w 62"/>
                <a:gd name="T47" fmla="*/ 164 h 232"/>
                <a:gd name="T48" fmla="*/ 49 w 62"/>
                <a:gd name="T49" fmla="*/ 128 h 232"/>
                <a:gd name="T50" fmla="*/ 48 w 62"/>
                <a:gd name="T51" fmla="*/ 128 h 232"/>
                <a:gd name="T52" fmla="*/ 42 w 62"/>
                <a:gd name="T53" fmla="*/ 119 h 232"/>
                <a:gd name="T54" fmla="*/ 42 w 62"/>
                <a:gd name="T55" fmla="*/ 118 h 232"/>
                <a:gd name="T56" fmla="*/ 51 w 62"/>
                <a:gd name="T57" fmla="*/ 112 h 232"/>
                <a:gd name="T58" fmla="*/ 57 w 62"/>
                <a:gd name="T59" fmla="*/ 121 h 232"/>
                <a:gd name="T60" fmla="*/ 57 w 62"/>
                <a:gd name="T61" fmla="*/ 122 h 232"/>
                <a:gd name="T62" fmla="*/ 49 w 62"/>
                <a:gd name="T63" fmla="*/ 128 h 232"/>
                <a:gd name="T64" fmla="*/ 54 w 62"/>
                <a:gd name="T65" fmla="*/ 91 h 232"/>
                <a:gd name="T66" fmla="*/ 53 w 62"/>
                <a:gd name="T67" fmla="*/ 91 h 232"/>
                <a:gd name="T68" fmla="*/ 46 w 62"/>
                <a:gd name="T69" fmla="*/ 83 h 232"/>
                <a:gd name="T70" fmla="*/ 46 w 62"/>
                <a:gd name="T71" fmla="*/ 82 h 232"/>
                <a:gd name="T72" fmla="*/ 54 w 62"/>
                <a:gd name="T73" fmla="*/ 75 h 232"/>
                <a:gd name="T74" fmla="*/ 62 w 62"/>
                <a:gd name="T75" fmla="*/ 83 h 232"/>
                <a:gd name="T76" fmla="*/ 62 w 62"/>
                <a:gd name="T77" fmla="*/ 84 h 232"/>
                <a:gd name="T78" fmla="*/ 54 w 62"/>
                <a:gd name="T79" fmla="*/ 91 h 232"/>
                <a:gd name="T80" fmla="*/ 54 w 62"/>
                <a:gd name="T81" fmla="*/ 54 h 232"/>
                <a:gd name="T82" fmla="*/ 46 w 62"/>
                <a:gd name="T83" fmla="*/ 47 h 232"/>
                <a:gd name="T84" fmla="*/ 46 w 62"/>
                <a:gd name="T85" fmla="*/ 46 h 232"/>
                <a:gd name="T86" fmla="*/ 53 w 62"/>
                <a:gd name="T87" fmla="*/ 37 h 232"/>
                <a:gd name="T88" fmla="*/ 61 w 62"/>
                <a:gd name="T89" fmla="*/ 45 h 232"/>
                <a:gd name="T90" fmla="*/ 62 w 62"/>
                <a:gd name="T91" fmla="*/ 46 h 232"/>
                <a:gd name="T92" fmla="*/ 54 w 62"/>
                <a:gd name="T93" fmla="*/ 54 h 232"/>
                <a:gd name="T94" fmla="*/ 54 w 62"/>
                <a:gd name="T95" fmla="*/ 54 h 232"/>
                <a:gd name="T96" fmla="*/ 49 w 62"/>
                <a:gd name="T97" fmla="*/ 17 h 232"/>
                <a:gd name="T98" fmla="*/ 42 w 62"/>
                <a:gd name="T99" fmla="*/ 11 h 232"/>
                <a:gd name="T100" fmla="*/ 41 w 62"/>
                <a:gd name="T101" fmla="*/ 10 h 232"/>
                <a:gd name="T102" fmla="*/ 48 w 62"/>
                <a:gd name="T103" fmla="*/ 1 h 232"/>
                <a:gd name="T104" fmla="*/ 57 w 62"/>
                <a:gd name="T105" fmla="*/ 7 h 232"/>
                <a:gd name="T106" fmla="*/ 57 w 62"/>
                <a:gd name="T107" fmla="*/ 7 h 232"/>
                <a:gd name="T108" fmla="*/ 51 w 62"/>
                <a:gd name="T109" fmla="*/ 16 h 232"/>
                <a:gd name="T110" fmla="*/ 49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9" y="232"/>
                  </a:moveTo>
                  <a:cubicBezTo>
                    <a:pt x="7" y="232"/>
                    <a:pt x="6" y="232"/>
                    <a:pt x="5" y="231"/>
                  </a:cubicBezTo>
                  <a:cubicBezTo>
                    <a:pt x="1" y="229"/>
                    <a:pt x="0" y="224"/>
                    <a:pt x="2" y="220"/>
                  </a:cubicBezTo>
                  <a:cubicBezTo>
                    <a:pt x="3" y="219"/>
                    <a:pt x="3" y="219"/>
                    <a:pt x="3" y="219"/>
                  </a:cubicBezTo>
                  <a:cubicBezTo>
                    <a:pt x="5" y="216"/>
                    <a:pt x="10" y="215"/>
                    <a:pt x="13" y="217"/>
                  </a:cubicBezTo>
                  <a:cubicBezTo>
                    <a:pt x="17" y="219"/>
                    <a:pt x="18" y="224"/>
                    <a:pt x="16" y="228"/>
                  </a:cubicBezTo>
                  <a:cubicBezTo>
                    <a:pt x="15" y="228"/>
                    <a:pt x="15" y="228"/>
                    <a:pt x="15" y="228"/>
                  </a:cubicBezTo>
                  <a:cubicBezTo>
                    <a:pt x="14" y="231"/>
                    <a:pt x="11" y="232"/>
                    <a:pt x="9" y="232"/>
                  </a:cubicBezTo>
                  <a:close/>
                  <a:moveTo>
                    <a:pt x="26" y="199"/>
                  </a:moveTo>
                  <a:cubicBezTo>
                    <a:pt x="25" y="199"/>
                    <a:pt x="24" y="199"/>
                    <a:pt x="23" y="198"/>
                  </a:cubicBezTo>
                  <a:cubicBezTo>
                    <a:pt x="19" y="197"/>
                    <a:pt x="18" y="192"/>
                    <a:pt x="19" y="188"/>
                  </a:cubicBezTo>
                  <a:cubicBezTo>
                    <a:pt x="20" y="187"/>
                    <a:pt x="20" y="187"/>
                    <a:pt x="20" y="187"/>
                  </a:cubicBezTo>
                  <a:cubicBezTo>
                    <a:pt x="22" y="183"/>
                    <a:pt x="26" y="182"/>
                    <a:pt x="30" y="184"/>
                  </a:cubicBezTo>
                  <a:cubicBezTo>
                    <a:pt x="34" y="185"/>
                    <a:pt x="36" y="190"/>
                    <a:pt x="34" y="194"/>
                  </a:cubicBezTo>
                  <a:cubicBezTo>
                    <a:pt x="33" y="195"/>
                    <a:pt x="33" y="195"/>
                    <a:pt x="33" y="195"/>
                  </a:cubicBezTo>
                  <a:cubicBezTo>
                    <a:pt x="32" y="197"/>
                    <a:pt x="29" y="199"/>
                    <a:pt x="26" y="199"/>
                  </a:cubicBezTo>
                  <a:close/>
                  <a:moveTo>
                    <a:pt x="40" y="164"/>
                  </a:moveTo>
                  <a:cubicBezTo>
                    <a:pt x="39" y="164"/>
                    <a:pt x="39" y="164"/>
                    <a:pt x="38" y="164"/>
                  </a:cubicBezTo>
                  <a:cubicBezTo>
                    <a:pt x="34" y="163"/>
                    <a:pt x="31" y="158"/>
                    <a:pt x="33" y="154"/>
                  </a:cubicBezTo>
                  <a:cubicBezTo>
                    <a:pt x="33" y="153"/>
                    <a:pt x="33" y="153"/>
                    <a:pt x="33" y="153"/>
                  </a:cubicBezTo>
                  <a:cubicBezTo>
                    <a:pt x="34" y="149"/>
                    <a:pt x="39" y="147"/>
                    <a:pt x="43" y="148"/>
                  </a:cubicBezTo>
                  <a:cubicBezTo>
                    <a:pt x="47" y="150"/>
                    <a:pt x="49" y="154"/>
                    <a:pt x="48" y="158"/>
                  </a:cubicBezTo>
                  <a:cubicBezTo>
                    <a:pt x="47" y="159"/>
                    <a:pt x="47" y="159"/>
                    <a:pt x="47" y="159"/>
                  </a:cubicBezTo>
                  <a:cubicBezTo>
                    <a:pt x="46" y="162"/>
                    <a:pt x="43" y="164"/>
                    <a:pt x="40" y="164"/>
                  </a:cubicBezTo>
                  <a:close/>
                  <a:moveTo>
                    <a:pt x="49" y="128"/>
                  </a:moveTo>
                  <a:cubicBezTo>
                    <a:pt x="49" y="128"/>
                    <a:pt x="48" y="128"/>
                    <a:pt x="48" y="128"/>
                  </a:cubicBezTo>
                  <a:cubicBezTo>
                    <a:pt x="44" y="127"/>
                    <a:pt x="41" y="123"/>
                    <a:pt x="42" y="119"/>
                  </a:cubicBezTo>
                  <a:cubicBezTo>
                    <a:pt x="42" y="118"/>
                    <a:pt x="42" y="118"/>
                    <a:pt x="42" y="118"/>
                  </a:cubicBezTo>
                  <a:cubicBezTo>
                    <a:pt x="43" y="114"/>
                    <a:pt x="47" y="111"/>
                    <a:pt x="51" y="112"/>
                  </a:cubicBezTo>
                  <a:cubicBezTo>
                    <a:pt x="55" y="113"/>
                    <a:pt x="58" y="117"/>
                    <a:pt x="57" y="121"/>
                  </a:cubicBezTo>
                  <a:cubicBezTo>
                    <a:pt x="57" y="122"/>
                    <a:pt x="57" y="122"/>
                    <a:pt x="57" y="122"/>
                  </a:cubicBezTo>
                  <a:cubicBezTo>
                    <a:pt x="56" y="126"/>
                    <a:pt x="53" y="128"/>
                    <a:pt x="49" y="128"/>
                  </a:cubicBezTo>
                  <a:close/>
                  <a:moveTo>
                    <a:pt x="54" y="91"/>
                  </a:moveTo>
                  <a:cubicBezTo>
                    <a:pt x="54" y="91"/>
                    <a:pt x="54" y="91"/>
                    <a:pt x="53" y="91"/>
                  </a:cubicBezTo>
                  <a:cubicBezTo>
                    <a:pt x="49" y="91"/>
                    <a:pt x="46" y="87"/>
                    <a:pt x="46" y="83"/>
                  </a:cubicBezTo>
                  <a:cubicBezTo>
                    <a:pt x="46" y="82"/>
                    <a:pt x="46" y="82"/>
                    <a:pt x="46" y="82"/>
                  </a:cubicBezTo>
                  <a:cubicBezTo>
                    <a:pt x="46" y="78"/>
                    <a:pt x="50" y="74"/>
                    <a:pt x="54" y="75"/>
                  </a:cubicBezTo>
                  <a:cubicBezTo>
                    <a:pt x="59" y="75"/>
                    <a:pt x="62" y="79"/>
                    <a:pt x="62" y="83"/>
                  </a:cubicBezTo>
                  <a:cubicBezTo>
                    <a:pt x="62" y="84"/>
                    <a:pt x="62" y="84"/>
                    <a:pt x="62" y="84"/>
                  </a:cubicBezTo>
                  <a:cubicBezTo>
                    <a:pt x="61" y="88"/>
                    <a:pt x="58" y="91"/>
                    <a:pt x="54" y="91"/>
                  </a:cubicBezTo>
                  <a:close/>
                  <a:moveTo>
                    <a:pt x="54" y="54"/>
                  </a:moveTo>
                  <a:cubicBezTo>
                    <a:pt x="50" y="54"/>
                    <a:pt x="46" y="51"/>
                    <a:pt x="46" y="47"/>
                  </a:cubicBezTo>
                  <a:cubicBezTo>
                    <a:pt x="46" y="46"/>
                    <a:pt x="46" y="46"/>
                    <a:pt x="46" y="46"/>
                  </a:cubicBezTo>
                  <a:cubicBezTo>
                    <a:pt x="46" y="41"/>
                    <a:pt x="49" y="38"/>
                    <a:pt x="53" y="37"/>
                  </a:cubicBezTo>
                  <a:cubicBezTo>
                    <a:pt x="57" y="37"/>
                    <a:pt x="61" y="40"/>
                    <a:pt x="61" y="45"/>
                  </a:cubicBezTo>
                  <a:cubicBezTo>
                    <a:pt x="62" y="46"/>
                    <a:pt x="62" y="46"/>
                    <a:pt x="62" y="46"/>
                  </a:cubicBezTo>
                  <a:cubicBezTo>
                    <a:pt x="62" y="50"/>
                    <a:pt x="59" y="54"/>
                    <a:pt x="54" y="54"/>
                  </a:cubicBezTo>
                  <a:cubicBezTo>
                    <a:pt x="54" y="54"/>
                    <a:pt x="54" y="54"/>
                    <a:pt x="54" y="54"/>
                  </a:cubicBezTo>
                  <a:close/>
                  <a:moveTo>
                    <a:pt x="49" y="17"/>
                  </a:moveTo>
                  <a:cubicBezTo>
                    <a:pt x="46" y="17"/>
                    <a:pt x="42" y="14"/>
                    <a:pt x="42" y="11"/>
                  </a:cubicBezTo>
                  <a:cubicBezTo>
                    <a:pt x="41" y="10"/>
                    <a:pt x="41" y="10"/>
                    <a:pt x="41" y="10"/>
                  </a:cubicBezTo>
                  <a:cubicBezTo>
                    <a:pt x="41" y="5"/>
                    <a:pt x="43" y="1"/>
                    <a:pt x="48" y="1"/>
                  </a:cubicBezTo>
                  <a:cubicBezTo>
                    <a:pt x="52" y="0"/>
                    <a:pt x="56" y="2"/>
                    <a:pt x="57" y="7"/>
                  </a:cubicBezTo>
                  <a:cubicBezTo>
                    <a:pt x="57" y="7"/>
                    <a:pt x="57" y="7"/>
                    <a:pt x="57" y="7"/>
                  </a:cubicBezTo>
                  <a:cubicBezTo>
                    <a:pt x="58" y="11"/>
                    <a:pt x="55" y="16"/>
                    <a:pt x="51" y="16"/>
                  </a:cubicBezTo>
                  <a:cubicBezTo>
                    <a:pt x="50" y="17"/>
                    <a:pt x="50" y="17"/>
                    <a:pt x="4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96">
              <a:extLst>
                <a:ext uri="{FF2B5EF4-FFF2-40B4-BE49-F238E27FC236}">
                  <a16:creationId xmlns:a16="http://schemas.microsoft.com/office/drawing/2014/main" id="{49369568-E5CC-4780-AC17-33AC114B4E64}"/>
                </a:ext>
              </a:extLst>
            </p:cNvPr>
            <p:cNvSpPr>
              <a:spLocks/>
            </p:cNvSpPr>
            <p:nvPr/>
          </p:nvSpPr>
          <p:spPr bwMode="auto">
            <a:xfrm>
              <a:off x="15657938" y="3251134"/>
              <a:ext cx="38457" cy="35774"/>
            </a:xfrm>
            <a:custGeom>
              <a:avLst/>
              <a:gdLst>
                <a:gd name="T0" fmla="*/ 9 w 18"/>
                <a:gd name="T1" fmla="*/ 17 h 17"/>
                <a:gd name="T2" fmla="*/ 4 w 18"/>
                <a:gd name="T3" fmla="*/ 15 h 17"/>
                <a:gd name="T4" fmla="*/ 3 w 18"/>
                <a:gd name="T5" fmla="*/ 4 h 17"/>
                <a:gd name="T6" fmla="*/ 3 w 18"/>
                <a:gd name="T7" fmla="*/ 4 h 17"/>
                <a:gd name="T8" fmla="*/ 14 w 18"/>
                <a:gd name="T9" fmla="*/ 3 h 17"/>
                <a:gd name="T10" fmla="*/ 15 w 18"/>
                <a:gd name="T11" fmla="*/ 14 h 17"/>
                <a:gd name="T12" fmla="*/ 15 w 18"/>
                <a:gd name="T13" fmla="*/ 14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7" y="17"/>
                    <a:pt x="6" y="16"/>
                    <a:pt x="4" y="15"/>
                  </a:cubicBezTo>
                  <a:cubicBezTo>
                    <a:pt x="1" y="13"/>
                    <a:pt x="0" y="8"/>
                    <a:pt x="3" y="4"/>
                  </a:cubicBezTo>
                  <a:cubicBezTo>
                    <a:pt x="3" y="4"/>
                    <a:pt x="3" y="4"/>
                    <a:pt x="3" y="4"/>
                  </a:cubicBezTo>
                  <a:cubicBezTo>
                    <a:pt x="6" y="1"/>
                    <a:pt x="11" y="0"/>
                    <a:pt x="14" y="3"/>
                  </a:cubicBezTo>
                  <a:cubicBezTo>
                    <a:pt x="18" y="6"/>
                    <a:pt x="18" y="10"/>
                    <a:pt x="15" y="14"/>
                  </a:cubicBezTo>
                  <a:cubicBezTo>
                    <a:pt x="15" y="14"/>
                    <a:pt x="15" y="14"/>
                    <a:pt x="15" y="14"/>
                  </a:cubicBezTo>
                  <a:cubicBezTo>
                    <a:pt x="14"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97">
              <a:extLst>
                <a:ext uri="{FF2B5EF4-FFF2-40B4-BE49-F238E27FC236}">
                  <a16:creationId xmlns:a16="http://schemas.microsoft.com/office/drawing/2014/main" id="{0DC0F967-D90F-4C36-B30A-140E4663E87D}"/>
                </a:ext>
              </a:extLst>
            </p:cNvPr>
            <p:cNvSpPr>
              <a:spLocks/>
            </p:cNvSpPr>
            <p:nvPr/>
          </p:nvSpPr>
          <p:spPr bwMode="auto">
            <a:xfrm>
              <a:off x="14669682" y="3251134"/>
              <a:ext cx="35774" cy="35774"/>
            </a:xfrm>
            <a:custGeom>
              <a:avLst/>
              <a:gdLst>
                <a:gd name="T0" fmla="*/ 9 w 17"/>
                <a:gd name="T1" fmla="*/ 17 h 17"/>
                <a:gd name="T2" fmla="*/ 3 w 17"/>
                <a:gd name="T3" fmla="*/ 14 h 17"/>
                <a:gd name="T4" fmla="*/ 3 w 17"/>
                <a:gd name="T5" fmla="*/ 14 h 17"/>
                <a:gd name="T6" fmla="*/ 4 w 17"/>
                <a:gd name="T7" fmla="*/ 3 h 17"/>
                <a:gd name="T8" fmla="*/ 15 w 17"/>
                <a:gd name="T9" fmla="*/ 4 h 17"/>
                <a:gd name="T10" fmla="*/ 14 w 17"/>
                <a:gd name="T11" fmla="*/ 15 h 17"/>
                <a:gd name="T12" fmla="*/ 9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9" y="17"/>
                  </a:moveTo>
                  <a:cubicBezTo>
                    <a:pt x="7" y="17"/>
                    <a:pt x="5" y="16"/>
                    <a:pt x="3" y="14"/>
                  </a:cubicBezTo>
                  <a:cubicBezTo>
                    <a:pt x="3" y="14"/>
                    <a:pt x="3" y="14"/>
                    <a:pt x="3" y="14"/>
                  </a:cubicBezTo>
                  <a:cubicBezTo>
                    <a:pt x="0" y="11"/>
                    <a:pt x="1" y="6"/>
                    <a:pt x="4" y="3"/>
                  </a:cubicBezTo>
                  <a:cubicBezTo>
                    <a:pt x="7" y="0"/>
                    <a:pt x="12" y="1"/>
                    <a:pt x="15" y="4"/>
                  </a:cubicBezTo>
                  <a:cubicBezTo>
                    <a:pt x="17" y="7"/>
                    <a:pt x="17" y="12"/>
                    <a:pt x="14" y="15"/>
                  </a:cubicBezTo>
                  <a:cubicBezTo>
                    <a:pt x="12"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98">
              <a:extLst>
                <a:ext uri="{FF2B5EF4-FFF2-40B4-BE49-F238E27FC236}">
                  <a16:creationId xmlns:a16="http://schemas.microsoft.com/office/drawing/2014/main" id="{F03E1211-FF77-443D-8959-D5189FC54BD4}"/>
                </a:ext>
              </a:extLst>
            </p:cNvPr>
            <p:cNvSpPr>
              <a:spLocks noEditPoints="1"/>
            </p:cNvSpPr>
            <p:nvPr/>
          </p:nvSpPr>
          <p:spPr bwMode="auto">
            <a:xfrm>
              <a:off x="14529269" y="2730622"/>
              <a:ext cx="131469" cy="492787"/>
            </a:xfrm>
            <a:custGeom>
              <a:avLst/>
              <a:gdLst>
                <a:gd name="T0" fmla="*/ 53 w 62"/>
                <a:gd name="T1" fmla="*/ 232 h 232"/>
                <a:gd name="T2" fmla="*/ 47 w 62"/>
                <a:gd name="T3" fmla="*/ 228 h 232"/>
                <a:gd name="T4" fmla="*/ 47 w 62"/>
                <a:gd name="T5" fmla="*/ 228 h 232"/>
                <a:gd name="T6" fmla="*/ 49 w 62"/>
                <a:gd name="T7" fmla="*/ 217 h 232"/>
                <a:gd name="T8" fmla="*/ 60 w 62"/>
                <a:gd name="T9" fmla="*/ 219 h 232"/>
                <a:gd name="T10" fmla="*/ 60 w 62"/>
                <a:gd name="T11" fmla="*/ 220 h 232"/>
                <a:gd name="T12" fmla="*/ 58 w 62"/>
                <a:gd name="T13" fmla="*/ 231 h 232"/>
                <a:gd name="T14" fmla="*/ 53 w 62"/>
                <a:gd name="T15" fmla="*/ 232 h 232"/>
                <a:gd name="T16" fmla="*/ 36 w 62"/>
                <a:gd name="T17" fmla="*/ 199 h 232"/>
                <a:gd name="T18" fmla="*/ 29 w 62"/>
                <a:gd name="T19" fmla="*/ 195 h 232"/>
                <a:gd name="T20" fmla="*/ 28 w 62"/>
                <a:gd name="T21" fmla="*/ 194 h 232"/>
                <a:gd name="T22" fmla="*/ 32 w 62"/>
                <a:gd name="T23" fmla="*/ 184 h 232"/>
                <a:gd name="T24" fmla="*/ 42 w 62"/>
                <a:gd name="T25" fmla="*/ 187 h 232"/>
                <a:gd name="T26" fmla="*/ 43 w 62"/>
                <a:gd name="T27" fmla="*/ 188 h 232"/>
                <a:gd name="T28" fmla="*/ 39 w 62"/>
                <a:gd name="T29" fmla="*/ 198 h 232"/>
                <a:gd name="T30" fmla="*/ 36 w 62"/>
                <a:gd name="T31" fmla="*/ 199 h 232"/>
                <a:gd name="T32" fmla="*/ 22 w 62"/>
                <a:gd name="T33" fmla="*/ 164 h 232"/>
                <a:gd name="T34" fmla="*/ 15 w 62"/>
                <a:gd name="T35" fmla="*/ 159 h 232"/>
                <a:gd name="T36" fmla="*/ 14 w 62"/>
                <a:gd name="T37" fmla="*/ 158 h 232"/>
                <a:gd name="T38" fmla="*/ 19 w 62"/>
                <a:gd name="T39" fmla="*/ 148 h 232"/>
                <a:gd name="T40" fmla="*/ 29 w 62"/>
                <a:gd name="T41" fmla="*/ 154 h 232"/>
                <a:gd name="T42" fmla="*/ 29 w 62"/>
                <a:gd name="T43" fmla="*/ 154 h 232"/>
                <a:gd name="T44" fmla="*/ 24 w 62"/>
                <a:gd name="T45" fmla="*/ 164 h 232"/>
                <a:gd name="T46" fmla="*/ 22 w 62"/>
                <a:gd name="T47" fmla="*/ 164 h 232"/>
                <a:gd name="T48" fmla="*/ 13 w 62"/>
                <a:gd name="T49" fmla="*/ 128 h 232"/>
                <a:gd name="T50" fmla="*/ 5 w 62"/>
                <a:gd name="T51" fmla="*/ 122 h 232"/>
                <a:gd name="T52" fmla="*/ 5 w 62"/>
                <a:gd name="T53" fmla="*/ 121 h 232"/>
                <a:gd name="T54" fmla="*/ 11 w 62"/>
                <a:gd name="T55" fmla="*/ 112 h 232"/>
                <a:gd name="T56" fmla="*/ 20 w 62"/>
                <a:gd name="T57" fmla="*/ 118 h 232"/>
                <a:gd name="T58" fmla="*/ 20 w 62"/>
                <a:gd name="T59" fmla="*/ 119 h 232"/>
                <a:gd name="T60" fmla="*/ 14 w 62"/>
                <a:gd name="T61" fmla="*/ 128 h 232"/>
                <a:gd name="T62" fmla="*/ 13 w 62"/>
                <a:gd name="T63" fmla="*/ 128 h 232"/>
                <a:gd name="T64" fmla="*/ 8 w 62"/>
                <a:gd name="T65" fmla="*/ 91 h 232"/>
                <a:gd name="T66" fmla="*/ 1 w 62"/>
                <a:gd name="T67" fmla="*/ 84 h 232"/>
                <a:gd name="T68" fmla="*/ 1 w 62"/>
                <a:gd name="T69" fmla="*/ 83 h 232"/>
                <a:gd name="T70" fmla="*/ 8 w 62"/>
                <a:gd name="T71" fmla="*/ 75 h 232"/>
                <a:gd name="T72" fmla="*/ 16 w 62"/>
                <a:gd name="T73" fmla="*/ 82 h 232"/>
                <a:gd name="T74" fmla="*/ 16 w 62"/>
                <a:gd name="T75" fmla="*/ 83 h 232"/>
                <a:gd name="T76" fmla="*/ 9 w 62"/>
                <a:gd name="T77" fmla="*/ 91 h 232"/>
                <a:gd name="T78" fmla="*/ 8 w 62"/>
                <a:gd name="T79" fmla="*/ 91 h 232"/>
                <a:gd name="T80" fmla="*/ 8 w 62"/>
                <a:gd name="T81" fmla="*/ 54 h 232"/>
                <a:gd name="T82" fmla="*/ 8 w 62"/>
                <a:gd name="T83" fmla="*/ 54 h 232"/>
                <a:gd name="T84" fmla="*/ 1 w 62"/>
                <a:gd name="T85" fmla="*/ 46 h 232"/>
                <a:gd name="T86" fmla="*/ 1 w 62"/>
                <a:gd name="T87" fmla="*/ 45 h 232"/>
                <a:gd name="T88" fmla="*/ 9 w 62"/>
                <a:gd name="T89" fmla="*/ 38 h 232"/>
                <a:gd name="T90" fmla="*/ 16 w 62"/>
                <a:gd name="T91" fmla="*/ 46 h 232"/>
                <a:gd name="T92" fmla="*/ 16 w 62"/>
                <a:gd name="T93" fmla="*/ 47 h 232"/>
                <a:gd name="T94" fmla="*/ 8 w 62"/>
                <a:gd name="T95" fmla="*/ 54 h 232"/>
                <a:gd name="T96" fmla="*/ 13 w 62"/>
                <a:gd name="T97" fmla="*/ 17 h 232"/>
                <a:gd name="T98" fmla="*/ 11 w 62"/>
                <a:gd name="T99" fmla="*/ 17 h 232"/>
                <a:gd name="T100" fmla="*/ 5 w 62"/>
                <a:gd name="T101" fmla="*/ 8 h 232"/>
                <a:gd name="T102" fmla="*/ 5 w 62"/>
                <a:gd name="T103" fmla="*/ 7 h 232"/>
                <a:gd name="T104" fmla="*/ 14 w 62"/>
                <a:gd name="T105" fmla="*/ 1 h 232"/>
                <a:gd name="T106" fmla="*/ 21 w 62"/>
                <a:gd name="T107" fmla="*/ 10 h 232"/>
                <a:gd name="T108" fmla="*/ 20 w 62"/>
                <a:gd name="T109" fmla="*/ 10 h 232"/>
                <a:gd name="T110" fmla="*/ 13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53" y="232"/>
                  </a:moveTo>
                  <a:cubicBezTo>
                    <a:pt x="51" y="232"/>
                    <a:pt x="48" y="231"/>
                    <a:pt x="47" y="228"/>
                  </a:cubicBezTo>
                  <a:cubicBezTo>
                    <a:pt x="47" y="228"/>
                    <a:pt x="47" y="228"/>
                    <a:pt x="47" y="228"/>
                  </a:cubicBezTo>
                  <a:cubicBezTo>
                    <a:pt x="44" y="224"/>
                    <a:pt x="45" y="219"/>
                    <a:pt x="49" y="217"/>
                  </a:cubicBezTo>
                  <a:cubicBezTo>
                    <a:pt x="53" y="215"/>
                    <a:pt x="57" y="216"/>
                    <a:pt x="60" y="219"/>
                  </a:cubicBezTo>
                  <a:cubicBezTo>
                    <a:pt x="60" y="220"/>
                    <a:pt x="60" y="220"/>
                    <a:pt x="60" y="220"/>
                  </a:cubicBezTo>
                  <a:cubicBezTo>
                    <a:pt x="62" y="223"/>
                    <a:pt x="61" y="228"/>
                    <a:pt x="58" y="231"/>
                  </a:cubicBezTo>
                  <a:cubicBezTo>
                    <a:pt x="56" y="232"/>
                    <a:pt x="55" y="232"/>
                    <a:pt x="53" y="232"/>
                  </a:cubicBezTo>
                  <a:close/>
                  <a:moveTo>
                    <a:pt x="36" y="199"/>
                  </a:moveTo>
                  <a:cubicBezTo>
                    <a:pt x="33" y="199"/>
                    <a:pt x="30" y="198"/>
                    <a:pt x="29" y="195"/>
                  </a:cubicBezTo>
                  <a:cubicBezTo>
                    <a:pt x="28" y="194"/>
                    <a:pt x="28" y="194"/>
                    <a:pt x="28" y="194"/>
                  </a:cubicBezTo>
                  <a:cubicBezTo>
                    <a:pt x="26" y="190"/>
                    <a:pt x="28" y="185"/>
                    <a:pt x="32" y="184"/>
                  </a:cubicBezTo>
                  <a:cubicBezTo>
                    <a:pt x="36" y="182"/>
                    <a:pt x="41" y="184"/>
                    <a:pt x="42" y="187"/>
                  </a:cubicBezTo>
                  <a:cubicBezTo>
                    <a:pt x="43" y="188"/>
                    <a:pt x="43" y="188"/>
                    <a:pt x="43" y="188"/>
                  </a:cubicBezTo>
                  <a:cubicBezTo>
                    <a:pt x="45" y="192"/>
                    <a:pt x="43" y="197"/>
                    <a:pt x="39" y="198"/>
                  </a:cubicBezTo>
                  <a:cubicBezTo>
                    <a:pt x="38" y="199"/>
                    <a:pt x="37" y="199"/>
                    <a:pt x="36" y="199"/>
                  </a:cubicBezTo>
                  <a:close/>
                  <a:moveTo>
                    <a:pt x="22" y="164"/>
                  </a:moveTo>
                  <a:cubicBezTo>
                    <a:pt x="19" y="164"/>
                    <a:pt x="16" y="162"/>
                    <a:pt x="15" y="159"/>
                  </a:cubicBezTo>
                  <a:cubicBezTo>
                    <a:pt x="14" y="158"/>
                    <a:pt x="14" y="158"/>
                    <a:pt x="14" y="158"/>
                  </a:cubicBezTo>
                  <a:cubicBezTo>
                    <a:pt x="13" y="154"/>
                    <a:pt x="15" y="150"/>
                    <a:pt x="19" y="148"/>
                  </a:cubicBezTo>
                  <a:cubicBezTo>
                    <a:pt x="24" y="147"/>
                    <a:pt x="28" y="149"/>
                    <a:pt x="29" y="154"/>
                  </a:cubicBezTo>
                  <a:cubicBezTo>
                    <a:pt x="29" y="154"/>
                    <a:pt x="29" y="154"/>
                    <a:pt x="29" y="154"/>
                  </a:cubicBezTo>
                  <a:cubicBezTo>
                    <a:pt x="31" y="158"/>
                    <a:pt x="28" y="163"/>
                    <a:pt x="24" y="164"/>
                  </a:cubicBezTo>
                  <a:cubicBezTo>
                    <a:pt x="24" y="164"/>
                    <a:pt x="23" y="164"/>
                    <a:pt x="22" y="164"/>
                  </a:cubicBezTo>
                  <a:close/>
                  <a:moveTo>
                    <a:pt x="13" y="128"/>
                  </a:moveTo>
                  <a:cubicBezTo>
                    <a:pt x="9" y="128"/>
                    <a:pt x="6" y="126"/>
                    <a:pt x="5" y="122"/>
                  </a:cubicBezTo>
                  <a:cubicBezTo>
                    <a:pt x="5" y="121"/>
                    <a:pt x="5" y="121"/>
                    <a:pt x="5" y="121"/>
                  </a:cubicBezTo>
                  <a:cubicBezTo>
                    <a:pt x="4" y="117"/>
                    <a:pt x="7" y="113"/>
                    <a:pt x="11" y="112"/>
                  </a:cubicBezTo>
                  <a:cubicBezTo>
                    <a:pt x="16" y="111"/>
                    <a:pt x="20" y="114"/>
                    <a:pt x="20" y="118"/>
                  </a:cubicBezTo>
                  <a:cubicBezTo>
                    <a:pt x="20" y="119"/>
                    <a:pt x="20" y="119"/>
                    <a:pt x="20" y="119"/>
                  </a:cubicBezTo>
                  <a:cubicBezTo>
                    <a:pt x="21" y="123"/>
                    <a:pt x="19" y="127"/>
                    <a:pt x="14" y="128"/>
                  </a:cubicBezTo>
                  <a:cubicBezTo>
                    <a:pt x="14" y="128"/>
                    <a:pt x="13" y="128"/>
                    <a:pt x="13" y="128"/>
                  </a:cubicBezTo>
                  <a:close/>
                  <a:moveTo>
                    <a:pt x="8" y="91"/>
                  </a:moveTo>
                  <a:cubicBezTo>
                    <a:pt x="4" y="91"/>
                    <a:pt x="1" y="88"/>
                    <a:pt x="1" y="84"/>
                  </a:cubicBezTo>
                  <a:cubicBezTo>
                    <a:pt x="1" y="83"/>
                    <a:pt x="1" y="83"/>
                    <a:pt x="1" y="83"/>
                  </a:cubicBezTo>
                  <a:cubicBezTo>
                    <a:pt x="0" y="79"/>
                    <a:pt x="4" y="75"/>
                    <a:pt x="8" y="75"/>
                  </a:cubicBezTo>
                  <a:cubicBezTo>
                    <a:pt x="12" y="75"/>
                    <a:pt x="16" y="78"/>
                    <a:pt x="16" y="82"/>
                  </a:cubicBezTo>
                  <a:cubicBezTo>
                    <a:pt x="16" y="83"/>
                    <a:pt x="16" y="83"/>
                    <a:pt x="16" y="83"/>
                  </a:cubicBezTo>
                  <a:cubicBezTo>
                    <a:pt x="16" y="87"/>
                    <a:pt x="13" y="91"/>
                    <a:pt x="9" y="91"/>
                  </a:cubicBezTo>
                  <a:cubicBezTo>
                    <a:pt x="9" y="91"/>
                    <a:pt x="8" y="91"/>
                    <a:pt x="8" y="91"/>
                  </a:cubicBezTo>
                  <a:close/>
                  <a:moveTo>
                    <a:pt x="8" y="54"/>
                  </a:moveTo>
                  <a:cubicBezTo>
                    <a:pt x="8" y="54"/>
                    <a:pt x="8" y="54"/>
                    <a:pt x="8" y="54"/>
                  </a:cubicBezTo>
                  <a:cubicBezTo>
                    <a:pt x="4" y="54"/>
                    <a:pt x="0" y="50"/>
                    <a:pt x="1" y="46"/>
                  </a:cubicBezTo>
                  <a:cubicBezTo>
                    <a:pt x="1" y="45"/>
                    <a:pt x="1" y="45"/>
                    <a:pt x="1" y="45"/>
                  </a:cubicBezTo>
                  <a:cubicBezTo>
                    <a:pt x="1" y="40"/>
                    <a:pt x="5" y="37"/>
                    <a:pt x="9" y="38"/>
                  </a:cubicBezTo>
                  <a:cubicBezTo>
                    <a:pt x="13" y="38"/>
                    <a:pt x="16" y="41"/>
                    <a:pt x="16" y="46"/>
                  </a:cubicBezTo>
                  <a:cubicBezTo>
                    <a:pt x="16" y="47"/>
                    <a:pt x="16" y="47"/>
                    <a:pt x="16" y="47"/>
                  </a:cubicBezTo>
                  <a:cubicBezTo>
                    <a:pt x="16" y="51"/>
                    <a:pt x="12" y="54"/>
                    <a:pt x="8" y="54"/>
                  </a:cubicBezTo>
                  <a:close/>
                  <a:moveTo>
                    <a:pt x="13" y="17"/>
                  </a:moveTo>
                  <a:cubicBezTo>
                    <a:pt x="12" y="17"/>
                    <a:pt x="12" y="17"/>
                    <a:pt x="11" y="17"/>
                  </a:cubicBezTo>
                  <a:cubicBezTo>
                    <a:pt x="7" y="16"/>
                    <a:pt x="5" y="12"/>
                    <a:pt x="5" y="8"/>
                  </a:cubicBezTo>
                  <a:cubicBezTo>
                    <a:pt x="5" y="7"/>
                    <a:pt x="5" y="7"/>
                    <a:pt x="5" y="7"/>
                  </a:cubicBezTo>
                  <a:cubicBezTo>
                    <a:pt x="6" y="3"/>
                    <a:pt x="10" y="0"/>
                    <a:pt x="14" y="1"/>
                  </a:cubicBezTo>
                  <a:cubicBezTo>
                    <a:pt x="19" y="1"/>
                    <a:pt x="21" y="5"/>
                    <a:pt x="21" y="10"/>
                  </a:cubicBezTo>
                  <a:cubicBezTo>
                    <a:pt x="20" y="10"/>
                    <a:pt x="20" y="10"/>
                    <a:pt x="20" y="10"/>
                  </a:cubicBezTo>
                  <a:cubicBezTo>
                    <a:pt x="20" y="14"/>
                    <a:pt x="17" y="17"/>
                    <a:pt x="1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99">
              <a:extLst>
                <a:ext uri="{FF2B5EF4-FFF2-40B4-BE49-F238E27FC236}">
                  <a16:creationId xmlns:a16="http://schemas.microsoft.com/office/drawing/2014/main" id="{06A54AA4-1143-42EE-90F7-07772797B859}"/>
                </a:ext>
              </a:extLst>
            </p:cNvPr>
            <p:cNvSpPr>
              <a:spLocks/>
            </p:cNvSpPr>
            <p:nvPr/>
          </p:nvSpPr>
          <p:spPr bwMode="auto">
            <a:xfrm>
              <a:off x="14556994" y="2654602"/>
              <a:ext cx="38457" cy="33985"/>
            </a:xfrm>
            <a:custGeom>
              <a:avLst/>
              <a:gdLst>
                <a:gd name="T0" fmla="*/ 9 w 18"/>
                <a:gd name="T1" fmla="*/ 16 h 16"/>
                <a:gd name="T2" fmla="*/ 7 w 18"/>
                <a:gd name="T3" fmla="*/ 16 h 16"/>
                <a:gd name="T4" fmla="*/ 2 w 18"/>
                <a:gd name="T5" fmla="*/ 6 h 16"/>
                <a:gd name="T6" fmla="*/ 2 w 18"/>
                <a:gd name="T7" fmla="*/ 6 h 16"/>
                <a:gd name="T8" fmla="*/ 12 w 18"/>
                <a:gd name="T9" fmla="*/ 1 h 16"/>
                <a:gd name="T10" fmla="*/ 17 w 18"/>
                <a:gd name="T11" fmla="*/ 11 h 16"/>
                <a:gd name="T12" fmla="*/ 16 w 18"/>
                <a:gd name="T13" fmla="*/ 11 h 16"/>
                <a:gd name="T14" fmla="*/ 9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9" y="16"/>
                  </a:moveTo>
                  <a:cubicBezTo>
                    <a:pt x="8" y="16"/>
                    <a:pt x="7" y="16"/>
                    <a:pt x="7" y="16"/>
                  </a:cubicBezTo>
                  <a:cubicBezTo>
                    <a:pt x="3" y="15"/>
                    <a:pt x="0" y="10"/>
                    <a:pt x="2" y="6"/>
                  </a:cubicBezTo>
                  <a:cubicBezTo>
                    <a:pt x="2" y="6"/>
                    <a:pt x="2" y="6"/>
                    <a:pt x="2" y="6"/>
                  </a:cubicBezTo>
                  <a:cubicBezTo>
                    <a:pt x="3" y="2"/>
                    <a:pt x="8" y="0"/>
                    <a:pt x="12" y="1"/>
                  </a:cubicBezTo>
                  <a:cubicBezTo>
                    <a:pt x="16" y="2"/>
                    <a:pt x="18" y="7"/>
                    <a:pt x="17" y="11"/>
                  </a:cubicBezTo>
                  <a:cubicBezTo>
                    <a:pt x="16" y="11"/>
                    <a:pt x="16" y="11"/>
                    <a:pt x="16" y="11"/>
                  </a:cubicBezTo>
                  <a:cubicBezTo>
                    <a:pt x="15" y="14"/>
                    <a:pt x="12" y="16"/>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7" name="Oval 136">
            <a:extLst>
              <a:ext uri="{FF2B5EF4-FFF2-40B4-BE49-F238E27FC236}">
                <a16:creationId xmlns:a16="http://schemas.microsoft.com/office/drawing/2014/main" id="{E1C0D8D9-3EED-47E1-8AB6-5B904A2404C6}"/>
              </a:ext>
            </a:extLst>
          </p:cNvPr>
          <p:cNvSpPr/>
          <p:nvPr/>
        </p:nvSpPr>
        <p:spPr>
          <a:xfrm>
            <a:off x="13063627"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38" name="Group 102">
            <a:extLst>
              <a:ext uri="{FF2B5EF4-FFF2-40B4-BE49-F238E27FC236}">
                <a16:creationId xmlns:a16="http://schemas.microsoft.com/office/drawing/2014/main" id="{2A7C8EF8-47D8-4841-9E02-83F9974B4079}"/>
              </a:ext>
            </a:extLst>
          </p:cNvPr>
          <p:cNvGrpSpPr>
            <a:grpSpLocks noChangeAspect="1"/>
          </p:cNvGrpSpPr>
          <p:nvPr/>
        </p:nvGrpSpPr>
        <p:grpSpPr bwMode="auto">
          <a:xfrm>
            <a:off x="13419666" y="4346613"/>
            <a:ext cx="1848246" cy="831776"/>
            <a:chOff x="7186" y="434"/>
            <a:chExt cx="2622" cy="1180"/>
          </a:xfrm>
          <a:solidFill>
            <a:schemeClr val="bg1"/>
          </a:solidFill>
        </p:grpSpPr>
        <p:sp>
          <p:nvSpPr>
            <p:cNvPr id="139" name="Freeform 103">
              <a:extLst>
                <a:ext uri="{FF2B5EF4-FFF2-40B4-BE49-F238E27FC236}">
                  <a16:creationId xmlns:a16="http://schemas.microsoft.com/office/drawing/2014/main" id="{6AC2DD5F-BD63-4868-9375-BEA30BDA7EE4}"/>
                </a:ext>
              </a:extLst>
            </p:cNvPr>
            <p:cNvSpPr>
              <a:spLocks noEditPoints="1"/>
            </p:cNvSpPr>
            <p:nvPr/>
          </p:nvSpPr>
          <p:spPr bwMode="auto">
            <a:xfrm>
              <a:off x="7186" y="1302"/>
              <a:ext cx="100" cy="155"/>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0 h 65"/>
                <a:gd name="T14" fmla="*/ 42 w 42"/>
                <a:gd name="T15" fmla="*/ 47 h 65"/>
                <a:gd name="T16" fmla="*/ 6 w 42"/>
                <a:gd name="T17" fmla="*/ 6 h 65"/>
                <a:gd name="T18" fmla="*/ 6 w 42"/>
                <a:gd name="T19" fmla="*/ 29 h 65"/>
                <a:gd name="T20" fmla="*/ 18 w 42"/>
                <a:gd name="T21" fmla="*/ 29 h 65"/>
                <a:gd name="T22" fmla="*/ 31 w 42"/>
                <a:gd name="T23" fmla="*/ 17 h 65"/>
                <a:gd name="T24" fmla="*/ 16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2"/>
                    <a:pt x="33" y="27"/>
                    <a:pt x="27" y="30"/>
                  </a:cubicBezTo>
                  <a:cubicBezTo>
                    <a:pt x="34" y="32"/>
                    <a:pt x="42" y="37"/>
                    <a:pt x="42" y="47"/>
                  </a:cubicBezTo>
                  <a:close/>
                  <a:moveTo>
                    <a:pt x="6" y="6"/>
                  </a:moveTo>
                  <a:cubicBezTo>
                    <a:pt x="6" y="29"/>
                    <a:pt x="6" y="29"/>
                    <a:pt x="6" y="29"/>
                  </a:cubicBezTo>
                  <a:cubicBezTo>
                    <a:pt x="18" y="29"/>
                    <a:pt x="18" y="29"/>
                    <a:pt x="18" y="29"/>
                  </a:cubicBezTo>
                  <a:cubicBezTo>
                    <a:pt x="26" y="29"/>
                    <a:pt x="31" y="23"/>
                    <a:pt x="31" y="17"/>
                  </a:cubicBezTo>
                  <a:cubicBezTo>
                    <a:pt x="31" y="10"/>
                    <a:pt x="27" y="6"/>
                    <a:pt x="16" y="6"/>
                  </a:cubicBezTo>
                  <a:lnTo>
                    <a:pt x="6" y="6"/>
                  </a:lnTo>
                  <a:close/>
                  <a:moveTo>
                    <a:pt x="35" y="47"/>
                  </a:moveTo>
                  <a:cubicBezTo>
                    <a:pt x="35" y="38"/>
                    <a:pt x="27" y="34"/>
                    <a:pt x="20" y="34"/>
                  </a:cubicBezTo>
                  <a:cubicBezTo>
                    <a:pt x="6" y="34"/>
                    <a:pt x="6" y="34"/>
                    <a:pt x="6" y="34"/>
                  </a:cubicBezTo>
                  <a:cubicBezTo>
                    <a:pt x="6" y="59"/>
                    <a:pt x="6" y="59"/>
                    <a:pt x="6" y="59"/>
                  </a:cubicBezTo>
                  <a:cubicBezTo>
                    <a:pt x="19" y="59"/>
                    <a:pt x="19" y="59"/>
                    <a:pt x="19" y="59"/>
                  </a:cubicBezTo>
                  <a:cubicBezTo>
                    <a:pt x="29" y="59"/>
                    <a:pt x="35" y="55"/>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04">
              <a:extLst>
                <a:ext uri="{FF2B5EF4-FFF2-40B4-BE49-F238E27FC236}">
                  <a16:creationId xmlns:a16="http://schemas.microsoft.com/office/drawing/2014/main" id="{0D5C2C9C-522A-4BC8-9A56-C824BBAA13D5}"/>
                </a:ext>
              </a:extLst>
            </p:cNvPr>
            <p:cNvSpPr>
              <a:spLocks/>
            </p:cNvSpPr>
            <p:nvPr/>
          </p:nvSpPr>
          <p:spPr bwMode="auto">
            <a:xfrm>
              <a:off x="7326" y="1302"/>
              <a:ext cx="83" cy="155"/>
            </a:xfrm>
            <a:custGeom>
              <a:avLst/>
              <a:gdLst>
                <a:gd name="T0" fmla="*/ 83 w 83"/>
                <a:gd name="T1" fmla="*/ 140 h 155"/>
                <a:gd name="T2" fmla="*/ 83 w 83"/>
                <a:gd name="T3" fmla="*/ 155 h 155"/>
                <a:gd name="T4" fmla="*/ 0 w 83"/>
                <a:gd name="T5" fmla="*/ 155 h 155"/>
                <a:gd name="T6" fmla="*/ 0 w 83"/>
                <a:gd name="T7" fmla="*/ 0 h 155"/>
                <a:gd name="T8" fmla="*/ 81 w 83"/>
                <a:gd name="T9" fmla="*/ 0 h 155"/>
                <a:gd name="T10" fmla="*/ 81 w 83"/>
                <a:gd name="T11" fmla="*/ 14 h 155"/>
                <a:gd name="T12" fmla="*/ 14 w 83"/>
                <a:gd name="T13" fmla="*/ 14 h 155"/>
                <a:gd name="T14" fmla="*/ 14 w 83"/>
                <a:gd name="T15" fmla="*/ 67 h 155"/>
                <a:gd name="T16" fmla="*/ 71 w 83"/>
                <a:gd name="T17" fmla="*/ 67 h 155"/>
                <a:gd name="T18" fmla="*/ 69 w 83"/>
                <a:gd name="T19" fmla="*/ 81 h 155"/>
                <a:gd name="T20" fmla="*/ 14 w 83"/>
                <a:gd name="T21" fmla="*/ 81 h 155"/>
                <a:gd name="T22" fmla="*/ 14 w 83"/>
                <a:gd name="T23" fmla="*/ 140 h 155"/>
                <a:gd name="T24" fmla="*/ 83 w 83"/>
                <a:gd name="T25" fmla="*/ 1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55">
                  <a:moveTo>
                    <a:pt x="83" y="140"/>
                  </a:moveTo>
                  <a:lnTo>
                    <a:pt x="83" y="155"/>
                  </a:lnTo>
                  <a:lnTo>
                    <a:pt x="0" y="155"/>
                  </a:lnTo>
                  <a:lnTo>
                    <a:pt x="0" y="0"/>
                  </a:lnTo>
                  <a:lnTo>
                    <a:pt x="81" y="0"/>
                  </a:lnTo>
                  <a:lnTo>
                    <a:pt x="81" y="14"/>
                  </a:lnTo>
                  <a:lnTo>
                    <a:pt x="14" y="14"/>
                  </a:lnTo>
                  <a:lnTo>
                    <a:pt x="14" y="67"/>
                  </a:lnTo>
                  <a:lnTo>
                    <a:pt x="71" y="67"/>
                  </a:lnTo>
                  <a:lnTo>
                    <a:pt x="69" y="81"/>
                  </a:lnTo>
                  <a:lnTo>
                    <a:pt x="14" y="81"/>
                  </a:lnTo>
                  <a:lnTo>
                    <a:pt x="14" y="140"/>
                  </a:lnTo>
                  <a:lnTo>
                    <a:pt x="8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05">
              <a:extLst>
                <a:ext uri="{FF2B5EF4-FFF2-40B4-BE49-F238E27FC236}">
                  <a16:creationId xmlns:a16="http://schemas.microsoft.com/office/drawing/2014/main" id="{72AF7F91-3930-4DB8-9D85-D188256491B4}"/>
                </a:ext>
              </a:extLst>
            </p:cNvPr>
            <p:cNvSpPr>
              <a:spLocks noEditPoints="1"/>
            </p:cNvSpPr>
            <p:nvPr/>
          </p:nvSpPr>
          <p:spPr bwMode="auto">
            <a:xfrm>
              <a:off x="7430" y="1302"/>
              <a:ext cx="131" cy="155"/>
            </a:xfrm>
            <a:custGeom>
              <a:avLst/>
              <a:gdLst>
                <a:gd name="T0" fmla="*/ 95 w 131"/>
                <a:gd name="T1" fmla="*/ 105 h 155"/>
                <a:gd name="T2" fmla="*/ 33 w 131"/>
                <a:gd name="T3" fmla="*/ 105 h 155"/>
                <a:gd name="T4" fmla="*/ 15 w 131"/>
                <a:gd name="T5" fmla="*/ 155 h 155"/>
                <a:gd name="T6" fmla="*/ 0 w 131"/>
                <a:gd name="T7" fmla="*/ 155 h 155"/>
                <a:gd name="T8" fmla="*/ 57 w 131"/>
                <a:gd name="T9" fmla="*/ 0 h 155"/>
                <a:gd name="T10" fmla="*/ 71 w 131"/>
                <a:gd name="T11" fmla="*/ 0 h 155"/>
                <a:gd name="T12" fmla="*/ 131 w 131"/>
                <a:gd name="T13" fmla="*/ 155 h 155"/>
                <a:gd name="T14" fmla="*/ 114 w 131"/>
                <a:gd name="T15" fmla="*/ 155 h 155"/>
                <a:gd name="T16" fmla="*/ 95 w 131"/>
                <a:gd name="T17" fmla="*/ 105 h 155"/>
                <a:gd name="T18" fmla="*/ 90 w 131"/>
                <a:gd name="T19" fmla="*/ 90 h 155"/>
                <a:gd name="T20" fmla="*/ 74 w 131"/>
                <a:gd name="T21" fmla="*/ 43 h 155"/>
                <a:gd name="T22" fmla="*/ 64 w 131"/>
                <a:gd name="T23" fmla="*/ 19 h 155"/>
                <a:gd name="T24" fmla="*/ 57 w 131"/>
                <a:gd name="T25" fmla="*/ 43 h 155"/>
                <a:gd name="T26" fmla="*/ 38 w 131"/>
                <a:gd name="T27" fmla="*/ 90 h 155"/>
                <a:gd name="T28" fmla="*/ 90 w 131"/>
                <a:gd name="T29" fmla="*/ 9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5">
                  <a:moveTo>
                    <a:pt x="95" y="105"/>
                  </a:moveTo>
                  <a:lnTo>
                    <a:pt x="33" y="105"/>
                  </a:lnTo>
                  <a:lnTo>
                    <a:pt x="15" y="155"/>
                  </a:lnTo>
                  <a:lnTo>
                    <a:pt x="0" y="155"/>
                  </a:lnTo>
                  <a:lnTo>
                    <a:pt x="57" y="0"/>
                  </a:lnTo>
                  <a:lnTo>
                    <a:pt x="71" y="0"/>
                  </a:lnTo>
                  <a:lnTo>
                    <a:pt x="131" y="155"/>
                  </a:lnTo>
                  <a:lnTo>
                    <a:pt x="114" y="155"/>
                  </a:lnTo>
                  <a:lnTo>
                    <a:pt x="95" y="105"/>
                  </a:lnTo>
                  <a:close/>
                  <a:moveTo>
                    <a:pt x="90" y="90"/>
                  </a:moveTo>
                  <a:lnTo>
                    <a:pt x="74" y="43"/>
                  </a:lnTo>
                  <a:lnTo>
                    <a:pt x="64" y="19"/>
                  </a:lnTo>
                  <a:lnTo>
                    <a:pt x="57" y="43"/>
                  </a:lnTo>
                  <a:lnTo>
                    <a:pt x="38"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06">
              <a:extLst>
                <a:ext uri="{FF2B5EF4-FFF2-40B4-BE49-F238E27FC236}">
                  <a16:creationId xmlns:a16="http://schemas.microsoft.com/office/drawing/2014/main" id="{84127C34-5B73-4621-9160-AF40B1A6F8D6}"/>
                </a:ext>
              </a:extLst>
            </p:cNvPr>
            <p:cNvSpPr>
              <a:spLocks/>
            </p:cNvSpPr>
            <p:nvPr/>
          </p:nvSpPr>
          <p:spPr bwMode="auto">
            <a:xfrm>
              <a:off x="7591" y="1302"/>
              <a:ext cx="105"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3" y="60"/>
                    <a:pt x="22" y="60"/>
                  </a:cubicBezTo>
                  <a:cubicBezTo>
                    <a:pt x="30"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07">
              <a:extLst>
                <a:ext uri="{FF2B5EF4-FFF2-40B4-BE49-F238E27FC236}">
                  <a16:creationId xmlns:a16="http://schemas.microsoft.com/office/drawing/2014/main" id="{AFFC7364-FC27-48FC-8267-2B4F8357EB30}"/>
                </a:ext>
              </a:extLst>
            </p:cNvPr>
            <p:cNvSpPr>
              <a:spLocks/>
            </p:cNvSpPr>
            <p:nvPr/>
          </p:nvSpPr>
          <p:spPr bwMode="auto">
            <a:xfrm>
              <a:off x="7724" y="1302"/>
              <a:ext cx="109" cy="155"/>
            </a:xfrm>
            <a:custGeom>
              <a:avLst/>
              <a:gdLst>
                <a:gd name="T0" fmla="*/ 107 w 109"/>
                <a:gd name="T1" fmla="*/ 12 h 155"/>
                <a:gd name="T2" fmla="*/ 62 w 109"/>
                <a:gd name="T3" fmla="*/ 12 h 155"/>
                <a:gd name="T4" fmla="*/ 62 w 109"/>
                <a:gd name="T5" fmla="*/ 155 h 155"/>
                <a:gd name="T6" fmla="*/ 47 w 109"/>
                <a:gd name="T7" fmla="*/ 155 h 155"/>
                <a:gd name="T8" fmla="*/ 47 w 109"/>
                <a:gd name="T9" fmla="*/ 12 h 155"/>
                <a:gd name="T10" fmla="*/ 0 w 109"/>
                <a:gd name="T11" fmla="*/ 12 h 155"/>
                <a:gd name="T12" fmla="*/ 0 w 109"/>
                <a:gd name="T13" fmla="*/ 0 h 155"/>
                <a:gd name="T14" fmla="*/ 109 w 109"/>
                <a:gd name="T15" fmla="*/ 0 h 155"/>
                <a:gd name="T16" fmla="*/ 107 w 109"/>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55">
                  <a:moveTo>
                    <a:pt x="107" y="12"/>
                  </a:moveTo>
                  <a:lnTo>
                    <a:pt x="62" y="12"/>
                  </a:lnTo>
                  <a:lnTo>
                    <a:pt x="62" y="155"/>
                  </a:lnTo>
                  <a:lnTo>
                    <a:pt x="47" y="155"/>
                  </a:lnTo>
                  <a:lnTo>
                    <a:pt x="47" y="12"/>
                  </a:lnTo>
                  <a:lnTo>
                    <a:pt x="0" y="12"/>
                  </a:lnTo>
                  <a:lnTo>
                    <a:pt x="0" y="0"/>
                  </a:lnTo>
                  <a:lnTo>
                    <a:pt x="109"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08">
              <a:extLst>
                <a:ext uri="{FF2B5EF4-FFF2-40B4-BE49-F238E27FC236}">
                  <a16:creationId xmlns:a16="http://schemas.microsoft.com/office/drawing/2014/main" id="{CC1D71F6-5523-4680-9E4D-BC13E9F79D0D}"/>
                </a:ext>
              </a:extLst>
            </p:cNvPr>
            <p:cNvSpPr>
              <a:spLocks/>
            </p:cNvSpPr>
            <p:nvPr/>
          </p:nvSpPr>
          <p:spPr bwMode="auto">
            <a:xfrm>
              <a:off x="7842" y="1302"/>
              <a:ext cx="114" cy="155"/>
            </a:xfrm>
            <a:custGeom>
              <a:avLst/>
              <a:gdLst>
                <a:gd name="T0" fmla="*/ 64 w 114"/>
                <a:gd name="T1" fmla="*/ 95 h 155"/>
                <a:gd name="T2" fmla="*/ 64 w 114"/>
                <a:gd name="T3" fmla="*/ 155 h 155"/>
                <a:gd name="T4" fmla="*/ 50 w 114"/>
                <a:gd name="T5" fmla="*/ 155 h 155"/>
                <a:gd name="T6" fmla="*/ 50 w 114"/>
                <a:gd name="T7" fmla="*/ 95 h 155"/>
                <a:gd name="T8" fmla="*/ 0 w 114"/>
                <a:gd name="T9" fmla="*/ 0 h 155"/>
                <a:gd name="T10" fmla="*/ 17 w 114"/>
                <a:gd name="T11" fmla="*/ 0 h 155"/>
                <a:gd name="T12" fmla="*/ 53 w 114"/>
                <a:gd name="T13" fmla="*/ 69 h 155"/>
                <a:gd name="T14" fmla="*/ 57 w 114"/>
                <a:gd name="T15" fmla="*/ 81 h 155"/>
                <a:gd name="T16" fmla="*/ 64 w 114"/>
                <a:gd name="T17" fmla="*/ 69 h 155"/>
                <a:gd name="T18" fmla="*/ 98 w 114"/>
                <a:gd name="T19" fmla="*/ 0 h 155"/>
                <a:gd name="T20" fmla="*/ 114 w 114"/>
                <a:gd name="T21" fmla="*/ 0 h 155"/>
                <a:gd name="T22" fmla="*/ 64 w 114"/>
                <a:gd name="T23" fmla="*/ 9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55">
                  <a:moveTo>
                    <a:pt x="64" y="95"/>
                  </a:moveTo>
                  <a:lnTo>
                    <a:pt x="64" y="155"/>
                  </a:lnTo>
                  <a:lnTo>
                    <a:pt x="50" y="155"/>
                  </a:lnTo>
                  <a:lnTo>
                    <a:pt x="50" y="95"/>
                  </a:lnTo>
                  <a:lnTo>
                    <a:pt x="0" y="0"/>
                  </a:lnTo>
                  <a:lnTo>
                    <a:pt x="17" y="0"/>
                  </a:lnTo>
                  <a:lnTo>
                    <a:pt x="53" y="69"/>
                  </a:lnTo>
                  <a:lnTo>
                    <a:pt x="57" y="81"/>
                  </a:lnTo>
                  <a:lnTo>
                    <a:pt x="64" y="69"/>
                  </a:lnTo>
                  <a:lnTo>
                    <a:pt x="98" y="0"/>
                  </a:lnTo>
                  <a:lnTo>
                    <a:pt x="114" y="0"/>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09">
              <a:extLst>
                <a:ext uri="{FF2B5EF4-FFF2-40B4-BE49-F238E27FC236}">
                  <a16:creationId xmlns:a16="http://schemas.microsoft.com/office/drawing/2014/main" id="{B4C0472C-08FF-43E1-97BD-7239CA08F859}"/>
                </a:ext>
              </a:extLst>
            </p:cNvPr>
            <p:cNvSpPr>
              <a:spLocks noEditPoints="1"/>
            </p:cNvSpPr>
            <p:nvPr/>
          </p:nvSpPr>
          <p:spPr bwMode="auto">
            <a:xfrm>
              <a:off x="8030" y="1138"/>
              <a:ext cx="132" cy="333"/>
            </a:xfrm>
            <a:custGeom>
              <a:avLst/>
              <a:gdLst>
                <a:gd name="T0" fmla="*/ 0 w 56"/>
                <a:gd name="T1" fmla="*/ 89 h 140"/>
                <a:gd name="T2" fmla="*/ 13 w 56"/>
                <a:gd name="T3" fmla="*/ 24 h 140"/>
                <a:gd name="T4" fmla="*/ 35 w 56"/>
                <a:gd name="T5" fmla="*/ 0 h 140"/>
                <a:gd name="T6" fmla="*/ 45 w 56"/>
                <a:gd name="T7" fmla="*/ 15 h 140"/>
                <a:gd name="T8" fmla="*/ 24 w 56"/>
                <a:gd name="T9" fmla="*/ 81 h 140"/>
                <a:gd name="T10" fmla="*/ 17 w 56"/>
                <a:gd name="T11" fmla="*/ 93 h 140"/>
                <a:gd name="T12" fmla="*/ 14 w 56"/>
                <a:gd name="T13" fmla="*/ 98 h 140"/>
                <a:gd name="T14" fmla="*/ 13 w 56"/>
                <a:gd name="T15" fmla="*/ 105 h 140"/>
                <a:gd name="T16" fmla="*/ 23 w 56"/>
                <a:gd name="T17" fmla="*/ 130 h 140"/>
                <a:gd name="T18" fmla="*/ 46 w 56"/>
                <a:gd name="T19" fmla="*/ 111 h 140"/>
                <a:gd name="T20" fmla="*/ 51 w 56"/>
                <a:gd name="T21" fmla="*/ 104 h 140"/>
                <a:gd name="T22" fmla="*/ 54 w 56"/>
                <a:gd name="T23" fmla="*/ 102 h 140"/>
                <a:gd name="T24" fmla="*/ 56 w 56"/>
                <a:gd name="T25" fmla="*/ 105 h 140"/>
                <a:gd name="T26" fmla="*/ 54 w 56"/>
                <a:gd name="T27" fmla="*/ 110 h 140"/>
                <a:gd name="T28" fmla="*/ 54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8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3" y="24"/>
                  </a:cubicBezTo>
                  <a:cubicBezTo>
                    <a:pt x="16" y="16"/>
                    <a:pt x="25" y="0"/>
                    <a:pt x="35" y="0"/>
                  </a:cubicBezTo>
                  <a:cubicBezTo>
                    <a:pt x="42" y="0"/>
                    <a:pt x="45" y="8"/>
                    <a:pt x="45" y="15"/>
                  </a:cubicBezTo>
                  <a:cubicBezTo>
                    <a:pt x="45" y="35"/>
                    <a:pt x="34" y="63"/>
                    <a:pt x="24" y="81"/>
                  </a:cubicBezTo>
                  <a:cubicBezTo>
                    <a:pt x="22" y="85"/>
                    <a:pt x="19" y="89"/>
                    <a:pt x="17" y="93"/>
                  </a:cubicBezTo>
                  <a:cubicBezTo>
                    <a:pt x="16" y="95"/>
                    <a:pt x="14" y="96"/>
                    <a:pt x="14" y="98"/>
                  </a:cubicBezTo>
                  <a:cubicBezTo>
                    <a:pt x="13" y="100"/>
                    <a:pt x="13" y="103"/>
                    <a:pt x="13" y="105"/>
                  </a:cubicBezTo>
                  <a:cubicBezTo>
                    <a:pt x="13" y="111"/>
                    <a:pt x="15" y="130"/>
                    <a:pt x="23" y="130"/>
                  </a:cubicBezTo>
                  <a:cubicBezTo>
                    <a:pt x="31" y="130"/>
                    <a:pt x="42" y="117"/>
                    <a:pt x="46" y="111"/>
                  </a:cubicBezTo>
                  <a:cubicBezTo>
                    <a:pt x="51" y="104"/>
                    <a:pt x="51" y="104"/>
                    <a:pt x="51" y="104"/>
                  </a:cubicBezTo>
                  <a:cubicBezTo>
                    <a:pt x="51" y="103"/>
                    <a:pt x="52" y="102"/>
                    <a:pt x="54" y="102"/>
                  </a:cubicBezTo>
                  <a:cubicBezTo>
                    <a:pt x="56" y="102"/>
                    <a:pt x="56" y="103"/>
                    <a:pt x="56" y="105"/>
                  </a:cubicBezTo>
                  <a:cubicBezTo>
                    <a:pt x="56" y="107"/>
                    <a:pt x="55" y="109"/>
                    <a:pt x="54" y="110"/>
                  </a:cubicBezTo>
                  <a:cubicBezTo>
                    <a:pt x="54" y="111"/>
                    <a:pt x="54" y="111"/>
                    <a:pt x="54"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6"/>
                    <a:pt x="38" y="34"/>
                    <a:pt x="38" y="14"/>
                  </a:cubicBezTo>
                  <a:cubicBezTo>
                    <a:pt x="38" y="12"/>
                    <a:pt x="38" y="8"/>
                    <a:pt x="35" y="8"/>
                  </a:cubicBezTo>
                  <a:cubicBezTo>
                    <a:pt x="29" y="8"/>
                    <a:pt x="24"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10">
              <a:extLst>
                <a:ext uri="{FF2B5EF4-FFF2-40B4-BE49-F238E27FC236}">
                  <a16:creationId xmlns:a16="http://schemas.microsoft.com/office/drawing/2014/main" id="{79FEDB38-4721-4797-86F7-36DC0F7CA257}"/>
                </a:ext>
              </a:extLst>
            </p:cNvPr>
            <p:cNvSpPr>
              <a:spLocks/>
            </p:cNvSpPr>
            <p:nvPr/>
          </p:nvSpPr>
          <p:spPr bwMode="auto">
            <a:xfrm>
              <a:off x="8146" y="1319"/>
              <a:ext cx="210" cy="147"/>
            </a:xfrm>
            <a:custGeom>
              <a:avLst/>
              <a:gdLst>
                <a:gd name="T0" fmla="*/ 5 w 89"/>
                <a:gd name="T1" fmla="*/ 7 h 62"/>
                <a:gd name="T2" fmla="*/ 15 w 89"/>
                <a:gd name="T3" fmla="*/ 0 h 62"/>
                <a:gd name="T4" fmla="*/ 19 w 89"/>
                <a:gd name="T5" fmla="*/ 3 h 62"/>
                <a:gd name="T6" fmla="*/ 18 w 89"/>
                <a:gd name="T7" fmla="*/ 8 h 62"/>
                <a:gd name="T8" fmla="*/ 11 w 89"/>
                <a:gd name="T9" fmla="*/ 46 h 62"/>
                <a:gd name="T10" fmla="*/ 14 w 89"/>
                <a:gd name="T11" fmla="*/ 53 h 62"/>
                <a:gd name="T12" fmla="*/ 48 w 89"/>
                <a:gd name="T13" fmla="*/ 10 h 62"/>
                <a:gd name="T14" fmla="*/ 57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7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5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5" y="7"/>
                  </a:moveTo>
                  <a:cubicBezTo>
                    <a:pt x="6" y="3"/>
                    <a:pt x="11" y="0"/>
                    <a:pt x="15" y="0"/>
                  </a:cubicBezTo>
                  <a:cubicBezTo>
                    <a:pt x="18" y="0"/>
                    <a:pt x="19" y="1"/>
                    <a:pt x="19" y="3"/>
                  </a:cubicBezTo>
                  <a:cubicBezTo>
                    <a:pt x="19" y="5"/>
                    <a:pt x="19" y="7"/>
                    <a:pt x="18" y="8"/>
                  </a:cubicBezTo>
                  <a:cubicBezTo>
                    <a:pt x="15" y="19"/>
                    <a:pt x="11" y="35"/>
                    <a:pt x="11" y="46"/>
                  </a:cubicBezTo>
                  <a:cubicBezTo>
                    <a:pt x="11" y="48"/>
                    <a:pt x="11" y="53"/>
                    <a:pt x="14" y="53"/>
                  </a:cubicBezTo>
                  <a:cubicBezTo>
                    <a:pt x="24" y="53"/>
                    <a:pt x="44" y="20"/>
                    <a:pt x="48" y="10"/>
                  </a:cubicBezTo>
                  <a:cubicBezTo>
                    <a:pt x="50" y="6"/>
                    <a:pt x="51" y="0"/>
                    <a:pt x="57"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7" y="24"/>
                  </a:cubicBezTo>
                  <a:cubicBezTo>
                    <a:pt x="89" y="24"/>
                    <a:pt x="89" y="26"/>
                    <a:pt x="89" y="27"/>
                  </a:cubicBezTo>
                  <a:cubicBezTo>
                    <a:pt x="89" y="28"/>
                    <a:pt x="88" y="30"/>
                    <a:pt x="88" y="31"/>
                  </a:cubicBezTo>
                  <a:cubicBezTo>
                    <a:pt x="83"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2" y="1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11">
              <a:extLst>
                <a:ext uri="{FF2B5EF4-FFF2-40B4-BE49-F238E27FC236}">
                  <a16:creationId xmlns:a16="http://schemas.microsoft.com/office/drawing/2014/main" id="{B83D78C0-7189-4878-985F-11C39F11CAEA}"/>
                </a:ext>
              </a:extLst>
            </p:cNvPr>
            <p:cNvSpPr>
              <a:spLocks/>
            </p:cNvSpPr>
            <p:nvPr/>
          </p:nvSpPr>
          <p:spPr bwMode="auto">
            <a:xfrm>
              <a:off x="8335" y="1309"/>
              <a:ext cx="185" cy="162"/>
            </a:xfrm>
            <a:custGeom>
              <a:avLst/>
              <a:gdLst>
                <a:gd name="T0" fmla="*/ 48 w 78"/>
                <a:gd name="T1" fmla="*/ 51 h 68"/>
                <a:gd name="T2" fmla="*/ 71 w 78"/>
                <a:gd name="T3" fmla="*/ 31 h 68"/>
                <a:gd name="T4" fmla="*/ 76 w 78"/>
                <a:gd name="T5" fmla="*/ 26 h 68"/>
                <a:gd name="T6" fmla="*/ 78 w 78"/>
                <a:gd name="T7" fmla="*/ 30 h 68"/>
                <a:gd name="T8" fmla="*/ 77 w 78"/>
                <a:gd name="T9" fmla="*/ 33 h 68"/>
                <a:gd name="T10" fmla="*/ 45 w 78"/>
                <a:gd name="T11" fmla="*/ 62 h 68"/>
                <a:gd name="T12" fmla="*/ 29 w 78"/>
                <a:gd name="T13" fmla="*/ 44 h 68"/>
                <a:gd name="T14" fmla="*/ 14 w 78"/>
                <a:gd name="T15" fmla="*/ 67 h 68"/>
                <a:gd name="T16" fmla="*/ 11 w 78"/>
                <a:gd name="T17" fmla="*/ 68 h 68"/>
                <a:gd name="T18" fmla="*/ 7 w 78"/>
                <a:gd name="T19" fmla="*/ 65 h 68"/>
                <a:gd name="T20" fmla="*/ 26 w 78"/>
                <a:gd name="T21" fmla="*/ 37 h 68"/>
                <a:gd name="T22" fmla="*/ 20 w 78"/>
                <a:gd name="T23" fmla="*/ 18 h 68"/>
                <a:gd name="T24" fmla="*/ 18 w 78"/>
                <a:gd name="T25" fmla="*/ 14 h 68"/>
                <a:gd name="T26" fmla="*/ 2 w 78"/>
                <a:gd name="T27" fmla="*/ 40 h 68"/>
                <a:gd name="T28" fmla="*/ 0 w 78"/>
                <a:gd name="T29" fmla="*/ 37 h 68"/>
                <a:gd name="T30" fmla="*/ 1 w 78"/>
                <a:gd name="T31" fmla="*/ 34 h 68"/>
                <a:gd name="T32" fmla="*/ 20 w 78"/>
                <a:gd name="T33" fmla="*/ 5 h 68"/>
                <a:gd name="T34" fmla="*/ 34 w 78"/>
                <a:gd name="T35" fmla="*/ 25 h 68"/>
                <a:gd name="T36" fmla="*/ 49 w 78"/>
                <a:gd name="T37" fmla="*/ 2 h 68"/>
                <a:gd name="T38" fmla="*/ 52 w 78"/>
                <a:gd name="T39" fmla="*/ 0 h 68"/>
                <a:gd name="T40" fmla="*/ 54 w 78"/>
                <a:gd name="T41" fmla="*/ 3 h 68"/>
                <a:gd name="T42" fmla="*/ 53 w 78"/>
                <a:gd name="T43" fmla="*/ 6 h 68"/>
                <a:gd name="T44" fmla="*/ 37 w 78"/>
                <a:gd name="T45" fmla="*/ 32 h 68"/>
                <a:gd name="T46" fmla="*/ 48 w 78"/>
                <a:gd name="T4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8">
                  <a:moveTo>
                    <a:pt x="48" y="51"/>
                  </a:moveTo>
                  <a:cubicBezTo>
                    <a:pt x="58" y="51"/>
                    <a:pt x="67" y="38"/>
                    <a:pt x="71" y="31"/>
                  </a:cubicBezTo>
                  <a:cubicBezTo>
                    <a:pt x="72" y="29"/>
                    <a:pt x="74" y="26"/>
                    <a:pt x="76" y="26"/>
                  </a:cubicBezTo>
                  <a:cubicBezTo>
                    <a:pt x="77" y="26"/>
                    <a:pt x="78" y="28"/>
                    <a:pt x="78" y="30"/>
                  </a:cubicBezTo>
                  <a:cubicBezTo>
                    <a:pt x="78" y="31"/>
                    <a:pt x="77" y="32"/>
                    <a:pt x="77" y="33"/>
                  </a:cubicBezTo>
                  <a:cubicBezTo>
                    <a:pt x="72" y="43"/>
                    <a:pt x="59" y="62"/>
                    <a:pt x="45" y="62"/>
                  </a:cubicBezTo>
                  <a:cubicBezTo>
                    <a:pt x="36" y="62"/>
                    <a:pt x="32" y="51"/>
                    <a:pt x="29" y="44"/>
                  </a:cubicBezTo>
                  <a:cubicBezTo>
                    <a:pt x="14" y="67"/>
                    <a:pt x="14" y="67"/>
                    <a:pt x="14" y="67"/>
                  </a:cubicBezTo>
                  <a:cubicBezTo>
                    <a:pt x="13" y="68"/>
                    <a:pt x="13" y="68"/>
                    <a:pt x="11" y="68"/>
                  </a:cubicBezTo>
                  <a:cubicBezTo>
                    <a:pt x="10" y="68"/>
                    <a:pt x="7" y="67"/>
                    <a:pt x="7" y="65"/>
                  </a:cubicBezTo>
                  <a:cubicBezTo>
                    <a:pt x="7" y="62"/>
                    <a:pt x="23" y="41"/>
                    <a:pt x="26" y="37"/>
                  </a:cubicBezTo>
                  <a:cubicBezTo>
                    <a:pt x="20" y="18"/>
                    <a:pt x="20" y="18"/>
                    <a:pt x="20" y="18"/>
                  </a:cubicBezTo>
                  <a:cubicBezTo>
                    <a:pt x="20" y="17"/>
                    <a:pt x="19" y="14"/>
                    <a:pt x="18" y="14"/>
                  </a:cubicBezTo>
                  <a:cubicBezTo>
                    <a:pt x="16" y="14"/>
                    <a:pt x="7" y="40"/>
                    <a:pt x="2" y="40"/>
                  </a:cubicBezTo>
                  <a:cubicBezTo>
                    <a:pt x="1" y="40"/>
                    <a:pt x="0" y="39"/>
                    <a:pt x="0" y="37"/>
                  </a:cubicBezTo>
                  <a:cubicBezTo>
                    <a:pt x="0" y="36"/>
                    <a:pt x="0" y="35"/>
                    <a:pt x="1" y="34"/>
                  </a:cubicBezTo>
                  <a:cubicBezTo>
                    <a:pt x="4" y="28"/>
                    <a:pt x="13" y="5"/>
                    <a:pt x="20" y="5"/>
                  </a:cubicBezTo>
                  <a:cubicBezTo>
                    <a:pt x="29" y="5"/>
                    <a:pt x="34" y="25"/>
                    <a:pt x="34" y="25"/>
                  </a:cubicBezTo>
                  <a:cubicBezTo>
                    <a:pt x="40" y="18"/>
                    <a:pt x="44" y="10"/>
                    <a:pt x="49" y="2"/>
                  </a:cubicBezTo>
                  <a:cubicBezTo>
                    <a:pt x="50" y="1"/>
                    <a:pt x="51" y="0"/>
                    <a:pt x="52" y="0"/>
                  </a:cubicBezTo>
                  <a:cubicBezTo>
                    <a:pt x="53" y="0"/>
                    <a:pt x="54" y="2"/>
                    <a:pt x="54" y="3"/>
                  </a:cubicBezTo>
                  <a:cubicBezTo>
                    <a:pt x="54" y="4"/>
                    <a:pt x="54" y="5"/>
                    <a:pt x="53" y="6"/>
                  </a:cubicBezTo>
                  <a:cubicBezTo>
                    <a:pt x="48" y="15"/>
                    <a:pt x="42" y="23"/>
                    <a:pt x="37" y="32"/>
                  </a:cubicBezTo>
                  <a:cubicBezTo>
                    <a:pt x="38" y="36"/>
                    <a:pt x="43" y="51"/>
                    <a:pt x="48"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12">
              <a:extLst>
                <a:ext uri="{FF2B5EF4-FFF2-40B4-BE49-F238E27FC236}">
                  <a16:creationId xmlns:a16="http://schemas.microsoft.com/office/drawing/2014/main" id="{3A4C5CEA-44D2-4C8A-B29F-87252EB356E2}"/>
                </a:ext>
              </a:extLst>
            </p:cNvPr>
            <p:cNvSpPr>
              <a:spLocks/>
            </p:cNvSpPr>
            <p:nvPr/>
          </p:nvSpPr>
          <p:spPr bwMode="auto">
            <a:xfrm>
              <a:off x="8499" y="1319"/>
              <a:ext cx="210" cy="147"/>
            </a:xfrm>
            <a:custGeom>
              <a:avLst/>
              <a:gdLst>
                <a:gd name="T0" fmla="*/ 4 w 89"/>
                <a:gd name="T1" fmla="*/ 7 h 62"/>
                <a:gd name="T2" fmla="*/ 15 w 89"/>
                <a:gd name="T3" fmla="*/ 0 h 62"/>
                <a:gd name="T4" fmla="*/ 19 w 89"/>
                <a:gd name="T5" fmla="*/ 3 h 62"/>
                <a:gd name="T6" fmla="*/ 18 w 89"/>
                <a:gd name="T7" fmla="*/ 8 h 62"/>
                <a:gd name="T8" fmla="*/ 10 w 89"/>
                <a:gd name="T9" fmla="*/ 46 h 62"/>
                <a:gd name="T10" fmla="*/ 13 w 89"/>
                <a:gd name="T11" fmla="*/ 53 h 62"/>
                <a:gd name="T12" fmla="*/ 48 w 89"/>
                <a:gd name="T13" fmla="*/ 10 h 62"/>
                <a:gd name="T14" fmla="*/ 56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6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4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4" y="7"/>
                  </a:moveTo>
                  <a:cubicBezTo>
                    <a:pt x="6" y="3"/>
                    <a:pt x="10" y="0"/>
                    <a:pt x="15" y="0"/>
                  </a:cubicBezTo>
                  <a:cubicBezTo>
                    <a:pt x="18" y="0"/>
                    <a:pt x="19" y="1"/>
                    <a:pt x="19" y="3"/>
                  </a:cubicBezTo>
                  <a:cubicBezTo>
                    <a:pt x="19" y="5"/>
                    <a:pt x="18" y="7"/>
                    <a:pt x="18" y="8"/>
                  </a:cubicBezTo>
                  <a:cubicBezTo>
                    <a:pt x="15" y="19"/>
                    <a:pt x="10" y="35"/>
                    <a:pt x="10" y="46"/>
                  </a:cubicBezTo>
                  <a:cubicBezTo>
                    <a:pt x="10" y="48"/>
                    <a:pt x="10" y="53"/>
                    <a:pt x="13" y="53"/>
                  </a:cubicBezTo>
                  <a:cubicBezTo>
                    <a:pt x="24" y="53"/>
                    <a:pt x="44" y="20"/>
                    <a:pt x="48" y="10"/>
                  </a:cubicBezTo>
                  <a:cubicBezTo>
                    <a:pt x="49" y="6"/>
                    <a:pt x="51" y="0"/>
                    <a:pt x="56"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6" y="24"/>
                  </a:cubicBezTo>
                  <a:cubicBezTo>
                    <a:pt x="88" y="24"/>
                    <a:pt x="89" y="26"/>
                    <a:pt x="89" y="27"/>
                  </a:cubicBezTo>
                  <a:cubicBezTo>
                    <a:pt x="89" y="28"/>
                    <a:pt x="88" y="30"/>
                    <a:pt x="88" y="31"/>
                  </a:cubicBezTo>
                  <a:cubicBezTo>
                    <a:pt x="82"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1" y="1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13">
              <a:extLst>
                <a:ext uri="{FF2B5EF4-FFF2-40B4-BE49-F238E27FC236}">
                  <a16:creationId xmlns:a16="http://schemas.microsoft.com/office/drawing/2014/main" id="{644ED73F-39BB-4220-A58D-52AD9FD09734}"/>
                </a:ext>
              </a:extLst>
            </p:cNvPr>
            <p:cNvSpPr>
              <a:spLocks/>
            </p:cNvSpPr>
            <p:nvPr/>
          </p:nvSpPr>
          <p:spPr bwMode="auto">
            <a:xfrm>
              <a:off x="8671" y="1266"/>
              <a:ext cx="178" cy="205"/>
            </a:xfrm>
            <a:custGeom>
              <a:avLst/>
              <a:gdLst>
                <a:gd name="T0" fmla="*/ 22 w 75"/>
                <a:gd name="T1" fmla="*/ 36 h 86"/>
                <a:gd name="T2" fmla="*/ 7 w 75"/>
                <a:gd name="T3" fmla="*/ 64 h 86"/>
                <a:gd name="T4" fmla="*/ 2 w 75"/>
                <a:gd name="T5" fmla="*/ 67 h 86"/>
                <a:gd name="T6" fmla="*/ 0 w 75"/>
                <a:gd name="T7" fmla="*/ 65 h 86"/>
                <a:gd name="T8" fmla="*/ 2 w 75"/>
                <a:gd name="T9" fmla="*/ 61 h 86"/>
                <a:gd name="T10" fmla="*/ 15 w 75"/>
                <a:gd name="T11" fmla="*/ 32 h 86"/>
                <a:gd name="T12" fmla="*/ 11 w 75"/>
                <a:gd name="T13" fmla="*/ 18 h 86"/>
                <a:gd name="T14" fmla="*/ 21 w 75"/>
                <a:gd name="T15" fmla="*/ 0 h 86"/>
                <a:gd name="T16" fmla="*/ 26 w 75"/>
                <a:gd name="T17" fmla="*/ 13 h 86"/>
                <a:gd name="T18" fmla="*/ 26 w 75"/>
                <a:gd name="T19" fmla="*/ 21 h 86"/>
                <a:gd name="T20" fmla="*/ 45 w 75"/>
                <a:gd name="T21" fmla="*/ 43 h 86"/>
                <a:gd name="T22" fmla="*/ 44 w 75"/>
                <a:gd name="T23" fmla="*/ 50 h 86"/>
                <a:gd name="T24" fmla="*/ 41 w 75"/>
                <a:gd name="T25" fmla="*/ 72 h 86"/>
                <a:gd name="T26" fmla="*/ 44 w 75"/>
                <a:gd name="T27" fmla="*/ 78 h 86"/>
                <a:gd name="T28" fmla="*/ 68 w 75"/>
                <a:gd name="T29" fmla="*/ 55 h 86"/>
                <a:gd name="T30" fmla="*/ 73 w 75"/>
                <a:gd name="T31" fmla="*/ 52 h 86"/>
                <a:gd name="T32" fmla="*/ 75 w 75"/>
                <a:gd name="T33" fmla="*/ 55 h 86"/>
                <a:gd name="T34" fmla="*/ 74 w 75"/>
                <a:gd name="T35" fmla="*/ 58 h 86"/>
                <a:gd name="T36" fmla="*/ 42 w 75"/>
                <a:gd name="T37" fmla="*/ 86 h 86"/>
                <a:gd name="T38" fmla="*/ 31 w 75"/>
                <a:gd name="T39" fmla="*/ 63 h 86"/>
                <a:gd name="T40" fmla="*/ 31 w 75"/>
                <a:gd name="T41" fmla="*/ 46 h 86"/>
                <a:gd name="T42" fmla="*/ 22 w 75"/>
                <a:gd name="T4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86">
                  <a:moveTo>
                    <a:pt x="22" y="36"/>
                  </a:moveTo>
                  <a:cubicBezTo>
                    <a:pt x="19" y="45"/>
                    <a:pt x="14" y="57"/>
                    <a:pt x="7" y="64"/>
                  </a:cubicBezTo>
                  <a:cubicBezTo>
                    <a:pt x="5" y="65"/>
                    <a:pt x="4" y="67"/>
                    <a:pt x="2" y="67"/>
                  </a:cubicBezTo>
                  <a:cubicBezTo>
                    <a:pt x="1" y="67"/>
                    <a:pt x="0" y="66"/>
                    <a:pt x="0" y="65"/>
                  </a:cubicBezTo>
                  <a:cubicBezTo>
                    <a:pt x="0" y="63"/>
                    <a:pt x="1" y="62"/>
                    <a:pt x="2" y="61"/>
                  </a:cubicBezTo>
                  <a:cubicBezTo>
                    <a:pt x="8" y="52"/>
                    <a:pt x="14" y="43"/>
                    <a:pt x="15" y="32"/>
                  </a:cubicBezTo>
                  <a:cubicBezTo>
                    <a:pt x="12" y="28"/>
                    <a:pt x="11" y="23"/>
                    <a:pt x="11" y="18"/>
                  </a:cubicBezTo>
                  <a:cubicBezTo>
                    <a:pt x="11" y="13"/>
                    <a:pt x="14" y="0"/>
                    <a:pt x="21" y="0"/>
                  </a:cubicBezTo>
                  <a:cubicBezTo>
                    <a:pt x="25" y="0"/>
                    <a:pt x="26" y="10"/>
                    <a:pt x="26" y="13"/>
                  </a:cubicBezTo>
                  <a:cubicBezTo>
                    <a:pt x="26" y="16"/>
                    <a:pt x="26" y="18"/>
                    <a:pt x="26" y="21"/>
                  </a:cubicBezTo>
                  <a:cubicBezTo>
                    <a:pt x="31" y="28"/>
                    <a:pt x="45" y="29"/>
                    <a:pt x="45" y="43"/>
                  </a:cubicBezTo>
                  <a:cubicBezTo>
                    <a:pt x="45" y="45"/>
                    <a:pt x="44" y="47"/>
                    <a:pt x="44" y="50"/>
                  </a:cubicBezTo>
                  <a:cubicBezTo>
                    <a:pt x="42" y="57"/>
                    <a:pt x="41" y="64"/>
                    <a:pt x="41" y="72"/>
                  </a:cubicBezTo>
                  <a:cubicBezTo>
                    <a:pt x="41" y="74"/>
                    <a:pt x="41" y="78"/>
                    <a:pt x="44" y="78"/>
                  </a:cubicBezTo>
                  <a:cubicBezTo>
                    <a:pt x="51" y="78"/>
                    <a:pt x="64" y="61"/>
                    <a:pt x="68" y="55"/>
                  </a:cubicBezTo>
                  <a:cubicBezTo>
                    <a:pt x="69" y="54"/>
                    <a:pt x="71" y="52"/>
                    <a:pt x="73" y="52"/>
                  </a:cubicBezTo>
                  <a:cubicBezTo>
                    <a:pt x="75" y="52"/>
                    <a:pt x="75" y="53"/>
                    <a:pt x="75" y="55"/>
                  </a:cubicBezTo>
                  <a:cubicBezTo>
                    <a:pt x="75" y="56"/>
                    <a:pt x="74" y="57"/>
                    <a:pt x="74" y="58"/>
                  </a:cubicBezTo>
                  <a:cubicBezTo>
                    <a:pt x="68" y="67"/>
                    <a:pt x="52" y="86"/>
                    <a:pt x="42" y="86"/>
                  </a:cubicBezTo>
                  <a:cubicBezTo>
                    <a:pt x="31" y="86"/>
                    <a:pt x="31" y="71"/>
                    <a:pt x="31" y="63"/>
                  </a:cubicBezTo>
                  <a:cubicBezTo>
                    <a:pt x="31" y="57"/>
                    <a:pt x="31" y="51"/>
                    <a:pt x="31" y="46"/>
                  </a:cubicBezTo>
                  <a:cubicBezTo>
                    <a:pt x="31" y="40"/>
                    <a:pt x="27" y="37"/>
                    <a:pt x="2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14">
              <a:extLst>
                <a:ext uri="{FF2B5EF4-FFF2-40B4-BE49-F238E27FC236}">
                  <a16:creationId xmlns:a16="http://schemas.microsoft.com/office/drawing/2014/main" id="{27347DB6-6DD3-44F2-BA13-89AA83396E78}"/>
                </a:ext>
              </a:extLst>
            </p:cNvPr>
            <p:cNvSpPr>
              <a:spLocks noEditPoints="1"/>
            </p:cNvSpPr>
            <p:nvPr/>
          </p:nvSpPr>
          <p:spPr bwMode="auto">
            <a:xfrm>
              <a:off x="8833" y="1319"/>
              <a:ext cx="139" cy="295"/>
            </a:xfrm>
            <a:custGeom>
              <a:avLst/>
              <a:gdLst>
                <a:gd name="T0" fmla="*/ 4 w 59"/>
                <a:gd name="T1" fmla="*/ 107 h 124"/>
                <a:gd name="T2" fmla="*/ 47 w 59"/>
                <a:gd name="T3" fmla="*/ 53 h 124"/>
                <a:gd name="T4" fmla="*/ 47 w 59"/>
                <a:gd name="T5" fmla="*/ 44 h 124"/>
                <a:gd name="T6" fmla="*/ 46 w 59"/>
                <a:gd name="T7" fmla="*/ 19 h 124"/>
                <a:gd name="T8" fmla="*/ 9 w 59"/>
                <a:gd name="T9" fmla="*/ 52 h 124"/>
                <a:gd name="T10" fmla="*/ 0 w 59"/>
                <a:gd name="T11" fmla="*/ 39 h 124"/>
                <a:gd name="T12" fmla="*/ 6 w 59"/>
                <a:gd name="T13" fmla="*/ 10 h 124"/>
                <a:gd name="T14" fmla="*/ 8 w 59"/>
                <a:gd name="T15" fmla="*/ 4 h 124"/>
                <a:gd name="T16" fmla="*/ 14 w 59"/>
                <a:gd name="T17" fmla="*/ 0 h 124"/>
                <a:gd name="T18" fmla="*/ 21 w 59"/>
                <a:gd name="T19" fmla="*/ 6 h 124"/>
                <a:gd name="T20" fmla="*/ 18 w 59"/>
                <a:gd name="T21" fmla="*/ 16 h 124"/>
                <a:gd name="T22" fmla="*/ 11 w 59"/>
                <a:gd name="T23" fmla="*/ 41 h 124"/>
                <a:gd name="T24" fmla="*/ 13 w 59"/>
                <a:gd name="T25" fmla="*/ 45 h 124"/>
                <a:gd name="T26" fmla="*/ 24 w 59"/>
                <a:gd name="T27" fmla="*/ 36 h 124"/>
                <a:gd name="T28" fmla="*/ 47 w 59"/>
                <a:gd name="T29" fmla="*/ 7 h 124"/>
                <a:gd name="T30" fmla="*/ 53 w 59"/>
                <a:gd name="T31" fmla="*/ 2 h 124"/>
                <a:gd name="T32" fmla="*/ 56 w 59"/>
                <a:gd name="T33" fmla="*/ 4 h 124"/>
                <a:gd name="T34" fmla="*/ 59 w 59"/>
                <a:gd name="T35" fmla="*/ 21 h 124"/>
                <a:gd name="T36" fmla="*/ 42 w 59"/>
                <a:gd name="T37" fmla="*/ 108 h 124"/>
                <a:gd name="T38" fmla="*/ 18 w 59"/>
                <a:gd name="T39" fmla="*/ 124 h 124"/>
                <a:gd name="T40" fmla="*/ 4 w 59"/>
                <a:gd name="T41" fmla="*/ 107 h 124"/>
                <a:gd name="T42" fmla="*/ 12 w 59"/>
                <a:gd name="T43" fmla="*/ 107 h 124"/>
                <a:gd name="T44" fmla="*/ 18 w 59"/>
                <a:gd name="T45" fmla="*/ 118 h 124"/>
                <a:gd name="T46" fmla="*/ 31 w 59"/>
                <a:gd name="T47" fmla="*/ 108 h 124"/>
                <a:gd name="T48" fmla="*/ 46 w 59"/>
                <a:gd name="T49" fmla="*/ 60 h 124"/>
                <a:gd name="T50" fmla="*/ 12 w 59"/>
                <a:gd name="T51"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4">
                  <a:moveTo>
                    <a:pt x="4" y="107"/>
                  </a:moveTo>
                  <a:cubicBezTo>
                    <a:pt x="4" y="85"/>
                    <a:pt x="30" y="64"/>
                    <a:pt x="47" y="53"/>
                  </a:cubicBezTo>
                  <a:cubicBezTo>
                    <a:pt x="47" y="50"/>
                    <a:pt x="47" y="47"/>
                    <a:pt x="47" y="44"/>
                  </a:cubicBezTo>
                  <a:cubicBezTo>
                    <a:pt x="47" y="36"/>
                    <a:pt x="47" y="28"/>
                    <a:pt x="46" y="19"/>
                  </a:cubicBezTo>
                  <a:cubicBezTo>
                    <a:pt x="41" y="28"/>
                    <a:pt x="20" y="52"/>
                    <a:pt x="9" y="52"/>
                  </a:cubicBezTo>
                  <a:cubicBezTo>
                    <a:pt x="2" y="52"/>
                    <a:pt x="0" y="45"/>
                    <a:pt x="0" y="39"/>
                  </a:cubicBezTo>
                  <a:cubicBezTo>
                    <a:pt x="0" y="30"/>
                    <a:pt x="3" y="20"/>
                    <a:pt x="6" y="10"/>
                  </a:cubicBezTo>
                  <a:cubicBezTo>
                    <a:pt x="7" y="8"/>
                    <a:pt x="7" y="6"/>
                    <a:pt x="8" y="4"/>
                  </a:cubicBezTo>
                  <a:cubicBezTo>
                    <a:pt x="9" y="2"/>
                    <a:pt x="11" y="0"/>
                    <a:pt x="14" y="0"/>
                  </a:cubicBezTo>
                  <a:cubicBezTo>
                    <a:pt x="18" y="0"/>
                    <a:pt x="21" y="3"/>
                    <a:pt x="21" y="6"/>
                  </a:cubicBezTo>
                  <a:cubicBezTo>
                    <a:pt x="21" y="9"/>
                    <a:pt x="19" y="14"/>
                    <a:pt x="18" y="16"/>
                  </a:cubicBezTo>
                  <a:cubicBezTo>
                    <a:pt x="16" y="22"/>
                    <a:pt x="11" y="36"/>
                    <a:pt x="11" y="41"/>
                  </a:cubicBezTo>
                  <a:cubicBezTo>
                    <a:pt x="11" y="42"/>
                    <a:pt x="11" y="45"/>
                    <a:pt x="13" y="45"/>
                  </a:cubicBezTo>
                  <a:cubicBezTo>
                    <a:pt x="15" y="45"/>
                    <a:pt x="22" y="38"/>
                    <a:pt x="24" y="36"/>
                  </a:cubicBezTo>
                  <a:cubicBezTo>
                    <a:pt x="33" y="27"/>
                    <a:pt x="40" y="17"/>
                    <a:pt x="47" y="7"/>
                  </a:cubicBezTo>
                  <a:cubicBezTo>
                    <a:pt x="49" y="5"/>
                    <a:pt x="51" y="2"/>
                    <a:pt x="53" y="2"/>
                  </a:cubicBezTo>
                  <a:cubicBezTo>
                    <a:pt x="54" y="2"/>
                    <a:pt x="55" y="3"/>
                    <a:pt x="56" y="4"/>
                  </a:cubicBezTo>
                  <a:cubicBezTo>
                    <a:pt x="59" y="5"/>
                    <a:pt x="59" y="18"/>
                    <a:pt x="59" y="21"/>
                  </a:cubicBezTo>
                  <a:cubicBezTo>
                    <a:pt x="59" y="50"/>
                    <a:pt x="58" y="83"/>
                    <a:pt x="42" y="108"/>
                  </a:cubicBezTo>
                  <a:cubicBezTo>
                    <a:pt x="37" y="116"/>
                    <a:pt x="28" y="124"/>
                    <a:pt x="18" y="124"/>
                  </a:cubicBezTo>
                  <a:cubicBezTo>
                    <a:pt x="8" y="124"/>
                    <a:pt x="4" y="115"/>
                    <a:pt x="4" y="107"/>
                  </a:cubicBezTo>
                  <a:close/>
                  <a:moveTo>
                    <a:pt x="12" y="107"/>
                  </a:moveTo>
                  <a:cubicBezTo>
                    <a:pt x="12" y="111"/>
                    <a:pt x="13" y="118"/>
                    <a:pt x="18" y="118"/>
                  </a:cubicBezTo>
                  <a:cubicBezTo>
                    <a:pt x="23" y="118"/>
                    <a:pt x="28" y="112"/>
                    <a:pt x="31" y="108"/>
                  </a:cubicBezTo>
                  <a:cubicBezTo>
                    <a:pt x="39" y="97"/>
                    <a:pt x="44" y="74"/>
                    <a:pt x="46" y="60"/>
                  </a:cubicBezTo>
                  <a:cubicBezTo>
                    <a:pt x="32" y="71"/>
                    <a:pt x="12" y="88"/>
                    <a:pt x="12"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15">
              <a:extLst>
                <a:ext uri="{FF2B5EF4-FFF2-40B4-BE49-F238E27FC236}">
                  <a16:creationId xmlns:a16="http://schemas.microsoft.com/office/drawing/2014/main" id="{0C6FC939-8868-48BE-9EDE-677E6AD0690C}"/>
                </a:ext>
              </a:extLst>
            </p:cNvPr>
            <p:cNvSpPr>
              <a:spLocks/>
            </p:cNvSpPr>
            <p:nvPr/>
          </p:nvSpPr>
          <p:spPr bwMode="auto">
            <a:xfrm>
              <a:off x="9067" y="1300"/>
              <a:ext cx="97" cy="159"/>
            </a:xfrm>
            <a:custGeom>
              <a:avLst/>
              <a:gdLst>
                <a:gd name="T0" fmla="*/ 0 w 41"/>
                <a:gd name="T1" fmla="*/ 61 h 67"/>
                <a:gd name="T2" fmla="*/ 0 w 41"/>
                <a:gd name="T3" fmla="*/ 54 h 67"/>
                <a:gd name="T4" fmla="*/ 1 w 41"/>
                <a:gd name="T5" fmla="*/ 54 h 67"/>
                <a:gd name="T6" fmla="*/ 21 w 41"/>
                <a:gd name="T7" fmla="*/ 62 h 67"/>
                <a:gd name="T8" fmla="*/ 35 w 41"/>
                <a:gd name="T9" fmla="*/ 50 h 67"/>
                <a:gd name="T10" fmla="*/ 21 w 41"/>
                <a:gd name="T11" fmla="*/ 36 h 67"/>
                <a:gd name="T12" fmla="*/ 2 w 41"/>
                <a:gd name="T13" fmla="*/ 17 h 67"/>
                <a:gd name="T14" fmla="*/ 22 w 41"/>
                <a:gd name="T15" fmla="*/ 0 h 67"/>
                <a:gd name="T16" fmla="*/ 39 w 41"/>
                <a:gd name="T17" fmla="*/ 4 h 67"/>
                <a:gd name="T18" fmla="*/ 37 w 41"/>
                <a:gd name="T19" fmla="*/ 10 h 67"/>
                <a:gd name="T20" fmla="*/ 36 w 41"/>
                <a:gd name="T21" fmla="*/ 10 h 67"/>
                <a:gd name="T22" fmla="*/ 20 w 41"/>
                <a:gd name="T23" fmla="*/ 5 h 67"/>
                <a:gd name="T24" fmla="*/ 8 w 41"/>
                <a:gd name="T25" fmla="*/ 16 h 67"/>
                <a:gd name="T26" fmla="*/ 22 w 41"/>
                <a:gd name="T27" fmla="*/ 29 h 67"/>
                <a:gd name="T28" fmla="*/ 41 w 41"/>
                <a:gd name="T29" fmla="*/ 49 h 67"/>
                <a:gd name="T30" fmla="*/ 20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7" y="58"/>
                    <a:pt x="13" y="62"/>
                    <a:pt x="21" y="62"/>
                  </a:cubicBezTo>
                  <a:cubicBezTo>
                    <a:pt x="29" y="62"/>
                    <a:pt x="35" y="57"/>
                    <a:pt x="35" y="50"/>
                  </a:cubicBezTo>
                  <a:cubicBezTo>
                    <a:pt x="35" y="43"/>
                    <a:pt x="30" y="39"/>
                    <a:pt x="21" y="36"/>
                  </a:cubicBezTo>
                  <a:cubicBezTo>
                    <a:pt x="12" y="32"/>
                    <a:pt x="2" y="29"/>
                    <a:pt x="2" y="17"/>
                  </a:cubicBezTo>
                  <a:cubicBezTo>
                    <a:pt x="2" y="7"/>
                    <a:pt x="9" y="0"/>
                    <a:pt x="22" y="0"/>
                  </a:cubicBezTo>
                  <a:cubicBezTo>
                    <a:pt x="27" y="0"/>
                    <a:pt x="34" y="1"/>
                    <a:pt x="39" y="4"/>
                  </a:cubicBezTo>
                  <a:cubicBezTo>
                    <a:pt x="37" y="10"/>
                    <a:pt x="37" y="10"/>
                    <a:pt x="37" y="10"/>
                  </a:cubicBezTo>
                  <a:cubicBezTo>
                    <a:pt x="36" y="10"/>
                    <a:pt x="36" y="10"/>
                    <a:pt x="36" y="10"/>
                  </a:cubicBezTo>
                  <a:cubicBezTo>
                    <a:pt x="31" y="7"/>
                    <a:pt x="25" y="5"/>
                    <a:pt x="20" y="5"/>
                  </a:cubicBezTo>
                  <a:cubicBezTo>
                    <a:pt x="12" y="5"/>
                    <a:pt x="8" y="11"/>
                    <a:pt x="8" y="16"/>
                  </a:cubicBezTo>
                  <a:cubicBezTo>
                    <a:pt x="8" y="22"/>
                    <a:pt x="12" y="25"/>
                    <a:pt x="22" y="29"/>
                  </a:cubicBezTo>
                  <a:cubicBezTo>
                    <a:pt x="31" y="33"/>
                    <a:pt x="41" y="37"/>
                    <a:pt x="41" y="49"/>
                  </a:cubicBezTo>
                  <a:cubicBezTo>
                    <a:pt x="41" y="59"/>
                    <a:pt x="33" y="67"/>
                    <a:pt x="20" y="67"/>
                  </a:cubicBezTo>
                  <a:cubicBezTo>
                    <a:pt x="12" y="67"/>
                    <a:pt x="5" y="64"/>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16">
              <a:extLst>
                <a:ext uri="{FF2B5EF4-FFF2-40B4-BE49-F238E27FC236}">
                  <a16:creationId xmlns:a16="http://schemas.microsoft.com/office/drawing/2014/main" id="{9143C55A-CCE2-4211-94A1-1F5B0AEE743C}"/>
                </a:ext>
              </a:extLst>
            </p:cNvPr>
            <p:cNvSpPr>
              <a:spLocks/>
            </p:cNvSpPr>
            <p:nvPr/>
          </p:nvSpPr>
          <p:spPr bwMode="auto">
            <a:xfrm>
              <a:off x="9183" y="1302"/>
              <a:ext cx="107" cy="155"/>
            </a:xfrm>
            <a:custGeom>
              <a:avLst/>
              <a:gdLst>
                <a:gd name="T0" fmla="*/ 107 w 107"/>
                <a:gd name="T1" fmla="*/ 12 h 155"/>
                <a:gd name="T2" fmla="*/ 62 w 107"/>
                <a:gd name="T3" fmla="*/ 12 h 155"/>
                <a:gd name="T4" fmla="*/ 62 w 107"/>
                <a:gd name="T5" fmla="*/ 155 h 155"/>
                <a:gd name="T6" fmla="*/ 45 w 107"/>
                <a:gd name="T7" fmla="*/ 155 h 155"/>
                <a:gd name="T8" fmla="*/ 45 w 107"/>
                <a:gd name="T9" fmla="*/ 12 h 155"/>
                <a:gd name="T10" fmla="*/ 0 w 107"/>
                <a:gd name="T11" fmla="*/ 12 h 155"/>
                <a:gd name="T12" fmla="*/ 0 w 107"/>
                <a:gd name="T13" fmla="*/ 0 h 155"/>
                <a:gd name="T14" fmla="*/ 107 w 107"/>
                <a:gd name="T15" fmla="*/ 0 h 155"/>
                <a:gd name="T16" fmla="*/ 107 w 107"/>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5">
                  <a:moveTo>
                    <a:pt x="107" y="12"/>
                  </a:moveTo>
                  <a:lnTo>
                    <a:pt x="62" y="12"/>
                  </a:lnTo>
                  <a:lnTo>
                    <a:pt x="62" y="155"/>
                  </a:lnTo>
                  <a:lnTo>
                    <a:pt x="45" y="155"/>
                  </a:lnTo>
                  <a:lnTo>
                    <a:pt x="45" y="12"/>
                  </a:lnTo>
                  <a:lnTo>
                    <a:pt x="0" y="12"/>
                  </a:lnTo>
                  <a:lnTo>
                    <a:pt x="0" y="0"/>
                  </a:lnTo>
                  <a:lnTo>
                    <a:pt x="107"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17">
              <a:extLst>
                <a:ext uri="{FF2B5EF4-FFF2-40B4-BE49-F238E27FC236}">
                  <a16:creationId xmlns:a16="http://schemas.microsoft.com/office/drawing/2014/main" id="{AF86415A-92F2-4F0D-B740-82E0EFCC764B}"/>
                </a:ext>
              </a:extLst>
            </p:cNvPr>
            <p:cNvSpPr>
              <a:spLocks/>
            </p:cNvSpPr>
            <p:nvPr/>
          </p:nvSpPr>
          <p:spPr bwMode="auto">
            <a:xfrm>
              <a:off x="9318" y="1302"/>
              <a:ext cx="104"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4" y="60"/>
                    <a:pt x="22" y="60"/>
                  </a:cubicBezTo>
                  <a:cubicBezTo>
                    <a:pt x="31"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18">
              <a:extLst>
                <a:ext uri="{FF2B5EF4-FFF2-40B4-BE49-F238E27FC236}">
                  <a16:creationId xmlns:a16="http://schemas.microsoft.com/office/drawing/2014/main" id="{35B8CB2B-C5D4-41FC-BA80-FE62801EC9DB}"/>
                </a:ext>
              </a:extLst>
            </p:cNvPr>
            <p:cNvSpPr>
              <a:spLocks noEditPoints="1"/>
            </p:cNvSpPr>
            <p:nvPr/>
          </p:nvSpPr>
          <p:spPr bwMode="auto">
            <a:xfrm>
              <a:off x="9474" y="1302"/>
              <a:ext cx="112" cy="155"/>
            </a:xfrm>
            <a:custGeom>
              <a:avLst/>
              <a:gdLst>
                <a:gd name="T0" fmla="*/ 47 w 47"/>
                <a:gd name="T1" fmla="*/ 31 h 65"/>
                <a:gd name="T2" fmla="*/ 17 w 47"/>
                <a:gd name="T3" fmla="*/ 65 h 65"/>
                <a:gd name="T4" fmla="*/ 0 w 47"/>
                <a:gd name="T5" fmla="*/ 65 h 65"/>
                <a:gd name="T6" fmla="*/ 0 w 47"/>
                <a:gd name="T7" fmla="*/ 0 h 65"/>
                <a:gd name="T8" fmla="*/ 16 w 47"/>
                <a:gd name="T9" fmla="*/ 0 h 65"/>
                <a:gd name="T10" fmla="*/ 47 w 47"/>
                <a:gd name="T11" fmla="*/ 31 h 65"/>
                <a:gd name="T12" fmla="*/ 40 w 47"/>
                <a:gd name="T13" fmla="*/ 32 h 65"/>
                <a:gd name="T14" fmla="*/ 15 w 47"/>
                <a:gd name="T15" fmla="*/ 6 h 65"/>
                <a:gd name="T16" fmla="*/ 6 w 47"/>
                <a:gd name="T17" fmla="*/ 6 h 65"/>
                <a:gd name="T18" fmla="*/ 6 w 47"/>
                <a:gd name="T19" fmla="*/ 59 h 65"/>
                <a:gd name="T20" fmla="*/ 17 w 47"/>
                <a:gd name="T21" fmla="*/ 59 h 65"/>
                <a:gd name="T22" fmla="*/ 40 w 47"/>
                <a:gd name="T23"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5">
                  <a:moveTo>
                    <a:pt x="47" y="31"/>
                  </a:moveTo>
                  <a:cubicBezTo>
                    <a:pt x="47" y="57"/>
                    <a:pt x="31" y="65"/>
                    <a:pt x="17" y="65"/>
                  </a:cubicBezTo>
                  <a:cubicBezTo>
                    <a:pt x="0" y="65"/>
                    <a:pt x="0" y="65"/>
                    <a:pt x="0" y="65"/>
                  </a:cubicBezTo>
                  <a:cubicBezTo>
                    <a:pt x="0" y="0"/>
                    <a:pt x="0" y="0"/>
                    <a:pt x="0" y="0"/>
                  </a:cubicBezTo>
                  <a:cubicBezTo>
                    <a:pt x="16" y="0"/>
                    <a:pt x="16" y="0"/>
                    <a:pt x="16" y="0"/>
                  </a:cubicBezTo>
                  <a:cubicBezTo>
                    <a:pt x="28" y="0"/>
                    <a:pt x="47" y="7"/>
                    <a:pt x="47" y="31"/>
                  </a:cubicBezTo>
                  <a:close/>
                  <a:moveTo>
                    <a:pt x="40" y="32"/>
                  </a:moveTo>
                  <a:cubicBezTo>
                    <a:pt x="40" y="11"/>
                    <a:pt x="26" y="6"/>
                    <a:pt x="15" y="6"/>
                  </a:cubicBezTo>
                  <a:cubicBezTo>
                    <a:pt x="6" y="6"/>
                    <a:pt x="6" y="6"/>
                    <a:pt x="6" y="6"/>
                  </a:cubicBezTo>
                  <a:cubicBezTo>
                    <a:pt x="6" y="59"/>
                    <a:pt x="6" y="59"/>
                    <a:pt x="6" y="59"/>
                  </a:cubicBezTo>
                  <a:cubicBezTo>
                    <a:pt x="17" y="59"/>
                    <a:pt x="17" y="59"/>
                    <a:pt x="17" y="59"/>
                  </a:cubicBezTo>
                  <a:cubicBezTo>
                    <a:pt x="27" y="59"/>
                    <a:pt x="40" y="55"/>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Rectangle 119">
              <a:extLst>
                <a:ext uri="{FF2B5EF4-FFF2-40B4-BE49-F238E27FC236}">
                  <a16:creationId xmlns:a16="http://schemas.microsoft.com/office/drawing/2014/main" id="{743A34E3-7B0B-4E1D-9345-09C262E047B9}"/>
                </a:ext>
              </a:extLst>
            </p:cNvPr>
            <p:cNvSpPr>
              <a:spLocks noChangeArrowheads="1"/>
            </p:cNvSpPr>
            <p:nvPr/>
          </p:nvSpPr>
          <p:spPr bwMode="auto">
            <a:xfrm>
              <a:off x="9626" y="1302"/>
              <a:ext cx="17"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0">
              <a:extLst>
                <a:ext uri="{FF2B5EF4-FFF2-40B4-BE49-F238E27FC236}">
                  <a16:creationId xmlns:a16="http://schemas.microsoft.com/office/drawing/2014/main" id="{8824F542-DC76-46C9-B00E-5DC8408A53C6}"/>
                </a:ext>
              </a:extLst>
            </p:cNvPr>
            <p:cNvSpPr>
              <a:spLocks noEditPoints="1"/>
            </p:cNvSpPr>
            <p:nvPr/>
          </p:nvSpPr>
          <p:spPr bwMode="auto">
            <a:xfrm>
              <a:off x="9683" y="1300"/>
              <a:ext cx="125" cy="159"/>
            </a:xfrm>
            <a:custGeom>
              <a:avLst/>
              <a:gdLst>
                <a:gd name="T0" fmla="*/ 0 w 53"/>
                <a:gd name="T1" fmla="*/ 34 h 67"/>
                <a:gd name="T2" fmla="*/ 27 w 53"/>
                <a:gd name="T3" fmla="*/ 0 h 67"/>
                <a:gd name="T4" fmla="*/ 53 w 53"/>
                <a:gd name="T5" fmla="*/ 33 h 67"/>
                <a:gd name="T6" fmla="*/ 26 w 53"/>
                <a:gd name="T7" fmla="*/ 67 h 67"/>
                <a:gd name="T8" fmla="*/ 0 w 53"/>
                <a:gd name="T9" fmla="*/ 34 h 67"/>
                <a:gd name="T10" fmla="*/ 47 w 53"/>
                <a:gd name="T11" fmla="*/ 33 h 67"/>
                <a:gd name="T12" fmla="*/ 27 w 53"/>
                <a:gd name="T13" fmla="*/ 5 h 67"/>
                <a:gd name="T14" fmla="*/ 7 w 53"/>
                <a:gd name="T15" fmla="*/ 33 h 67"/>
                <a:gd name="T16" fmla="*/ 27 w 53"/>
                <a:gd name="T17" fmla="*/ 61 h 67"/>
                <a:gd name="T18" fmla="*/ 47 w 53"/>
                <a:gd name="T1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67">
                  <a:moveTo>
                    <a:pt x="0" y="34"/>
                  </a:moveTo>
                  <a:cubicBezTo>
                    <a:pt x="0" y="12"/>
                    <a:pt x="10" y="0"/>
                    <a:pt x="27" y="0"/>
                  </a:cubicBezTo>
                  <a:cubicBezTo>
                    <a:pt x="45" y="0"/>
                    <a:pt x="53" y="12"/>
                    <a:pt x="53" y="33"/>
                  </a:cubicBezTo>
                  <a:cubicBezTo>
                    <a:pt x="53" y="54"/>
                    <a:pt x="43" y="67"/>
                    <a:pt x="26" y="67"/>
                  </a:cubicBezTo>
                  <a:cubicBezTo>
                    <a:pt x="9" y="67"/>
                    <a:pt x="0" y="54"/>
                    <a:pt x="0" y="34"/>
                  </a:cubicBezTo>
                  <a:close/>
                  <a:moveTo>
                    <a:pt x="47" y="33"/>
                  </a:moveTo>
                  <a:cubicBezTo>
                    <a:pt x="47" y="14"/>
                    <a:pt x="39" y="5"/>
                    <a:pt x="27" y="5"/>
                  </a:cubicBezTo>
                  <a:cubicBezTo>
                    <a:pt x="15" y="5"/>
                    <a:pt x="7" y="14"/>
                    <a:pt x="7" y="33"/>
                  </a:cubicBezTo>
                  <a:cubicBezTo>
                    <a:pt x="7" y="53"/>
                    <a:pt x="15" y="61"/>
                    <a:pt x="27" y="61"/>
                  </a:cubicBezTo>
                  <a:cubicBezTo>
                    <a:pt x="39" y="61"/>
                    <a:pt x="47" y="53"/>
                    <a:pt x="47"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1">
              <a:extLst>
                <a:ext uri="{FF2B5EF4-FFF2-40B4-BE49-F238E27FC236}">
                  <a16:creationId xmlns:a16="http://schemas.microsoft.com/office/drawing/2014/main" id="{D507BD72-EA39-4412-83DA-1694E645E886}"/>
                </a:ext>
              </a:extLst>
            </p:cNvPr>
            <p:cNvSpPr>
              <a:spLocks noEditPoints="1"/>
            </p:cNvSpPr>
            <p:nvPr/>
          </p:nvSpPr>
          <p:spPr bwMode="auto">
            <a:xfrm>
              <a:off x="8333" y="701"/>
              <a:ext cx="99" cy="154"/>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1 h 65"/>
                <a:gd name="T14" fmla="*/ 42 w 42"/>
                <a:gd name="T15" fmla="*/ 47 h 65"/>
                <a:gd name="T16" fmla="*/ 6 w 42"/>
                <a:gd name="T17" fmla="*/ 6 h 65"/>
                <a:gd name="T18" fmla="*/ 6 w 42"/>
                <a:gd name="T19" fmla="*/ 29 h 65"/>
                <a:gd name="T20" fmla="*/ 18 w 42"/>
                <a:gd name="T21" fmla="*/ 29 h 65"/>
                <a:gd name="T22" fmla="*/ 31 w 42"/>
                <a:gd name="T23" fmla="*/ 17 h 65"/>
                <a:gd name="T24" fmla="*/ 15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3"/>
                    <a:pt x="33" y="28"/>
                    <a:pt x="27" y="31"/>
                  </a:cubicBezTo>
                  <a:cubicBezTo>
                    <a:pt x="34" y="32"/>
                    <a:pt x="42" y="37"/>
                    <a:pt x="42" y="47"/>
                  </a:cubicBezTo>
                  <a:close/>
                  <a:moveTo>
                    <a:pt x="6" y="6"/>
                  </a:moveTo>
                  <a:cubicBezTo>
                    <a:pt x="6" y="29"/>
                    <a:pt x="6" y="29"/>
                    <a:pt x="6" y="29"/>
                  </a:cubicBezTo>
                  <a:cubicBezTo>
                    <a:pt x="18" y="29"/>
                    <a:pt x="18" y="29"/>
                    <a:pt x="18" y="29"/>
                  </a:cubicBezTo>
                  <a:cubicBezTo>
                    <a:pt x="26" y="29"/>
                    <a:pt x="31" y="24"/>
                    <a:pt x="31" y="17"/>
                  </a:cubicBezTo>
                  <a:cubicBezTo>
                    <a:pt x="31" y="11"/>
                    <a:pt x="27" y="6"/>
                    <a:pt x="15" y="6"/>
                  </a:cubicBezTo>
                  <a:lnTo>
                    <a:pt x="6" y="6"/>
                  </a:lnTo>
                  <a:close/>
                  <a:moveTo>
                    <a:pt x="35" y="47"/>
                  </a:moveTo>
                  <a:cubicBezTo>
                    <a:pt x="35" y="39"/>
                    <a:pt x="27" y="34"/>
                    <a:pt x="20" y="34"/>
                  </a:cubicBezTo>
                  <a:cubicBezTo>
                    <a:pt x="6" y="34"/>
                    <a:pt x="6" y="34"/>
                    <a:pt x="6" y="34"/>
                  </a:cubicBezTo>
                  <a:cubicBezTo>
                    <a:pt x="6" y="59"/>
                    <a:pt x="6" y="59"/>
                    <a:pt x="6" y="59"/>
                  </a:cubicBezTo>
                  <a:cubicBezTo>
                    <a:pt x="19" y="59"/>
                    <a:pt x="19" y="59"/>
                    <a:pt x="19" y="59"/>
                  </a:cubicBezTo>
                  <a:cubicBezTo>
                    <a:pt x="29" y="59"/>
                    <a:pt x="35" y="56"/>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2">
              <a:extLst>
                <a:ext uri="{FF2B5EF4-FFF2-40B4-BE49-F238E27FC236}">
                  <a16:creationId xmlns:a16="http://schemas.microsoft.com/office/drawing/2014/main" id="{24C2B4D4-1A9C-4BC7-A988-C6AC97718DA9}"/>
                </a:ext>
              </a:extLst>
            </p:cNvPr>
            <p:cNvSpPr>
              <a:spLocks noEditPoints="1"/>
            </p:cNvSpPr>
            <p:nvPr/>
          </p:nvSpPr>
          <p:spPr bwMode="auto">
            <a:xfrm>
              <a:off x="8451" y="582"/>
              <a:ext cx="133" cy="333"/>
            </a:xfrm>
            <a:custGeom>
              <a:avLst/>
              <a:gdLst>
                <a:gd name="T0" fmla="*/ 0 w 56"/>
                <a:gd name="T1" fmla="*/ 89 h 140"/>
                <a:gd name="T2" fmla="*/ 12 w 56"/>
                <a:gd name="T3" fmla="*/ 24 h 140"/>
                <a:gd name="T4" fmla="*/ 35 w 56"/>
                <a:gd name="T5" fmla="*/ 0 h 140"/>
                <a:gd name="T6" fmla="*/ 44 w 56"/>
                <a:gd name="T7" fmla="*/ 15 h 140"/>
                <a:gd name="T8" fmla="*/ 24 w 56"/>
                <a:gd name="T9" fmla="*/ 81 h 140"/>
                <a:gd name="T10" fmla="*/ 16 w 56"/>
                <a:gd name="T11" fmla="*/ 93 h 140"/>
                <a:gd name="T12" fmla="*/ 14 w 56"/>
                <a:gd name="T13" fmla="*/ 98 h 140"/>
                <a:gd name="T14" fmla="*/ 13 w 56"/>
                <a:gd name="T15" fmla="*/ 105 h 140"/>
                <a:gd name="T16" fmla="*/ 23 w 56"/>
                <a:gd name="T17" fmla="*/ 130 h 140"/>
                <a:gd name="T18" fmla="*/ 46 w 56"/>
                <a:gd name="T19" fmla="*/ 111 h 140"/>
                <a:gd name="T20" fmla="*/ 50 w 56"/>
                <a:gd name="T21" fmla="*/ 104 h 140"/>
                <a:gd name="T22" fmla="*/ 54 w 56"/>
                <a:gd name="T23" fmla="*/ 102 h 140"/>
                <a:gd name="T24" fmla="*/ 56 w 56"/>
                <a:gd name="T25" fmla="*/ 105 h 140"/>
                <a:gd name="T26" fmla="*/ 54 w 56"/>
                <a:gd name="T27" fmla="*/ 110 h 140"/>
                <a:gd name="T28" fmla="*/ 53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7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2" y="24"/>
                  </a:cubicBezTo>
                  <a:cubicBezTo>
                    <a:pt x="16" y="16"/>
                    <a:pt x="25" y="0"/>
                    <a:pt x="35" y="0"/>
                  </a:cubicBezTo>
                  <a:cubicBezTo>
                    <a:pt x="42" y="0"/>
                    <a:pt x="44" y="8"/>
                    <a:pt x="44" y="15"/>
                  </a:cubicBezTo>
                  <a:cubicBezTo>
                    <a:pt x="44" y="35"/>
                    <a:pt x="34" y="63"/>
                    <a:pt x="24" y="81"/>
                  </a:cubicBezTo>
                  <a:cubicBezTo>
                    <a:pt x="22" y="85"/>
                    <a:pt x="19" y="89"/>
                    <a:pt x="16" y="93"/>
                  </a:cubicBezTo>
                  <a:cubicBezTo>
                    <a:pt x="16" y="94"/>
                    <a:pt x="14" y="96"/>
                    <a:pt x="14" y="98"/>
                  </a:cubicBezTo>
                  <a:cubicBezTo>
                    <a:pt x="13" y="100"/>
                    <a:pt x="13" y="103"/>
                    <a:pt x="13" y="105"/>
                  </a:cubicBezTo>
                  <a:cubicBezTo>
                    <a:pt x="13" y="111"/>
                    <a:pt x="14" y="130"/>
                    <a:pt x="23" y="130"/>
                  </a:cubicBezTo>
                  <a:cubicBezTo>
                    <a:pt x="31" y="130"/>
                    <a:pt x="42" y="117"/>
                    <a:pt x="46" y="111"/>
                  </a:cubicBezTo>
                  <a:cubicBezTo>
                    <a:pt x="50" y="104"/>
                    <a:pt x="50" y="104"/>
                    <a:pt x="50" y="104"/>
                  </a:cubicBezTo>
                  <a:cubicBezTo>
                    <a:pt x="51" y="103"/>
                    <a:pt x="52" y="102"/>
                    <a:pt x="54" y="102"/>
                  </a:cubicBezTo>
                  <a:cubicBezTo>
                    <a:pt x="55" y="102"/>
                    <a:pt x="56" y="103"/>
                    <a:pt x="56" y="105"/>
                  </a:cubicBezTo>
                  <a:cubicBezTo>
                    <a:pt x="56" y="107"/>
                    <a:pt x="55" y="109"/>
                    <a:pt x="54" y="110"/>
                  </a:cubicBezTo>
                  <a:cubicBezTo>
                    <a:pt x="53" y="111"/>
                    <a:pt x="53" y="111"/>
                    <a:pt x="53"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5"/>
                    <a:pt x="37" y="34"/>
                    <a:pt x="37" y="14"/>
                  </a:cubicBezTo>
                  <a:cubicBezTo>
                    <a:pt x="37" y="12"/>
                    <a:pt x="37" y="8"/>
                    <a:pt x="35" y="8"/>
                  </a:cubicBezTo>
                  <a:cubicBezTo>
                    <a:pt x="28" y="8"/>
                    <a:pt x="23"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3">
              <a:extLst>
                <a:ext uri="{FF2B5EF4-FFF2-40B4-BE49-F238E27FC236}">
                  <a16:creationId xmlns:a16="http://schemas.microsoft.com/office/drawing/2014/main" id="{B674F8A9-2F5D-4687-BA35-C099E9BFD612}"/>
                </a:ext>
              </a:extLst>
            </p:cNvPr>
            <p:cNvSpPr>
              <a:spLocks/>
            </p:cNvSpPr>
            <p:nvPr/>
          </p:nvSpPr>
          <p:spPr bwMode="auto">
            <a:xfrm>
              <a:off x="8574" y="698"/>
              <a:ext cx="97" cy="160"/>
            </a:xfrm>
            <a:custGeom>
              <a:avLst/>
              <a:gdLst>
                <a:gd name="T0" fmla="*/ 0 w 41"/>
                <a:gd name="T1" fmla="*/ 61 h 67"/>
                <a:gd name="T2" fmla="*/ 0 w 41"/>
                <a:gd name="T3" fmla="*/ 54 h 67"/>
                <a:gd name="T4" fmla="*/ 1 w 41"/>
                <a:gd name="T5" fmla="*/ 54 h 67"/>
                <a:gd name="T6" fmla="*/ 20 w 41"/>
                <a:gd name="T7" fmla="*/ 62 h 67"/>
                <a:gd name="T8" fmla="*/ 34 w 41"/>
                <a:gd name="T9" fmla="*/ 50 h 67"/>
                <a:gd name="T10" fmla="*/ 21 w 41"/>
                <a:gd name="T11" fmla="*/ 36 h 67"/>
                <a:gd name="T12" fmla="*/ 2 w 41"/>
                <a:gd name="T13" fmla="*/ 17 h 67"/>
                <a:gd name="T14" fmla="*/ 21 w 41"/>
                <a:gd name="T15" fmla="*/ 0 h 67"/>
                <a:gd name="T16" fmla="*/ 38 w 41"/>
                <a:gd name="T17" fmla="*/ 5 h 67"/>
                <a:gd name="T18" fmla="*/ 36 w 41"/>
                <a:gd name="T19" fmla="*/ 11 h 67"/>
                <a:gd name="T20" fmla="*/ 36 w 41"/>
                <a:gd name="T21" fmla="*/ 11 h 67"/>
                <a:gd name="T22" fmla="*/ 20 w 41"/>
                <a:gd name="T23" fmla="*/ 5 h 67"/>
                <a:gd name="T24" fmla="*/ 8 w 41"/>
                <a:gd name="T25" fmla="*/ 16 h 67"/>
                <a:gd name="T26" fmla="*/ 22 w 41"/>
                <a:gd name="T27" fmla="*/ 29 h 67"/>
                <a:gd name="T28" fmla="*/ 41 w 41"/>
                <a:gd name="T29" fmla="*/ 49 h 67"/>
                <a:gd name="T30" fmla="*/ 19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6" y="58"/>
                    <a:pt x="13" y="62"/>
                    <a:pt x="20" y="62"/>
                  </a:cubicBezTo>
                  <a:cubicBezTo>
                    <a:pt x="29" y="62"/>
                    <a:pt x="34" y="57"/>
                    <a:pt x="34" y="50"/>
                  </a:cubicBezTo>
                  <a:cubicBezTo>
                    <a:pt x="34" y="43"/>
                    <a:pt x="30" y="40"/>
                    <a:pt x="21" y="36"/>
                  </a:cubicBezTo>
                  <a:cubicBezTo>
                    <a:pt x="12" y="32"/>
                    <a:pt x="2" y="29"/>
                    <a:pt x="2" y="17"/>
                  </a:cubicBezTo>
                  <a:cubicBezTo>
                    <a:pt x="2" y="7"/>
                    <a:pt x="9" y="0"/>
                    <a:pt x="21" y="0"/>
                  </a:cubicBezTo>
                  <a:cubicBezTo>
                    <a:pt x="27" y="0"/>
                    <a:pt x="33" y="2"/>
                    <a:pt x="38" y="5"/>
                  </a:cubicBezTo>
                  <a:cubicBezTo>
                    <a:pt x="36" y="11"/>
                    <a:pt x="36" y="11"/>
                    <a:pt x="36" y="11"/>
                  </a:cubicBezTo>
                  <a:cubicBezTo>
                    <a:pt x="36" y="11"/>
                    <a:pt x="36" y="11"/>
                    <a:pt x="36" y="11"/>
                  </a:cubicBezTo>
                  <a:cubicBezTo>
                    <a:pt x="30" y="7"/>
                    <a:pt x="25" y="5"/>
                    <a:pt x="20" y="5"/>
                  </a:cubicBezTo>
                  <a:cubicBezTo>
                    <a:pt x="11" y="5"/>
                    <a:pt x="8" y="11"/>
                    <a:pt x="8" y="16"/>
                  </a:cubicBezTo>
                  <a:cubicBezTo>
                    <a:pt x="8" y="23"/>
                    <a:pt x="12" y="25"/>
                    <a:pt x="22" y="29"/>
                  </a:cubicBezTo>
                  <a:cubicBezTo>
                    <a:pt x="31" y="34"/>
                    <a:pt x="41" y="38"/>
                    <a:pt x="41" y="49"/>
                  </a:cubicBezTo>
                  <a:cubicBezTo>
                    <a:pt x="41" y="59"/>
                    <a:pt x="33" y="67"/>
                    <a:pt x="19" y="67"/>
                  </a:cubicBezTo>
                  <a:cubicBezTo>
                    <a:pt x="11" y="67"/>
                    <a:pt x="4" y="65"/>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4">
              <a:extLst>
                <a:ext uri="{FF2B5EF4-FFF2-40B4-BE49-F238E27FC236}">
                  <a16:creationId xmlns:a16="http://schemas.microsoft.com/office/drawing/2014/main" id="{FFCB7A25-1326-4B9F-A8ED-F28154ECE05A}"/>
                </a:ext>
              </a:extLst>
            </p:cNvPr>
            <p:cNvSpPr>
              <a:spLocks/>
            </p:cNvSpPr>
            <p:nvPr/>
          </p:nvSpPr>
          <p:spPr bwMode="auto">
            <a:xfrm>
              <a:off x="8634" y="434"/>
              <a:ext cx="168" cy="167"/>
            </a:xfrm>
            <a:custGeom>
              <a:avLst/>
              <a:gdLst>
                <a:gd name="T0" fmla="*/ 68 w 71"/>
                <a:gd name="T1" fmla="*/ 70 h 70"/>
                <a:gd name="T2" fmla="*/ 65 w 71"/>
                <a:gd name="T3" fmla="*/ 67 h 70"/>
                <a:gd name="T4" fmla="*/ 65 w 71"/>
                <a:gd name="T5" fmla="*/ 5 h 70"/>
                <a:gd name="T6" fmla="*/ 3 w 71"/>
                <a:gd name="T7" fmla="*/ 5 h 70"/>
                <a:gd name="T8" fmla="*/ 0 w 71"/>
                <a:gd name="T9" fmla="*/ 2 h 70"/>
                <a:gd name="T10" fmla="*/ 3 w 71"/>
                <a:gd name="T11" fmla="*/ 0 h 70"/>
                <a:gd name="T12" fmla="*/ 71 w 71"/>
                <a:gd name="T13" fmla="*/ 0 h 70"/>
                <a:gd name="T14" fmla="*/ 71 w 71"/>
                <a:gd name="T15" fmla="*/ 67 h 70"/>
                <a:gd name="T16" fmla="*/ 68 w 71"/>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0">
                  <a:moveTo>
                    <a:pt x="68" y="70"/>
                  </a:moveTo>
                  <a:cubicBezTo>
                    <a:pt x="66" y="70"/>
                    <a:pt x="65" y="69"/>
                    <a:pt x="65" y="67"/>
                  </a:cubicBezTo>
                  <a:cubicBezTo>
                    <a:pt x="65" y="5"/>
                    <a:pt x="65" y="5"/>
                    <a:pt x="65" y="5"/>
                  </a:cubicBezTo>
                  <a:cubicBezTo>
                    <a:pt x="3" y="5"/>
                    <a:pt x="3" y="5"/>
                    <a:pt x="3" y="5"/>
                  </a:cubicBezTo>
                  <a:cubicBezTo>
                    <a:pt x="2" y="5"/>
                    <a:pt x="0" y="4"/>
                    <a:pt x="0" y="2"/>
                  </a:cubicBezTo>
                  <a:cubicBezTo>
                    <a:pt x="0" y="1"/>
                    <a:pt x="2" y="0"/>
                    <a:pt x="3" y="0"/>
                  </a:cubicBezTo>
                  <a:cubicBezTo>
                    <a:pt x="71" y="0"/>
                    <a:pt x="71" y="0"/>
                    <a:pt x="71" y="0"/>
                  </a:cubicBezTo>
                  <a:cubicBezTo>
                    <a:pt x="71" y="67"/>
                    <a:pt x="71" y="67"/>
                    <a:pt x="71" y="67"/>
                  </a:cubicBezTo>
                  <a:cubicBezTo>
                    <a:pt x="71" y="69"/>
                    <a:pt x="69" y="70"/>
                    <a:pt x="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25">
              <a:extLst>
                <a:ext uri="{FF2B5EF4-FFF2-40B4-BE49-F238E27FC236}">
                  <a16:creationId xmlns:a16="http://schemas.microsoft.com/office/drawing/2014/main" id="{314761F9-DD6C-4A3A-A770-82DBC88713D9}"/>
                </a:ext>
              </a:extLst>
            </p:cNvPr>
            <p:cNvSpPr>
              <a:spLocks/>
            </p:cNvSpPr>
            <p:nvPr/>
          </p:nvSpPr>
          <p:spPr bwMode="auto">
            <a:xfrm>
              <a:off x="8191" y="893"/>
              <a:ext cx="165" cy="169"/>
            </a:xfrm>
            <a:custGeom>
              <a:avLst/>
              <a:gdLst>
                <a:gd name="T0" fmla="*/ 67 w 70"/>
                <a:gd name="T1" fmla="*/ 71 h 71"/>
                <a:gd name="T2" fmla="*/ 0 w 70"/>
                <a:gd name="T3" fmla="*/ 71 h 71"/>
                <a:gd name="T4" fmla="*/ 0 w 70"/>
                <a:gd name="T5" fmla="*/ 3 h 71"/>
                <a:gd name="T6" fmla="*/ 3 w 70"/>
                <a:gd name="T7" fmla="*/ 0 h 71"/>
                <a:gd name="T8" fmla="*/ 5 w 70"/>
                <a:gd name="T9" fmla="*/ 3 h 71"/>
                <a:gd name="T10" fmla="*/ 5 w 70"/>
                <a:gd name="T11" fmla="*/ 65 h 71"/>
                <a:gd name="T12" fmla="*/ 67 w 70"/>
                <a:gd name="T13" fmla="*/ 65 h 71"/>
                <a:gd name="T14" fmla="*/ 70 w 70"/>
                <a:gd name="T15" fmla="*/ 68 h 71"/>
                <a:gd name="T16" fmla="*/ 67 w 70"/>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1">
                  <a:moveTo>
                    <a:pt x="67" y="71"/>
                  </a:moveTo>
                  <a:cubicBezTo>
                    <a:pt x="0" y="71"/>
                    <a:pt x="0" y="71"/>
                    <a:pt x="0" y="71"/>
                  </a:cubicBezTo>
                  <a:cubicBezTo>
                    <a:pt x="0" y="3"/>
                    <a:pt x="0" y="3"/>
                    <a:pt x="0" y="3"/>
                  </a:cubicBezTo>
                  <a:cubicBezTo>
                    <a:pt x="0" y="2"/>
                    <a:pt x="1" y="0"/>
                    <a:pt x="3" y="0"/>
                  </a:cubicBezTo>
                  <a:cubicBezTo>
                    <a:pt x="4" y="0"/>
                    <a:pt x="5" y="2"/>
                    <a:pt x="5" y="3"/>
                  </a:cubicBezTo>
                  <a:cubicBezTo>
                    <a:pt x="5" y="65"/>
                    <a:pt x="5" y="65"/>
                    <a:pt x="5" y="65"/>
                  </a:cubicBezTo>
                  <a:cubicBezTo>
                    <a:pt x="67" y="65"/>
                    <a:pt x="67" y="65"/>
                    <a:pt x="67" y="65"/>
                  </a:cubicBezTo>
                  <a:cubicBezTo>
                    <a:pt x="69" y="65"/>
                    <a:pt x="70" y="66"/>
                    <a:pt x="70" y="68"/>
                  </a:cubicBezTo>
                  <a:cubicBezTo>
                    <a:pt x="70" y="69"/>
                    <a:pt x="69" y="71"/>
                    <a:pt x="67"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26">
              <a:extLst>
                <a:ext uri="{FF2B5EF4-FFF2-40B4-BE49-F238E27FC236}">
                  <a16:creationId xmlns:a16="http://schemas.microsoft.com/office/drawing/2014/main" id="{C841DEC1-AC55-4E88-86BA-2508C91973F6}"/>
                </a:ext>
              </a:extLst>
            </p:cNvPr>
            <p:cNvSpPr>
              <a:spLocks/>
            </p:cNvSpPr>
            <p:nvPr/>
          </p:nvSpPr>
          <p:spPr bwMode="auto">
            <a:xfrm>
              <a:off x="8191" y="434"/>
              <a:ext cx="165" cy="167"/>
            </a:xfrm>
            <a:custGeom>
              <a:avLst/>
              <a:gdLst>
                <a:gd name="T0" fmla="*/ 3 w 70"/>
                <a:gd name="T1" fmla="*/ 70 h 70"/>
                <a:gd name="T2" fmla="*/ 0 w 70"/>
                <a:gd name="T3" fmla="*/ 67 h 70"/>
                <a:gd name="T4" fmla="*/ 0 w 70"/>
                <a:gd name="T5" fmla="*/ 0 h 70"/>
                <a:gd name="T6" fmla="*/ 67 w 70"/>
                <a:gd name="T7" fmla="*/ 0 h 70"/>
                <a:gd name="T8" fmla="*/ 70 w 70"/>
                <a:gd name="T9" fmla="*/ 2 h 70"/>
                <a:gd name="T10" fmla="*/ 67 w 70"/>
                <a:gd name="T11" fmla="*/ 5 h 70"/>
                <a:gd name="T12" fmla="*/ 5 w 70"/>
                <a:gd name="T13" fmla="*/ 5 h 70"/>
                <a:gd name="T14" fmla="*/ 5 w 70"/>
                <a:gd name="T15" fmla="*/ 67 h 70"/>
                <a:gd name="T16" fmla="*/ 3 w 70"/>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3" y="70"/>
                  </a:moveTo>
                  <a:cubicBezTo>
                    <a:pt x="1" y="70"/>
                    <a:pt x="0" y="69"/>
                    <a:pt x="0" y="67"/>
                  </a:cubicBezTo>
                  <a:cubicBezTo>
                    <a:pt x="0" y="0"/>
                    <a:pt x="0" y="0"/>
                    <a:pt x="0" y="0"/>
                  </a:cubicBezTo>
                  <a:cubicBezTo>
                    <a:pt x="67" y="0"/>
                    <a:pt x="67" y="0"/>
                    <a:pt x="67" y="0"/>
                  </a:cubicBezTo>
                  <a:cubicBezTo>
                    <a:pt x="69" y="0"/>
                    <a:pt x="70" y="1"/>
                    <a:pt x="70" y="2"/>
                  </a:cubicBezTo>
                  <a:cubicBezTo>
                    <a:pt x="70" y="4"/>
                    <a:pt x="69" y="5"/>
                    <a:pt x="67" y="5"/>
                  </a:cubicBezTo>
                  <a:cubicBezTo>
                    <a:pt x="5" y="5"/>
                    <a:pt x="5" y="5"/>
                    <a:pt x="5" y="5"/>
                  </a:cubicBezTo>
                  <a:cubicBezTo>
                    <a:pt x="5" y="67"/>
                    <a:pt x="5" y="67"/>
                    <a:pt x="5" y="67"/>
                  </a:cubicBezTo>
                  <a:cubicBezTo>
                    <a:pt x="5" y="69"/>
                    <a:pt x="4" y="70"/>
                    <a:pt x="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27">
              <a:extLst>
                <a:ext uri="{FF2B5EF4-FFF2-40B4-BE49-F238E27FC236}">
                  <a16:creationId xmlns:a16="http://schemas.microsoft.com/office/drawing/2014/main" id="{11DEBBDE-3059-4223-A457-B22D7420B190}"/>
                </a:ext>
              </a:extLst>
            </p:cNvPr>
            <p:cNvSpPr>
              <a:spLocks/>
            </p:cNvSpPr>
            <p:nvPr/>
          </p:nvSpPr>
          <p:spPr bwMode="auto">
            <a:xfrm>
              <a:off x="8634" y="893"/>
              <a:ext cx="168" cy="169"/>
            </a:xfrm>
            <a:custGeom>
              <a:avLst/>
              <a:gdLst>
                <a:gd name="T0" fmla="*/ 71 w 71"/>
                <a:gd name="T1" fmla="*/ 71 h 71"/>
                <a:gd name="T2" fmla="*/ 3 w 71"/>
                <a:gd name="T3" fmla="*/ 71 h 71"/>
                <a:gd name="T4" fmla="*/ 0 w 71"/>
                <a:gd name="T5" fmla="*/ 68 h 71"/>
                <a:gd name="T6" fmla="*/ 3 w 71"/>
                <a:gd name="T7" fmla="*/ 65 h 71"/>
                <a:gd name="T8" fmla="*/ 65 w 71"/>
                <a:gd name="T9" fmla="*/ 65 h 71"/>
                <a:gd name="T10" fmla="*/ 65 w 71"/>
                <a:gd name="T11" fmla="*/ 3 h 71"/>
                <a:gd name="T12" fmla="*/ 68 w 71"/>
                <a:gd name="T13" fmla="*/ 0 h 71"/>
                <a:gd name="T14" fmla="*/ 71 w 71"/>
                <a:gd name="T15" fmla="*/ 3 h 71"/>
                <a:gd name="T16" fmla="*/ 71 w 71"/>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71" y="71"/>
                  </a:moveTo>
                  <a:cubicBezTo>
                    <a:pt x="3" y="71"/>
                    <a:pt x="3" y="71"/>
                    <a:pt x="3" y="71"/>
                  </a:cubicBezTo>
                  <a:cubicBezTo>
                    <a:pt x="2" y="71"/>
                    <a:pt x="0" y="69"/>
                    <a:pt x="0" y="68"/>
                  </a:cubicBezTo>
                  <a:cubicBezTo>
                    <a:pt x="0" y="66"/>
                    <a:pt x="2" y="65"/>
                    <a:pt x="3" y="65"/>
                  </a:cubicBezTo>
                  <a:cubicBezTo>
                    <a:pt x="65" y="65"/>
                    <a:pt x="65" y="65"/>
                    <a:pt x="65" y="65"/>
                  </a:cubicBezTo>
                  <a:cubicBezTo>
                    <a:pt x="65" y="3"/>
                    <a:pt x="65" y="3"/>
                    <a:pt x="65" y="3"/>
                  </a:cubicBezTo>
                  <a:cubicBezTo>
                    <a:pt x="65" y="2"/>
                    <a:pt x="66" y="0"/>
                    <a:pt x="68" y="0"/>
                  </a:cubicBezTo>
                  <a:cubicBezTo>
                    <a:pt x="69" y="0"/>
                    <a:pt x="71" y="2"/>
                    <a:pt x="71" y="3"/>
                  </a:cubicBez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4" name="Group 163">
            <a:extLst>
              <a:ext uri="{FF2B5EF4-FFF2-40B4-BE49-F238E27FC236}">
                <a16:creationId xmlns:a16="http://schemas.microsoft.com/office/drawing/2014/main" id="{D2C07B45-AD59-47D7-9E32-FB9DCF4BC989}"/>
              </a:ext>
            </a:extLst>
          </p:cNvPr>
          <p:cNvGrpSpPr/>
          <p:nvPr/>
        </p:nvGrpSpPr>
        <p:grpSpPr>
          <a:xfrm>
            <a:off x="1075765" y="6573453"/>
            <a:ext cx="5486400" cy="3089035"/>
            <a:chOff x="1029156" y="6781800"/>
            <a:chExt cx="5362664" cy="3089035"/>
          </a:xfrm>
        </p:grpSpPr>
        <p:sp>
          <p:nvSpPr>
            <p:cNvPr id="165" name="TextBox 164">
              <a:extLst>
                <a:ext uri="{FF2B5EF4-FFF2-40B4-BE49-F238E27FC236}">
                  <a16:creationId xmlns:a16="http://schemas.microsoft.com/office/drawing/2014/main" id="{2D6F8EF6-073E-4051-A782-05AF563C98FA}"/>
                </a:ext>
              </a:extLst>
            </p:cNvPr>
            <p:cNvSpPr txBox="1"/>
            <p:nvPr/>
          </p:nvSpPr>
          <p:spPr>
            <a:xfrm>
              <a:off x="1029156" y="6781800"/>
              <a:ext cx="5362664"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Contango</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&amp;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Backwardation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66" name="Rectangle 16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BC0257C-BBCB-4CE3-9366-1F65D9B262F5}"/>
                </a:ext>
              </a:extLst>
            </p:cNvPr>
            <p:cNvSpPr/>
            <p:nvPr/>
          </p:nvSpPr>
          <p:spPr>
            <a:xfrm>
              <a:off x="1783179" y="7450172"/>
              <a:ext cx="4099461" cy="2420663"/>
            </a:xfrm>
            <a:prstGeom prst="rect">
              <a:avLst/>
            </a:prstGeom>
          </p:spPr>
          <p:txBody>
            <a:bodyPr wrap="square">
              <a:spAutoFit/>
            </a:bodyPr>
            <a:lstStyle/>
            <a:p>
              <a:pPr marL="342900" indent="-342900">
                <a:lnSpc>
                  <a:spcPct val="150000"/>
                </a:lnSpc>
                <a:spcBef>
                  <a:spcPts val="1200"/>
                </a:spcBef>
                <a:buFont typeface="+mj-lt"/>
                <a:buAutoNum type="alphaLcPeriod"/>
              </a:pPr>
              <a:r>
                <a:rPr lang="en-US" altLang="zh-CN" sz="1600" dirty="0">
                  <a:ea typeface="Lato Light" panose="020F0502020204030203" pitchFamily="34" charset="0"/>
                  <a:cs typeface="Lato Light" panose="020F0502020204030203" pitchFamily="34" charset="0"/>
                </a:rPr>
                <a:t>Contango: When forward prices are higher than the spot price, indicating an anticipated price increase.</a:t>
              </a:r>
            </a:p>
            <a:p>
              <a:pPr marL="342900" indent="-342900">
                <a:lnSpc>
                  <a:spcPct val="150000"/>
                </a:lnSpc>
                <a:spcBef>
                  <a:spcPts val="1200"/>
                </a:spcBef>
                <a:buFont typeface="+mj-lt"/>
                <a:buAutoNum type="alphaLcPeriod"/>
              </a:pPr>
              <a:r>
                <a:rPr lang="en-US" altLang="zh-CN" sz="1600" dirty="0">
                  <a:ea typeface="Lato Light" panose="020F0502020204030203" pitchFamily="34" charset="0"/>
                  <a:cs typeface="Lato Light" panose="020F0502020204030203" pitchFamily="34" charset="0"/>
                </a:rPr>
                <a:t>Backwardation: When forward prices are lower than the spot price, suggesting an expected price decrease.</a:t>
              </a:r>
            </a:p>
          </p:txBody>
        </p:sp>
      </p:grpSp>
      <p:grpSp>
        <p:nvGrpSpPr>
          <p:cNvPr id="167" name="Group 166">
            <a:extLst>
              <a:ext uri="{FF2B5EF4-FFF2-40B4-BE49-F238E27FC236}">
                <a16:creationId xmlns:a16="http://schemas.microsoft.com/office/drawing/2014/main" id="{5D8097B2-0D53-4105-B59A-7F0D13C2C1CA}"/>
              </a:ext>
            </a:extLst>
          </p:cNvPr>
          <p:cNvGrpSpPr/>
          <p:nvPr/>
        </p:nvGrpSpPr>
        <p:grpSpPr>
          <a:xfrm>
            <a:off x="7046975" y="6573453"/>
            <a:ext cx="4194050" cy="2196483"/>
            <a:chOff x="1783179" y="6781800"/>
            <a:chExt cx="4099461" cy="2196483"/>
          </a:xfrm>
        </p:grpSpPr>
        <p:sp>
          <p:nvSpPr>
            <p:cNvPr id="168" name="TextBox 167">
              <a:extLst>
                <a:ext uri="{FF2B5EF4-FFF2-40B4-BE49-F238E27FC236}">
                  <a16:creationId xmlns:a16="http://schemas.microsoft.com/office/drawing/2014/main" id="{D541F4F3-E66B-4CE1-9A31-948C9DBDDC37}"/>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Limitation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69" name="Rectangle 16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13D73A49-0507-4996-91E7-47875436D028}"/>
                </a:ext>
              </a:extLst>
            </p:cNvPr>
            <p:cNvSpPr/>
            <p:nvPr/>
          </p:nvSpPr>
          <p:spPr>
            <a:xfrm>
              <a:off x="1783179" y="7450172"/>
              <a:ext cx="4099461" cy="1528111"/>
            </a:xfrm>
            <a:prstGeom prst="rect">
              <a:avLst/>
            </a:prstGeom>
          </p:spPr>
          <p:txBody>
            <a:bodyPr wrap="square">
              <a:spAutoFit/>
            </a:bodyPr>
            <a:lstStyle/>
            <a:p>
              <a:pPr algn="ctr">
                <a:lnSpc>
                  <a:spcPct val="150000"/>
                </a:lnSpc>
                <a:spcBef>
                  <a:spcPts val="1200"/>
                </a:spcBef>
              </a:pPr>
              <a:r>
                <a:rPr lang="en-US" altLang="zh-CN" sz="1600" dirty="0">
                  <a:ea typeface="Lato Light" panose="020F0502020204030203" pitchFamily="34" charset="0"/>
                  <a:cs typeface="Lato Light" panose="020F0502020204030203" pitchFamily="34" charset="0"/>
                </a:rPr>
                <a:t> Forward pricing models assume constant risk-free rates and storage costs, which may not hold true in dynamic and changing market conditions.</a:t>
              </a:r>
              <a:endParaRPr lang="es-ES" altLang="zh-CN" sz="1600" dirty="0">
                <a:ea typeface="Lato Light" panose="020F0502020204030203" pitchFamily="34" charset="0"/>
                <a:cs typeface="Lato Light" panose="020F0502020204030203" pitchFamily="34" charset="0"/>
              </a:endParaRPr>
            </a:p>
          </p:txBody>
        </p:sp>
      </p:grpSp>
      <p:grpSp>
        <p:nvGrpSpPr>
          <p:cNvPr id="170" name="Group 169">
            <a:extLst>
              <a:ext uri="{FF2B5EF4-FFF2-40B4-BE49-F238E27FC236}">
                <a16:creationId xmlns:a16="http://schemas.microsoft.com/office/drawing/2014/main" id="{3072A04C-515A-4027-9FF5-68400247DACA}"/>
              </a:ext>
            </a:extLst>
          </p:cNvPr>
          <p:cNvGrpSpPr/>
          <p:nvPr/>
        </p:nvGrpSpPr>
        <p:grpSpPr>
          <a:xfrm>
            <a:off x="12246764" y="6573453"/>
            <a:ext cx="4194050" cy="2565815"/>
            <a:chOff x="1783179" y="6781800"/>
            <a:chExt cx="4099461" cy="2565815"/>
          </a:xfrm>
        </p:grpSpPr>
        <p:sp>
          <p:nvSpPr>
            <p:cNvPr id="171" name="TextBox 170">
              <a:extLst>
                <a:ext uri="{FF2B5EF4-FFF2-40B4-BE49-F238E27FC236}">
                  <a16:creationId xmlns:a16="http://schemas.microsoft.com/office/drawing/2014/main" id="{5C502C9D-49AD-404E-A9C8-ECC30C161899}"/>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Formula</a:t>
              </a:r>
            </a:p>
          </p:txBody>
        </p:sp>
        <p:sp>
          <p:nvSpPr>
            <p:cNvPr id="172" name="Rectangle 17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8A2008E-3BCD-4958-A438-C54D866D19C7}"/>
                </a:ext>
              </a:extLst>
            </p:cNvPr>
            <p:cNvSpPr/>
            <p:nvPr/>
          </p:nvSpPr>
          <p:spPr>
            <a:xfrm>
              <a:off x="1783179" y="7450172"/>
              <a:ext cx="4099461" cy="1897443"/>
            </a:xfrm>
            <a:prstGeom prst="rect">
              <a:avLst/>
            </a:prstGeom>
          </p:spPr>
          <p:txBody>
            <a:bodyPr wrap="square">
              <a:spAutoFit/>
            </a:bodyPr>
            <a:lstStyle/>
            <a:p>
              <a:pPr algn="ctr">
                <a:lnSpc>
                  <a:spcPct val="150000"/>
                </a:lnSpc>
                <a:spcBef>
                  <a:spcPts val="1200"/>
                </a:spcBef>
              </a:pPr>
              <a:r>
                <a:rPr lang="en-US" altLang="zh-CN" sz="1600" dirty="0">
                  <a:ea typeface="Lato Light" panose="020F0502020204030203" pitchFamily="34" charset="0"/>
                  <a:cs typeface="Lato Light" panose="020F0502020204030203" pitchFamily="34" charset="0"/>
                </a:rPr>
                <a:t> The forward price is often calculated using the formula: </a:t>
              </a:r>
              <a:r>
                <a:rPr lang="en-US" altLang="zh-CN" sz="1600" b="1" dirty="0">
                  <a:ea typeface="Lato Light" panose="020F0502020204030203" pitchFamily="34" charset="0"/>
                  <a:cs typeface="Lato Light" panose="020F0502020204030203" pitchFamily="34" charset="0"/>
                </a:rPr>
                <a:t>Forward Price = Spot Price * e^(r * T)</a:t>
              </a:r>
              <a:r>
                <a:rPr lang="en-US" altLang="zh-CN" sz="1600" dirty="0">
                  <a:ea typeface="Lato Light" panose="020F0502020204030203" pitchFamily="34" charset="0"/>
                  <a:cs typeface="Lato Light" panose="020F0502020204030203" pitchFamily="34" charset="0"/>
                </a:rPr>
                <a:t>, where 'e' is the mathematical constant (approximately 2.71828), 'r' is the risk-free rate, and 'T' is the time to maturity.</a:t>
              </a:r>
              <a:endParaRPr lang="es-ES" altLang="zh-CN" sz="1600" dirty="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95232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6"/>
                                        </p:tgtEl>
                                        <p:attrNameLst>
                                          <p:attrName>style.visibility</p:attrName>
                                        </p:attrNameLst>
                                      </p:cBhvr>
                                      <p:to>
                                        <p:strVal val="visible"/>
                                      </p:to>
                                    </p:set>
                                    <p:anim to="" calcmode="lin" valueType="num">
                                      <p:cBhvr>
                                        <p:cTn id="7" dur="750" fill="hold">
                                          <p:stCondLst>
                                            <p:cond delay="0"/>
                                          </p:stCondLst>
                                        </p:cTn>
                                        <p:tgtEl>
                                          <p:spTgt spid="8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6"/>
                                        </p:tgtEl>
                                      </p:cBhvr>
                                    </p:animEffect>
                                  </p:childTnLst>
                                </p:cTn>
                              </p:par>
                            </p:childTnLst>
                          </p:cTn>
                        </p:par>
                        <p:par>
                          <p:cTn id="9" fill="hold">
                            <p:stCondLst>
                              <p:cond delay="1605"/>
                            </p:stCondLst>
                            <p:childTnLst>
                              <p:par>
                                <p:cTn id="10" presetID="53" presetClass="entr" presetSubtype="16" fill="hold" grpId="0" nodeType="after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p:cTn id="12" dur="1000" fill="hold"/>
                                        <p:tgtEl>
                                          <p:spTgt spid="87"/>
                                        </p:tgtEl>
                                        <p:attrNameLst>
                                          <p:attrName>ppt_w</p:attrName>
                                        </p:attrNameLst>
                                      </p:cBhvr>
                                      <p:tavLst>
                                        <p:tav tm="0">
                                          <p:val>
                                            <p:fltVal val="0"/>
                                          </p:val>
                                        </p:tav>
                                        <p:tav tm="100000">
                                          <p:val>
                                            <p:strVal val="#ppt_w"/>
                                          </p:val>
                                        </p:tav>
                                      </p:tavLst>
                                    </p:anim>
                                    <p:anim calcmode="lin" valueType="num">
                                      <p:cBhvr>
                                        <p:cTn id="13" dur="1000" fill="hold"/>
                                        <p:tgtEl>
                                          <p:spTgt spid="87"/>
                                        </p:tgtEl>
                                        <p:attrNameLst>
                                          <p:attrName>ppt_h</p:attrName>
                                        </p:attrNameLst>
                                      </p:cBhvr>
                                      <p:tavLst>
                                        <p:tav tm="0">
                                          <p:val>
                                            <p:fltVal val="0"/>
                                          </p:val>
                                        </p:tav>
                                        <p:tav tm="100000">
                                          <p:val>
                                            <p:strVal val="#ppt_h"/>
                                          </p:val>
                                        </p:tav>
                                      </p:tavLst>
                                    </p:anim>
                                    <p:animEffect transition="in" filter="fade">
                                      <p:cBhvr>
                                        <p:cTn id="14" dur="1000"/>
                                        <p:tgtEl>
                                          <p:spTgt spid="87"/>
                                        </p:tgtEl>
                                      </p:cBhvr>
                                    </p:animEffect>
                                  </p:childTnLst>
                                </p:cTn>
                              </p:par>
                              <p:par>
                                <p:cTn id="15" presetID="53" presetClass="entr" presetSubtype="16"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 calcmode="lin" valueType="num">
                                      <p:cBhvr>
                                        <p:cTn id="17" dur="1000" fill="hold"/>
                                        <p:tgtEl>
                                          <p:spTgt spid="88"/>
                                        </p:tgtEl>
                                        <p:attrNameLst>
                                          <p:attrName>ppt_w</p:attrName>
                                        </p:attrNameLst>
                                      </p:cBhvr>
                                      <p:tavLst>
                                        <p:tav tm="0">
                                          <p:val>
                                            <p:fltVal val="0"/>
                                          </p:val>
                                        </p:tav>
                                        <p:tav tm="100000">
                                          <p:val>
                                            <p:strVal val="#ppt_w"/>
                                          </p:val>
                                        </p:tav>
                                      </p:tavLst>
                                    </p:anim>
                                    <p:anim calcmode="lin" valueType="num">
                                      <p:cBhvr>
                                        <p:cTn id="18" dur="1000" fill="hold"/>
                                        <p:tgtEl>
                                          <p:spTgt spid="88"/>
                                        </p:tgtEl>
                                        <p:attrNameLst>
                                          <p:attrName>ppt_h</p:attrName>
                                        </p:attrNameLst>
                                      </p:cBhvr>
                                      <p:tavLst>
                                        <p:tav tm="0">
                                          <p:val>
                                            <p:fltVal val="0"/>
                                          </p:val>
                                        </p:tav>
                                        <p:tav tm="100000">
                                          <p:val>
                                            <p:strVal val="#ppt_h"/>
                                          </p:val>
                                        </p:tav>
                                      </p:tavLst>
                                    </p:anim>
                                    <p:animEffect transition="in" filter="fade">
                                      <p:cBhvr>
                                        <p:cTn id="19" dur="1000"/>
                                        <p:tgtEl>
                                          <p:spTgt spid="88"/>
                                        </p:tgtEl>
                                      </p:cBhvr>
                                    </p:animEffect>
                                  </p:childTnLst>
                                </p:cTn>
                              </p:par>
                              <p:par>
                                <p:cTn id="20" presetID="2" presetClass="entr" presetSubtype="4" decel="100000" fill="hold" nodeType="withEffect">
                                  <p:stCondLst>
                                    <p:cond delay="0"/>
                                  </p:stCondLst>
                                  <p:childTnLst>
                                    <p:set>
                                      <p:cBhvr>
                                        <p:cTn id="21" dur="1" fill="hold">
                                          <p:stCondLst>
                                            <p:cond delay="0"/>
                                          </p:stCondLst>
                                        </p:cTn>
                                        <p:tgtEl>
                                          <p:spTgt spid="164"/>
                                        </p:tgtEl>
                                        <p:attrNameLst>
                                          <p:attrName>style.visibility</p:attrName>
                                        </p:attrNameLst>
                                      </p:cBhvr>
                                      <p:to>
                                        <p:strVal val="visible"/>
                                      </p:to>
                                    </p:set>
                                    <p:anim calcmode="lin" valueType="num">
                                      <p:cBhvr additive="base">
                                        <p:cTn id="22" dur="1000" fill="hold"/>
                                        <p:tgtEl>
                                          <p:spTgt spid="164"/>
                                        </p:tgtEl>
                                        <p:attrNameLst>
                                          <p:attrName>ppt_x</p:attrName>
                                        </p:attrNameLst>
                                      </p:cBhvr>
                                      <p:tavLst>
                                        <p:tav tm="0">
                                          <p:val>
                                            <p:strVal val="#ppt_x"/>
                                          </p:val>
                                        </p:tav>
                                        <p:tav tm="100000">
                                          <p:val>
                                            <p:strVal val="#ppt_x"/>
                                          </p:val>
                                        </p:tav>
                                      </p:tavLst>
                                    </p:anim>
                                    <p:anim calcmode="lin" valueType="num">
                                      <p:cBhvr additive="base">
                                        <p:cTn id="23" dur="1000" fill="hold"/>
                                        <p:tgtEl>
                                          <p:spTgt spid="164"/>
                                        </p:tgtEl>
                                        <p:attrNameLst>
                                          <p:attrName>ppt_y</p:attrName>
                                        </p:attrNameLst>
                                      </p:cBhvr>
                                      <p:tavLst>
                                        <p:tav tm="0">
                                          <p:val>
                                            <p:strVal val="1+#ppt_h/2"/>
                                          </p:val>
                                        </p:tav>
                                        <p:tav tm="100000">
                                          <p:val>
                                            <p:strVal val="#ppt_y"/>
                                          </p:val>
                                        </p:tav>
                                      </p:tavLst>
                                    </p:anim>
                                  </p:childTnLst>
                                </p:cTn>
                              </p:par>
                            </p:childTnLst>
                          </p:cTn>
                        </p:par>
                        <p:par>
                          <p:cTn id="24" fill="hold">
                            <p:stCondLst>
                              <p:cond delay="2605"/>
                            </p:stCondLst>
                            <p:childTnLst>
                              <p:par>
                                <p:cTn id="25" presetID="53" presetClass="entr" presetSubtype="16" fill="hold" grpId="0" nodeType="afterEffect">
                                  <p:stCondLst>
                                    <p:cond delay="0"/>
                                  </p:stCondLst>
                                  <p:childTnLst>
                                    <p:set>
                                      <p:cBhvr>
                                        <p:cTn id="26" dur="1" fill="hold">
                                          <p:stCondLst>
                                            <p:cond delay="0"/>
                                          </p:stCondLst>
                                        </p:cTn>
                                        <p:tgtEl>
                                          <p:spTgt spid="109"/>
                                        </p:tgtEl>
                                        <p:attrNameLst>
                                          <p:attrName>style.visibility</p:attrName>
                                        </p:attrNameLst>
                                      </p:cBhvr>
                                      <p:to>
                                        <p:strVal val="visible"/>
                                      </p:to>
                                    </p:set>
                                    <p:anim calcmode="lin" valueType="num">
                                      <p:cBhvr>
                                        <p:cTn id="27" dur="1000" fill="hold"/>
                                        <p:tgtEl>
                                          <p:spTgt spid="109"/>
                                        </p:tgtEl>
                                        <p:attrNameLst>
                                          <p:attrName>ppt_w</p:attrName>
                                        </p:attrNameLst>
                                      </p:cBhvr>
                                      <p:tavLst>
                                        <p:tav tm="0">
                                          <p:val>
                                            <p:fltVal val="0"/>
                                          </p:val>
                                        </p:tav>
                                        <p:tav tm="100000">
                                          <p:val>
                                            <p:strVal val="#ppt_w"/>
                                          </p:val>
                                        </p:tav>
                                      </p:tavLst>
                                    </p:anim>
                                    <p:anim calcmode="lin" valueType="num">
                                      <p:cBhvr>
                                        <p:cTn id="28" dur="1000" fill="hold"/>
                                        <p:tgtEl>
                                          <p:spTgt spid="109"/>
                                        </p:tgtEl>
                                        <p:attrNameLst>
                                          <p:attrName>ppt_h</p:attrName>
                                        </p:attrNameLst>
                                      </p:cBhvr>
                                      <p:tavLst>
                                        <p:tav tm="0">
                                          <p:val>
                                            <p:fltVal val="0"/>
                                          </p:val>
                                        </p:tav>
                                        <p:tav tm="100000">
                                          <p:val>
                                            <p:strVal val="#ppt_h"/>
                                          </p:val>
                                        </p:tav>
                                      </p:tavLst>
                                    </p:anim>
                                    <p:animEffect transition="in" filter="fade">
                                      <p:cBhvr>
                                        <p:cTn id="29" dur="1000"/>
                                        <p:tgtEl>
                                          <p:spTgt spid="109"/>
                                        </p:tgtEl>
                                      </p:cBhvr>
                                    </p:animEffect>
                                  </p:childTnLst>
                                </p:cTn>
                              </p:par>
                              <p:par>
                                <p:cTn id="30" presetID="53" presetClass="entr" presetSubtype="16" fill="hold" nodeType="with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1000" fill="hold"/>
                                        <p:tgtEl>
                                          <p:spTgt spid="110"/>
                                        </p:tgtEl>
                                        <p:attrNameLst>
                                          <p:attrName>ppt_w</p:attrName>
                                        </p:attrNameLst>
                                      </p:cBhvr>
                                      <p:tavLst>
                                        <p:tav tm="0">
                                          <p:val>
                                            <p:fltVal val="0"/>
                                          </p:val>
                                        </p:tav>
                                        <p:tav tm="100000">
                                          <p:val>
                                            <p:strVal val="#ppt_w"/>
                                          </p:val>
                                        </p:tav>
                                      </p:tavLst>
                                    </p:anim>
                                    <p:anim calcmode="lin" valueType="num">
                                      <p:cBhvr>
                                        <p:cTn id="33" dur="1000" fill="hold"/>
                                        <p:tgtEl>
                                          <p:spTgt spid="110"/>
                                        </p:tgtEl>
                                        <p:attrNameLst>
                                          <p:attrName>ppt_h</p:attrName>
                                        </p:attrNameLst>
                                      </p:cBhvr>
                                      <p:tavLst>
                                        <p:tav tm="0">
                                          <p:val>
                                            <p:fltVal val="0"/>
                                          </p:val>
                                        </p:tav>
                                        <p:tav tm="100000">
                                          <p:val>
                                            <p:strVal val="#ppt_h"/>
                                          </p:val>
                                        </p:tav>
                                      </p:tavLst>
                                    </p:anim>
                                    <p:animEffect transition="in" filter="fade">
                                      <p:cBhvr>
                                        <p:cTn id="34" dur="1000"/>
                                        <p:tgtEl>
                                          <p:spTgt spid="110"/>
                                        </p:tgtEl>
                                      </p:cBhvr>
                                    </p:animEffect>
                                  </p:childTnLst>
                                </p:cTn>
                              </p:par>
                              <p:par>
                                <p:cTn id="35" presetID="2" presetClass="entr" presetSubtype="4" decel="100000" fill="hold" nodeType="withEffect">
                                  <p:stCondLst>
                                    <p:cond delay="0"/>
                                  </p:stCondLst>
                                  <p:childTnLst>
                                    <p:set>
                                      <p:cBhvr>
                                        <p:cTn id="36" dur="1" fill="hold">
                                          <p:stCondLst>
                                            <p:cond delay="0"/>
                                          </p:stCondLst>
                                        </p:cTn>
                                        <p:tgtEl>
                                          <p:spTgt spid="167"/>
                                        </p:tgtEl>
                                        <p:attrNameLst>
                                          <p:attrName>style.visibility</p:attrName>
                                        </p:attrNameLst>
                                      </p:cBhvr>
                                      <p:to>
                                        <p:strVal val="visible"/>
                                      </p:to>
                                    </p:set>
                                    <p:anim calcmode="lin" valueType="num">
                                      <p:cBhvr additive="base">
                                        <p:cTn id="37" dur="1000" fill="hold"/>
                                        <p:tgtEl>
                                          <p:spTgt spid="167"/>
                                        </p:tgtEl>
                                        <p:attrNameLst>
                                          <p:attrName>ppt_x</p:attrName>
                                        </p:attrNameLst>
                                      </p:cBhvr>
                                      <p:tavLst>
                                        <p:tav tm="0">
                                          <p:val>
                                            <p:strVal val="#ppt_x"/>
                                          </p:val>
                                        </p:tav>
                                        <p:tav tm="100000">
                                          <p:val>
                                            <p:strVal val="#ppt_x"/>
                                          </p:val>
                                        </p:tav>
                                      </p:tavLst>
                                    </p:anim>
                                    <p:anim calcmode="lin" valueType="num">
                                      <p:cBhvr additive="base">
                                        <p:cTn id="38" dur="1000" fill="hold"/>
                                        <p:tgtEl>
                                          <p:spTgt spid="167"/>
                                        </p:tgtEl>
                                        <p:attrNameLst>
                                          <p:attrName>ppt_y</p:attrName>
                                        </p:attrNameLst>
                                      </p:cBhvr>
                                      <p:tavLst>
                                        <p:tav tm="0">
                                          <p:val>
                                            <p:strVal val="1+#ppt_h/2"/>
                                          </p:val>
                                        </p:tav>
                                        <p:tav tm="100000">
                                          <p:val>
                                            <p:strVal val="#ppt_y"/>
                                          </p:val>
                                        </p:tav>
                                      </p:tavLst>
                                    </p:anim>
                                  </p:childTnLst>
                                </p:cTn>
                              </p:par>
                            </p:childTnLst>
                          </p:cTn>
                        </p:par>
                        <p:par>
                          <p:cTn id="39" fill="hold">
                            <p:stCondLst>
                              <p:cond delay="3605"/>
                            </p:stCondLst>
                            <p:childTnLst>
                              <p:par>
                                <p:cTn id="40" presetID="53" presetClass="entr" presetSubtype="16" fill="hold" grpId="0" nodeType="afterEffect">
                                  <p:stCondLst>
                                    <p:cond delay="0"/>
                                  </p:stCondLst>
                                  <p:childTnLst>
                                    <p:set>
                                      <p:cBhvr>
                                        <p:cTn id="41" dur="1" fill="hold">
                                          <p:stCondLst>
                                            <p:cond delay="0"/>
                                          </p:stCondLst>
                                        </p:cTn>
                                        <p:tgtEl>
                                          <p:spTgt spid="137"/>
                                        </p:tgtEl>
                                        <p:attrNameLst>
                                          <p:attrName>style.visibility</p:attrName>
                                        </p:attrNameLst>
                                      </p:cBhvr>
                                      <p:to>
                                        <p:strVal val="visible"/>
                                      </p:to>
                                    </p:set>
                                    <p:anim calcmode="lin" valueType="num">
                                      <p:cBhvr>
                                        <p:cTn id="42" dur="1000" fill="hold"/>
                                        <p:tgtEl>
                                          <p:spTgt spid="137"/>
                                        </p:tgtEl>
                                        <p:attrNameLst>
                                          <p:attrName>ppt_w</p:attrName>
                                        </p:attrNameLst>
                                      </p:cBhvr>
                                      <p:tavLst>
                                        <p:tav tm="0">
                                          <p:val>
                                            <p:fltVal val="0"/>
                                          </p:val>
                                        </p:tav>
                                        <p:tav tm="100000">
                                          <p:val>
                                            <p:strVal val="#ppt_w"/>
                                          </p:val>
                                        </p:tav>
                                      </p:tavLst>
                                    </p:anim>
                                    <p:anim calcmode="lin" valueType="num">
                                      <p:cBhvr>
                                        <p:cTn id="43" dur="1000" fill="hold"/>
                                        <p:tgtEl>
                                          <p:spTgt spid="137"/>
                                        </p:tgtEl>
                                        <p:attrNameLst>
                                          <p:attrName>ppt_h</p:attrName>
                                        </p:attrNameLst>
                                      </p:cBhvr>
                                      <p:tavLst>
                                        <p:tav tm="0">
                                          <p:val>
                                            <p:fltVal val="0"/>
                                          </p:val>
                                        </p:tav>
                                        <p:tav tm="100000">
                                          <p:val>
                                            <p:strVal val="#ppt_h"/>
                                          </p:val>
                                        </p:tav>
                                      </p:tavLst>
                                    </p:anim>
                                    <p:animEffect transition="in" filter="fade">
                                      <p:cBhvr>
                                        <p:cTn id="44" dur="1000"/>
                                        <p:tgtEl>
                                          <p:spTgt spid="137"/>
                                        </p:tgtEl>
                                      </p:cBhvr>
                                    </p:animEffect>
                                  </p:childTnLst>
                                </p:cTn>
                              </p:par>
                              <p:par>
                                <p:cTn id="45" presetID="53" presetClass="entr" presetSubtype="16" fill="hold" nodeType="withEffect">
                                  <p:stCondLst>
                                    <p:cond delay="0"/>
                                  </p:stCondLst>
                                  <p:childTnLst>
                                    <p:set>
                                      <p:cBhvr>
                                        <p:cTn id="46" dur="1" fill="hold">
                                          <p:stCondLst>
                                            <p:cond delay="0"/>
                                          </p:stCondLst>
                                        </p:cTn>
                                        <p:tgtEl>
                                          <p:spTgt spid="138"/>
                                        </p:tgtEl>
                                        <p:attrNameLst>
                                          <p:attrName>style.visibility</p:attrName>
                                        </p:attrNameLst>
                                      </p:cBhvr>
                                      <p:to>
                                        <p:strVal val="visible"/>
                                      </p:to>
                                    </p:set>
                                    <p:anim calcmode="lin" valueType="num">
                                      <p:cBhvr>
                                        <p:cTn id="47" dur="1000" fill="hold"/>
                                        <p:tgtEl>
                                          <p:spTgt spid="138"/>
                                        </p:tgtEl>
                                        <p:attrNameLst>
                                          <p:attrName>ppt_w</p:attrName>
                                        </p:attrNameLst>
                                      </p:cBhvr>
                                      <p:tavLst>
                                        <p:tav tm="0">
                                          <p:val>
                                            <p:fltVal val="0"/>
                                          </p:val>
                                        </p:tav>
                                        <p:tav tm="100000">
                                          <p:val>
                                            <p:strVal val="#ppt_w"/>
                                          </p:val>
                                        </p:tav>
                                      </p:tavLst>
                                    </p:anim>
                                    <p:anim calcmode="lin" valueType="num">
                                      <p:cBhvr>
                                        <p:cTn id="48" dur="1000" fill="hold"/>
                                        <p:tgtEl>
                                          <p:spTgt spid="138"/>
                                        </p:tgtEl>
                                        <p:attrNameLst>
                                          <p:attrName>ppt_h</p:attrName>
                                        </p:attrNameLst>
                                      </p:cBhvr>
                                      <p:tavLst>
                                        <p:tav tm="0">
                                          <p:val>
                                            <p:fltVal val="0"/>
                                          </p:val>
                                        </p:tav>
                                        <p:tav tm="100000">
                                          <p:val>
                                            <p:strVal val="#ppt_h"/>
                                          </p:val>
                                        </p:tav>
                                      </p:tavLst>
                                    </p:anim>
                                    <p:animEffect transition="in" filter="fade">
                                      <p:cBhvr>
                                        <p:cTn id="49" dur="1000"/>
                                        <p:tgtEl>
                                          <p:spTgt spid="138"/>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170"/>
                                        </p:tgtEl>
                                        <p:attrNameLst>
                                          <p:attrName>style.visibility</p:attrName>
                                        </p:attrNameLst>
                                      </p:cBhvr>
                                      <p:to>
                                        <p:strVal val="visible"/>
                                      </p:to>
                                    </p:set>
                                    <p:anim calcmode="lin" valueType="num">
                                      <p:cBhvr additive="base">
                                        <p:cTn id="52" dur="1000" fill="hold"/>
                                        <p:tgtEl>
                                          <p:spTgt spid="170"/>
                                        </p:tgtEl>
                                        <p:attrNameLst>
                                          <p:attrName>ppt_x</p:attrName>
                                        </p:attrNameLst>
                                      </p:cBhvr>
                                      <p:tavLst>
                                        <p:tav tm="0">
                                          <p:val>
                                            <p:strVal val="#ppt_x"/>
                                          </p:val>
                                        </p:tav>
                                        <p:tav tm="100000">
                                          <p:val>
                                            <p:strVal val="#ppt_x"/>
                                          </p:val>
                                        </p:tav>
                                      </p:tavLst>
                                    </p:anim>
                                    <p:anim calcmode="lin" valueType="num">
                                      <p:cBhvr additive="base">
                                        <p:cTn id="53" dur="10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animBg="1"/>
      <p:bldP spid="109" grpId="0" animBg="1"/>
      <p:bldP spid="1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C87ED94-5A13-4556-A900-267C32D1AE45}"/>
              </a:ext>
            </a:extLst>
          </p:cNvPr>
          <p:cNvSpPr/>
          <p:nvPr/>
        </p:nvSpPr>
        <p:spPr>
          <a:xfrm>
            <a:off x="9482262" y="3092787"/>
            <a:ext cx="2298950" cy="2300194"/>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 name="Oval 2">
            <a:extLst>
              <a:ext uri="{FF2B5EF4-FFF2-40B4-BE49-F238E27FC236}">
                <a16:creationId xmlns:a16="http://schemas.microsoft.com/office/drawing/2014/main" id="{EEC96603-51D9-411F-9C5F-ECBE1826D221}"/>
              </a:ext>
            </a:extLst>
          </p:cNvPr>
          <p:cNvSpPr/>
          <p:nvPr/>
        </p:nvSpPr>
        <p:spPr>
          <a:xfrm>
            <a:off x="9482262" y="5986752"/>
            <a:ext cx="2298950"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4" name="Freeform: Shape 3">
            <a:extLst>
              <a:ext uri="{FF2B5EF4-FFF2-40B4-BE49-F238E27FC236}">
                <a16:creationId xmlns:a16="http://schemas.microsoft.com/office/drawing/2014/main" id="{14018323-CB15-4256-9FE4-740F4DA11A25}"/>
              </a:ext>
            </a:extLst>
          </p:cNvPr>
          <p:cNvSpPr/>
          <p:nvPr/>
        </p:nvSpPr>
        <p:spPr>
          <a:xfrm>
            <a:off x="10124602" y="3809553"/>
            <a:ext cx="1014270" cy="866662"/>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5" name="Graphic 2">
            <a:extLst>
              <a:ext uri="{FF2B5EF4-FFF2-40B4-BE49-F238E27FC236}">
                <a16:creationId xmlns:a16="http://schemas.microsoft.com/office/drawing/2014/main" id="{887C8E99-9642-4993-8A68-1F3EBEA8AE37}"/>
              </a:ext>
            </a:extLst>
          </p:cNvPr>
          <p:cNvGrpSpPr/>
          <p:nvPr/>
        </p:nvGrpSpPr>
        <p:grpSpPr>
          <a:xfrm>
            <a:off x="10124777" y="6629919"/>
            <a:ext cx="1013920" cy="1013860"/>
            <a:chOff x="10511468" y="4696809"/>
            <a:chExt cx="987233" cy="987178"/>
          </a:xfrm>
          <a:solidFill>
            <a:schemeClr val="bg1"/>
          </a:solidFill>
        </p:grpSpPr>
        <p:sp>
          <p:nvSpPr>
            <p:cNvPr id="6" name="Freeform: Shape 5">
              <a:extLst>
                <a:ext uri="{FF2B5EF4-FFF2-40B4-BE49-F238E27FC236}">
                  <a16:creationId xmlns:a16="http://schemas.microsoft.com/office/drawing/2014/main" id="{179814C6-2547-4A24-8EE3-093CACEBE7E0}"/>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7" name="Freeform: Shape 6">
              <a:extLst>
                <a:ext uri="{FF2B5EF4-FFF2-40B4-BE49-F238E27FC236}">
                  <a16:creationId xmlns:a16="http://schemas.microsoft.com/office/drawing/2014/main" id="{2A51FA37-CF21-4D10-A9C4-DC1EB6846A5E}"/>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8" name="Freeform: Shape 7">
              <a:extLst>
                <a:ext uri="{FF2B5EF4-FFF2-40B4-BE49-F238E27FC236}">
                  <a16:creationId xmlns:a16="http://schemas.microsoft.com/office/drawing/2014/main" id="{E06E4817-76A2-41E1-BFAD-28BAFBE88F9D}"/>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sp>
        <p:nvSpPr>
          <p:cNvPr id="9" name="Oval 8">
            <a:extLst>
              <a:ext uri="{FF2B5EF4-FFF2-40B4-BE49-F238E27FC236}">
                <a16:creationId xmlns:a16="http://schemas.microsoft.com/office/drawing/2014/main" id="{BB7B2982-7210-44D0-960E-04DDAD6E903F}"/>
              </a:ext>
            </a:extLst>
          </p:cNvPr>
          <p:cNvSpPr/>
          <p:nvPr/>
        </p:nvSpPr>
        <p:spPr>
          <a:xfrm>
            <a:off x="6474662" y="3092787"/>
            <a:ext cx="2298948"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10" name="Oval 9">
            <a:extLst>
              <a:ext uri="{FF2B5EF4-FFF2-40B4-BE49-F238E27FC236}">
                <a16:creationId xmlns:a16="http://schemas.microsoft.com/office/drawing/2014/main" id="{EB04BEFA-33DE-4C1D-80CF-A6E349725B90}"/>
              </a:ext>
            </a:extLst>
          </p:cNvPr>
          <p:cNvSpPr/>
          <p:nvPr/>
        </p:nvSpPr>
        <p:spPr>
          <a:xfrm>
            <a:off x="6474662" y="5986752"/>
            <a:ext cx="2298948" cy="2300194"/>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 name="Graphic 2">
            <a:extLst>
              <a:ext uri="{FF2B5EF4-FFF2-40B4-BE49-F238E27FC236}">
                <a16:creationId xmlns:a16="http://schemas.microsoft.com/office/drawing/2014/main" id="{5B5F3A7E-E64B-442B-B50F-DEF88A920F39}"/>
              </a:ext>
            </a:extLst>
          </p:cNvPr>
          <p:cNvGrpSpPr/>
          <p:nvPr/>
        </p:nvGrpSpPr>
        <p:grpSpPr>
          <a:xfrm>
            <a:off x="7117172" y="3735889"/>
            <a:ext cx="1013928" cy="1013990"/>
            <a:chOff x="8666134" y="1003301"/>
            <a:chExt cx="987242" cy="987310"/>
          </a:xfrm>
          <a:solidFill>
            <a:schemeClr val="bg1"/>
          </a:solidFill>
        </p:grpSpPr>
        <p:sp>
          <p:nvSpPr>
            <p:cNvPr id="12" name="Freeform: Shape 11">
              <a:extLst>
                <a:ext uri="{FF2B5EF4-FFF2-40B4-BE49-F238E27FC236}">
                  <a16:creationId xmlns:a16="http://schemas.microsoft.com/office/drawing/2014/main" id="{79B48244-CCAF-4288-897F-0E91A2D7F05B}"/>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E29924D8-A6CF-461E-AC10-718E956A3275}"/>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F9AD1706-B70E-44E7-81D2-80E85FF58587}"/>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C12B4B88-7A85-4124-BDAC-CB769791882F}"/>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7E57083E-8F05-43F7-99CB-2355944335EA}"/>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17" name="Graphic 2">
            <a:extLst>
              <a:ext uri="{FF2B5EF4-FFF2-40B4-BE49-F238E27FC236}">
                <a16:creationId xmlns:a16="http://schemas.microsoft.com/office/drawing/2014/main" id="{627E48EF-C265-4746-9CEE-BF615189B469}"/>
              </a:ext>
            </a:extLst>
          </p:cNvPr>
          <p:cNvGrpSpPr/>
          <p:nvPr/>
        </p:nvGrpSpPr>
        <p:grpSpPr>
          <a:xfrm>
            <a:off x="7117141" y="6652382"/>
            <a:ext cx="1013990" cy="968934"/>
            <a:chOff x="4954348" y="6541886"/>
            <a:chExt cx="987302" cy="943434"/>
          </a:xfrm>
          <a:solidFill>
            <a:schemeClr val="bg1"/>
          </a:solidFill>
        </p:grpSpPr>
        <p:sp>
          <p:nvSpPr>
            <p:cNvPr id="18" name="Freeform: Shape 17">
              <a:extLst>
                <a:ext uri="{FF2B5EF4-FFF2-40B4-BE49-F238E27FC236}">
                  <a16:creationId xmlns:a16="http://schemas.microsoft.com/office/drawing/2014/main" id="{4BBAE281-A5B3-46C6-9CE6-498A84C71FA8}"/>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FCDBA5BA-9F0E-460F-B482-2E59865FDD8D}"/>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2B480D63-4544-4879-92ED-BCF64BF3F5EE}"/>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594F989F-EBDE-49D0-8D3D-46FE8C8763ED}"/>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BAA03071-B876-4275-A41E-8319EB0E7F37}"/>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3" name="Google Shape;204;p13">
            <a:extLst>
              <a:ext uri="{FF2B5EF4-FFF2-40B4-BE49-F238E27FC236}">
                <a16:creationId xmlns:a16="http://schemas.microsoft.com/office/drawing/2014/main" id="{F3A6664E-5A1A-42DD-A366-9D065EECA56F}"/>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solidFill>
                  <a:schemeClr val="tx1">
                    <a:lumMod val="85000"/>
                    <a:lumOff val="15000"/>
                  </a:schemeClr>
                </a:solidFill>
                <a:latin typeface="Century Gothic" panose="020B0502020202020204" pitchFamily="34" charset="0"/>
                <a:cs typeface="Fredoka" pitchFamily="2" charset="-79"/>
              </a:rPr>
              <a:t>Pricing in Commodity Futures</a:t>
            </a:r>
            <a:endParaRPr lang="en-US" sz="6000" b="1" dirty="0">
              <a:solidFill>
                <a:schemeClr val="tx1">
                  <a:lumMod val="85000"/>
                  <a:lumOff val="15000"/>
                </a:schemeClr>
              </a:solidFill>
              <a:latin typeface="Century Gothic" panose="020B0502020202020204" pitchFamily="34" charset="0"/>
              <a:cs typeface="Fredoka" pitchFamily="2" charset="-79"/>
            </a:endParaRPr>
          </a:p>
        </p:txBody>
      </p:sp>
      <p:sp>
        <p:nvSpPr>
          <p:cNvPr id="24" name="Rectangle 23">
            <a:extLst>
              <a:ext uri="{FF2B5EF4-FFF2-40B4-BE49-F238E27FC236}">
                <a16:creationId xmlns:a16="http://schemas.microsoft.com/office/drawing/2014/main" id="{B8411D1A-1BEF-49ED-BECC-853F7C60C7DA}"/>
              </a:ext>
            </a:extLst>
          </p:cNvPr>
          <p:cNvSpPr/>
          <p:nvPr/>
        </p:nvSpPr>
        <p:spPr>
          <a:xfrm>
            <a:off x="1185333" y="3573663"/>
            <a:ext cx="4952177" cy="1015086"/>
          </a:xfrm>
          <a:prstGeom prst="rect">
            <a:avLst/>
          </a:prstGeom>
        </p:spPr>
        <p:txBody>
          <a:bodyPr wrap="square">
            <a:spAutoFit/>
          </a:bodyPr>
          <a:lstStyle/>
          <a:p>
            <a:pPr algn="r">
              <a:lnSpc>
                <a:spcPct val="150000"/>
              </a:lnSpc>
            </a:pPr>
            <a:r>
              <a:rPr lang="en-IN" sz="2400" b="1" dirty="0"/>
              <a:t>Spot Price</a:t>
            </a: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lnSpc>
                <a:spcPct val="150000"/>
              </a:lnSpc>
            </a:pPr>
            <a:r>
              <a:rPr lang="en-US" sz="1800" dirty="0"/>
              <a:t>The current market price of the commodity.</a:t>
            </a:r>
            <a:endParaRPr lang="en-US" sz="1200" dirty="0"/>
          </a:p>
        </p:txBody>
      </p:sp>
      <p:sp>
        <p:nvSpPr>
          <p:cNvPr id="25" name="Rectangle 24">
            <a:extLst>
              <a:ext uri="{FF2B5EF4-FFF2-40B4-BE49-F238E27FC236}">
                <a16:creationId xmlns:a16="http://schemas.microsoft.com/office/drawing/2014/main" id="{961F974C-B348-4CFA-9EFB-B294781002F8}"/>
              </a:ext>
            </a:extLst>
          </p:cNvPr>
          <p:cNvSpPr/>
          <p:nvPr/>
        </p:nvSpPr>
        <p:spPr>
          <a:xfrm>
            <a:off x="1185333" y="6467628"/>
            <a:ext cx="4952177" cy="1430584"/>
          </a:xfrm>
          <a:prstGeom prst="rect">
            <a:avLst/>
          </a:prstGeom>
        </p:spPr>
        <p:txBody>
          <a:bodyPr wrap="square">
            <a:spAutoFit/>
          </a:bodyPr>
          <a:lstStyle/>
          <a:p>
            <a:pPr algn="r">
              <a:lnSpc>
                <a:spcPct val="150000"/>
              </a:lnSpc>
            </a:pPr>
            <a:r>
              <a:rPr lang="en-IN" sz="2400" b="1" dirty="0"/>
              <a:t>Risk-Free Rate</a:t>
            </a:r>
          </a:p>
          <a:p>
            <a:pPr algn="r">
              <a:lnSpc>
                <a:spcPct val="150000"/>
              </a:lnSpc>
            </a:pPr>
            <a:r>
              <a:rPr lang="en-US" sz="1800" dirty="0"/>
              <a:t>The interest rate, considering the time value of money.</a:t>
            </a:r>
          </a:p>
        </p:txBody>
      </p:sp>
      <p:sp>
        <p:nvSpPr>
          <p:cNvPr id="26" name="Rectangle 25">
            <a:extLst>
              <a:ext uri="{FF2B5EF4-FFF2-40B4-BE49-F238E27FC236}">
                <a16:creationId xmlns:a16="http://schemas.microsoft.com/office/drawing/2014/main" id="{DE68D18A-79F4-4619-B5D6-B5BF5077E085}"/>
              </a:ext>
            </a:extLst>
          </p:cNvPr>
          <p:cNvSpPr/>
          <p:nvPr/>
        </p:nvSpPr>
        <p:spPr>
          <a:xfrm>
            <a:off x="12154459" y="3573663"/>
            <a:ext cx="4948208" cy="1507529"/>
          </a:xfrm>
          <a:prstGeom prst="rect">
            <a:avLst/>
          </a:prstGeom>
        </p:spPr>
        <p:txBody>
          <a:bodyPr wrap="square">
            <a:spAutoFit/>
          </a:bodyPr>
          <a:lstStyle/>
          <a:p>
            <a:pPr>
              <a:lnSpc>
                <a:spcPct val="150000"/>
              </a:lnSpc>
            </a:pPr>
            <a:r>
              <a:rPr lang="en-IN" sz="2400" b="1" dirty="0"/>
              <a:t>Expected Future Spot Price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800" dirty="0"/>
              <a:t>Anticipated future market price based on market expectations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7" name="Rectangle 26">
            <a:extLst>
              <a:ext uri="{FF2B5EF4-FFF2-40B4-BE49-F238E27FC236}">
                <a16:creationId xmlns:a16="http://schemas.microsoft.com/office/drawing/2014/main" id="{66476CC3-E151-4463-98CA-088E409F322B}"/>
              </a:ext>
            </a:extLst>
          </p:cNvPr>
          <p:cNvSpPr/>
          <p:nvPr/>
        </p:nvSpPr>
        <p:spPr>
          <a:xfrm>
            <a:off x="12154459" y="6467628"/>
            <a:ext cx="4948208" cy="1322863"/>
          </a:xfrm>
          <a:prstGeom prst="rect">
            <a:avLst/>
          </a:prstGeom>
        </p:spPr>
        <p:txBody>
          <a:bodyPr wrap="square">
            <a:spAutoFit/>
          </a:bodyPr>
          <a:lstStyle/>
          <a:p>
            <a:r>
              <a:rPr lang="en-IN" sz="2400" b="1" dirty="0"/>
              <a:t>Arbitrage Opportunities</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800" dirty="0"/>
              <a:t>Traders exploit price differences between spot and futures markets</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563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3"/>
                                        </p:tgtEl>
                                        <p:attrNameLst>
                                          <p:attrName>style.visibility</p:attrName>
                                        </p:attrNameLst>
                                      </p:cBhvr>
                                      <p:to>
                                        <p:strVal val="visible"/>
                                      </p:to>
                                    </p:set>
                                    <p:anim to="" calcmode="lin" valueType="num">
                                      <p:cBhvr>
                                        <p:cTn id="7" dur="750" fill="hold">
                                          <p:stCondLst>
                                            <p:cond delay="0"/>
                                          </p:stCondLst>
                                        </p:cTn>
                                        <p:tgtEl>
                                          <p:spTgt spid="2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3"/>
                                        </p:tgtEl>
                                      </p:cBhvr>
                                    </p:animEffect>
                                  </p:childTnLst>
                                </p:cTn>
                              </p:par>
                            </p:childTnLst>
                          </p:cTn>
                        </p:par>
                        <p:par>
                          <p:cTn id="9" fill="hold">
                            <p:stCondLst>
                              <p:cond delay="129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Effect transition="in" filter="fade">
                                      <p:cBhvr>
                                        <p:cTn id="19" dur="1000"/>
                                        <p:tgtEl>
                                          <p:spTgt spid="11"/>
                                        </p:tgtEl>
                                      </p:cBhvr>
                                    </p:animEffect>
                                  </p:childTnLst>
                                </p:cTn>
                              </p:par>
                              <p:par>
                                <p:cTn id="20" presetID="2" presetClass="entr" presetSubtype="8"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2290"/>
                            </p:stCondLst>
                            <p:childTnLst>
                              <p:par>
                                <p:cTn id="25" presetID="53"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Effect transition="in" filter="fade">
                                      <p:cBhvr>
                                        <p:cTn id="29" dur="1000"/>
                                        <p:tgtEl>
                                          <p:spTgt spid="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Effect transition="in" filter="fade">
                                      <p:cBhvr>
                                        <p:cTn id="34" dur="1000"/>
                                        <p:tgtEl>
                                          <p:spTgt spid="4"/>
                                        </p:tgtEl>
                                      </p:cBhvr>
                                    </p:animEffect>
                                  </p:childTnLst>
                                </p:cTn>
                              </p:par>
                              <p:par>
                                <p:cTn id="35" presetID="2" presetClass="entr" presetSubtype="2" decel="10000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1000" fill="hold"/>
                                        <p:tgtEl>
                                          <p:spTgt spid="26"/>
                                        </p:tgtEl>
                                        <p:attrNameLst>
                                          <p:attrName>ppt_x</p:attrName>
                                        </p:attrNameLst>
                                      </p:cBhvr>
                                      <p:tavLst>
                                        <p:tav tm="0">
                                          <p:val>
                                            <p:strVal val="1+#ppt_w/2"/>
                                          </p:val>
                                        </p:tav>
                                        <p:tav tm="100000">
                                          <p:val>
                                            <p:strVal val="#ppt_x"/>
                                          </p:val>
                                        </p:tav>
                                      </p:tavLst>
                                    </p:anim>
                                    <p:anim calcmode="lin" valueType="num">
                                      <p:cBhvr additive="base">
                                        <p:cTn id="38" dur="10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3290"/>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Effect transition="in" filter="fade">
                                      <p:cBhvr>
                                        <p:cTn id="49" dur="1000"/>
                                        <p:tgtEl>
                                          <p:spTgt spid="17"/>
                                        </p:tgtEl>
                                      </p:cBhvr>
                                    </p:animEffect>
                                  </p:childTnLst>
                                </p:cTn>
                              </p:par>
                              <p:par>
                                <p:cTn id="50" presetID="2" presetClass="entr" presetSubtype="8" decel="10000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1000" fill="hold"/>
                                        <p:tgtEl>
                                          <p:spTgt spid="25"/>
                                        </p:tgtEl>
                                        <p:attrNameLst>
                                          <p:attrName>ppt_x</p:attrName>
                                        </p:attrNameLst>
                                      </p:cBhvr>
                                      <p:tavLst>
                                        <p:tav tm="0">
                                          <p:val>
                                            <p:strVal val="0-#ppt_w/2"/>
                                          </p:val>
                                        </p:tav>
                                        <p:tav tm="100000">
                                          <p:val>
                                            <p:strVal val="#ppt_x"/>
                                          </p:val>
                                        </p:tav>
                                      </p:tavLst>
                                    </p:anim>
                                    <p:anim calcmode="lin" valueType="num">
                                      <p:cBhvr additive="base">
                                        <p:cTn id="53" dur="100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4290"/>
                            </p:stCondLst>
                            <p:childTnLst>
                              <p:par>
                                <p:cTn id="55" presetID="53" presetClass="entr" presetSubtype="16"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1000" fill="hold"/>
                                        <p:tgtEl>
                                          <p:spTgt spid="3"/>
                                        </p:tgtEl>
                                        <p:attrNameLst>
                                          <p:attrName>ppt_w</p:attrName>
                                        </p:attrNameLst>
                                      </p:cBhvr>
                                      <p:tavLst>
                                        <p:tav tm="0">
                                          <p:val>
                                            <p:fltVal val="0"/>
                                          </p:val>
                                        </p:tav>
                                        <p:tav tm="100000">
                                          <p:val>
                                            <p:strVal val="#ppt_w"/>
                                          </p:val>
                                        </p:tav>
                                      </p:tavLst>
                                    </p:anim>
                                    <p:anim calcmode="lin" valueType="num">
                                      <p:cBhvr>
                                        <p:cTn id="58" dur="1000" fill="hold"/>
                                        <p:tgtEl>
                                          <p:spTgt spid="3"/>
                                        </p:tgtEl>
                                        <p:attrNameLst>
                                          <p:attrName>ppt_h</p:attrName>
                                        </p:attrNameLst>
                                      </p:cBhvr>
                                      <p:tavLst>
                                        <p:tav tm="0">
                                          <p:val>
                                            <p:fltVal val="0"/>
                                          </p:val>
                                        </p:tav>
                                        <p:tav tm="100000">
                                          <p:val>
                                            <p:strVal val="#ppt_h"/>
                                          </p:val>
                                        </p:tav>
                                      </p:tavLst>
                                    </p:anim>
                                    <p:animEffect transition="in" filter="fade">
                                      <p:cBhvr>
                                        <p:cTn id="59" dur="1000"/>
                                        <p:tgtEl>
                                          <p:spTgt spid="3"/>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Effect transition="in" filter="fade">
                                      <p:cBhvr>
                                        <p:cTn id="64" dur="1000"/>
                                        <p:tgtEl>
                                          <p:spTgt spid="5"/>
                                        </p:tgtEl>
                                      </p:cBhvr>
                                    </p:animEffect>
                                  </p:childTnLst>
                                </p:cTn>
                              </p:par>
                              <p:par>
                                <p:cTn id="65" presetID="2" presetClass="entr" presetSubtype="2" decel="10000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1+#ppt_w/2"/>
                                          </p:val>
                                        </p:tav>
                                        <p:tav tm="100000">
                                          <p:val>
                                            <p:strVal val="#ppt_x"/>
                                          </p:val>
                                        </p:tav>
                                      </p:tavLst>
                                    </p:anim>
                                    <p:anim calcmode="lin" valueType="num">
                                      <p:cBhvr additive="base">
                                        <p:cTn id="6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0" grpId="0" animBg="1"/>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A62E-670D-4800-BAE7-0D9A14D95C10}"/>
              </a:ext>
            </a:extLst>
          </p:cNvPr>
          <p:cNvSpPr txBox="1"/>
          <p:nvPr/>
        </p:nvSpPr>
        <p:spPr>
          <a:xfrm>
            <a:off x="10615079" y="1595000"/>
            <a:ext cx="4751928" cy="258532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nSpc>
                <a:spcPct val="90000"/>
              </a:lnSpc>
              <a:spcBef>
                <a:spcPts val="0"/>
              </a:spcBef>
            </a:pPr>
            <a:r>
              <a:rPr lang="en-US" altLang="zh-CN" sz="6000" dirty="0">
                <a:latin typeface="Century Gothic" panose="020B0502020202020204" pitchFamily="34" charset="0"/>
                <a:ea typeface="+mj-ea"/>
                <a:cs typeface="Fredoka" pitchFamily="2" charset="-79"/>
              </a:rPr>
              <a:t>Perfect &amp; Imperfect Hedge</a:t>
            </a:r>
            <a:endParaRPr lang="en-US" sz="6000" dirty="0">
              <a:latin typeface="Century Gothic" panose="020B0502020202020204" pitchFamily="34" charset="0"/>
              <a:ea typeface="+mj-ea"/>
              <a:cs typeface="Fredoka" pitchFamily="2" charset="-79"/>
            </a:endParaRP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0E85337-A54A-6091-FA07-5D9ADE42A3B3}"/>
              </a:ext>
            </a:extLst>
          </p:cNvPr>
          <p:cNvSpPr/>
          <p:nvPr/>
        </p:nvSpPr>
        <p:spPr>
          <a:xfrm>
            <a:off x="10615079" y="4958478"/>
            <a:ext cx="6187021" cy="2574551"/>
          </a:xfrm>
          <a:prstGeom prst="rect">
            <a:avLst/>
          </a:prstGeom>
        </p:spPr>
        <p:txBody>
          <a:bodyPr wrap="square">
            <a:spAutoFit/>
          </a:bodyPr>
          <a:lstStyle/>
          <a:p>
            <a:pPr>
              <a:lnSpc>
                <a:spcPct val="150000"/>
              </a:lnSpc>
              <a:spcBef>
                <a:spcPts val="1200"/>
              </a:spcBef>
            </a:pPr>
            <a:r>
              <a:rPr lang="en-US" altLang="zh-CN" sz="1600" b="1" dirty="0">
                <a:ea typeface="Lato Light" panose="020F0502020204030203" pitchFamily="34" charset="0"/>
                <a:cs typeface="Lato Light" panose="020F0502020204030203" pitchFamily="34" charset="0"/>
              </a:rPr>
              <a:t>Perfect Hedge:</a:t>
            </a:r>
            <a:r>
              <a:rPr lang="en-US" altLang="zh-CN" sz="1600" dirty="0">
                <a:ea typeface="Lato Light" panose="020F0502020204030203" pitchFamily="34" charset="0"/>
                <a:cs typeface="Lato Light" panose="020F0502020204030203" pitchFamily="34" charset="0"/>
              </a:rPr>
              <a:t> The hedge completely eliminates the risk, and the gain or loss in the cash market is offset by an equal loss or gain in the futures market.</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Imperfect Hedge:</a:t>
            </a:r>
            <a:r>
              <a:rPr lang="en-US" altLang="zh-CN" sz="1600" dirty="0">
                <a:ea typeface="Lato Light" panose="020F0502020204030203" pitchFamily="34" charset="0"/>
                <a:cs typeface="Lato Light" panose="020F0502020204030203" pitchFamily="34" charset="0"/>
              </a:rPr>
              <a:t> Some risk remains, and the gains or losses in the cash and futures markets may not perfectly offset each other</a:t>
            </a:r>
          </a:p>
          <a:p>
            <a:pPr>
              <a:lnSpc>
                <a:spcPct val="150000"/>
              </a:lnSpc>
              <a:spcBef>
                <a:spcPts val="1200"/>
              </a:spcBef>
            </a:pPr>
            <a:endParaRPr lang="en-US" altLang="zh-CN" sz="1600" dirty="0">
              <a:ea typeface="Lato Light" panose="020F0502020204030203" pitchFamily="34" charset="0"/>
              <a:cs typeface="Lato Light" panose="020F0502020204030203" pitchFamily="34" charset="0"/>
            </a:endParaRPr>
          </a:p>
        </p:txBody>
      </p:sp>
      <p:pic>
        <p:nvPicPr>
          <p:cNvPr id="13" name="Picture Placeholder 12">
            <a:extLst>
              <a:ext uri="{FF2B5EF4-FFF2-40B4-BE49-F238E27FC236}">
                <a16:creationId xmlns:a16="http://schemas.microsoft.com/office/drawing/2014/main" id="{5E4A62DA-5C37-407D-8251-06749C8DB631}"/>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1958114" y="5312476"/>
            <a:ext cx="3379524" cy="3379524"/>
          </a:xfrm>
        </p:spPr>
      </p:pic>
      <p:pic>
        <p:nvPicPr>
          <p:cNvPr id="15" name="Picture Placeholder 14">
            <a:extLst>
              <a:ext uri="{FF2B5EF4-FFF2-40B4-BE49-F238E27FC236}">
                <a16:creationId xmlns:a16="http://schemas.microsoft.com/office/drawing/2014/main" id="{4B501154-7556-4BF8-B9F2-A1824264770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5675590" y="5312476"/>
            <a:ext cx="3379524" cy="3379524"/>
          </a:xfrm>
        </p:spPr>
      </p:pic>
      <p:pic>
        <p:nvPicPr>
          <p:cNvPr id="7" name="Picture Placeholder 6">
            <a:extLst>
              <a:ext uri="{FF2B5EF4-FFF2-40B4-BE49-F238E27FC236}">
                <a16:creationId xmlns:a16="http://schemas.microsoft.com/office/drawing/2014/main" id="{325B82A7-A6A4-46BA-9A3C-08B31FF3E799}"/>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a:stretch/>
        </p:blipFill>
        <p:spPr>
          <a:xfrm>
            <a:off x="5675590" y="1595000"/>
            <a:ext cx="3379524" cy="3379524"/>
          </a:xfrm>
        </p:spPr>
      </p:pic>
      <p:pic>
        <p:nvPicPr>
          <p:cNvPr id="5" name="Picture Placeholder 4">
            <a:extLst>
              <a:ext uri="{FF2B5EF4-FFF2-40B4-BE49-F238E27FC236}">
                <a16:creationId xmlns:a16="http://schemas.microsoft.com/office/drawing/2014/main" id="{96D613D2-CDD1-49DE-A023-FA2CE04FB985}"/>
              </a:ext>
            </a:extLst>
          </p:cNvPr>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p:blipFill>
        <p:spPr>
          <a:xfrm>
            <a:off x="1958114" y="1595000"/>
            <a:ext cx="3379524" cy="3379524"/>
          </a:xfrm>
        </p:spPr>
      </p:pic>
    </p:spTree>
    <p:extLst>
      <p:ext uri="{BB962C8B-B14F-4D97-AF65-F5344CB8AC3E}">
        <p14:creationId xmlns:p14="http://schemas.microsoft.com/office/powerpoint/2010/main" val="173487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223"/>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DFFB6235-8563-4448-1DE7-6CDD8C690F40}"/>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solidFill>
                  <a:schemeClr val="tx1">
                    <a:lumMod val="85000"/>
                    <a:lumOff val="15000"/>
                  </a:schemeClr>
                </a:solidFill>
                <a:latin typeface="Century Gothic" panose="020B0502020202020204" pitchFamily="34" charset="0"/>
                <a:cs typeface="Fredoka" pitchFamily="2" charset="-79"/>
              </a:rPr>
              <a:t>Basis Risks in Commodity Future</a:t>
            </a:r>
            <a:endParaRPr lang="en-US" sz="6000" b="1" dirty="0">
              <a:solidFill>
                <a:schemeClr val="tx1">
                  <a:lumMod val="85000"/>
                  <a:lumOff val="15000"/>
                </a:schemeClr>
              </a:solidFill>
              <a:latin typeface="Century Gothic" panose="020B0502020202020204" pitchFamily="34" charset="0"/>
              <a:cs typeface="Fredoka" pitchFamily="2" charset="-79"/>
            </a:endParaRPr>
          </a:p>
        </p:txBody>
      </p:sp>
      <p:sp>
        <p:nvSpPr>
          <p:cNvPr id="6" name="Rectangle 5"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3438B42C-0E2B-BFEE-B912-E575EAFF818B}"/>
              </a:ext>
            </a:extLst>
          </p:cNvPr>
          <p:cNvSpPr/>
          <p:nvPr/>
        </p:nvSpPr>
        <p:spPr>
          <a:xfrm>
            <a:off x="2914650" y="7869663"/>
            <a:ext cx="12458700" cy="1887055"/>
          </a:xfrm>
          <a:prstGeom prst="rect">
            <a:avLst/>
          </a:prstGeom>
        </p:spPr>
        <p:txBody>
          <a:bodyPr>
            <a:spAutoFit/>
          </a:bodyPr>
          <a:lstStyle/>
          <a:p>
            <a:pPr algn="ctr">
              <a:lnSpc>
                <a:spcPct val="150000"/>
              </a:lnSpc>
              <a:spcBef>
                <a:spcPts val="1200"/>
              </a:spcBef>
              <a:defRPr/>
            </a:pPr>
            <a:r>
              <a:rPr lang="en-US" altLang="zh-CN" sz="2000" dirty="0">
                <a:ea typeface="Lato Light" panose="020F0502020204030203" pitchFamily="34" charset="0"/>
                <a:cs typeface="Poppins ExtraLight" panose="00000300000000000000" pitchFamily="50" charset="0"/>
              </a:rPr>
              <a:t> The risk that the basis (difference between the spot and futures prices) may change during the hedging period is known as </a:t>
            </a:r>
            <a:r>
              <a:rPr lang="en-US" altLang="zh-CN" sz="2000" b="1" dirty="0">
                <a:ea typeface="Lato Light" panose="020F0502020204030203" pitchFamily="34" charset="0"/>
                <a:cs typeface="Poppins ExtraLight" panose="00000300000000000000" pitchFamily="50" charset="0"/>
              </a:rPr>
              <a:t>Basis Risk</a:t>
            </a:r>
            <a:r>
              <a:rPr lang="en-US" altLang="zh-CN" sz="2000" dirty="0">
                <a:ea typeface="Lato Light" panose="020F0502020204030203" pitchFamily="34" charset="0"/>
                <a:cs typeface="Poppins ExtraLight" panose="00000300000000000000" pitchFamily="50" charset="0"/>
              </a:rPr>
              <a:t>, Factors such as changes in supply and demand, transportation costs, or market expectations, Continuous monitoring, adjusting hedges, and using financial instruments to manage basis risk.</a:t>
            </a:r>
            <a:endParaRPr lang="es-ES" altLang="zh-CN" sz="2000" dirty="0">
              <a:ea typeface="Lato Light" panose="020F0502020204030203" pitchFamily="34" charset="0"/>
              <a:cs typeface="Poppins ExtraLight" panose="00000300000000000000" pitchFamily="50" charset="0"/>
            </a:endParaRPr>
          </a:p>
        </p:txBody>
      </p:sp>
      <p:pic>
        <p:nvPicPr>
          <p:cNvPr id="4" name="Picture Placeholder 3">
            <a:extLst>
              <a:ext uri="{FF2B5EF4-FFF2-40B4-BE49-F238E27FC236}">
                <a16:creationId xmlns:a16="http://schemas.microsoft.com/office/drawing/2014/main" id="{0AF6FBB5-0AD8-454C-898F-80BE5AC5F7D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908037" y="2974694"/>
            <a:ext cx="4382552" cy="4382548"/>
          </a:xfrm>
        </p:spPr>
      </p:pic>
      <p:pic>
        <p:nvPicPr>
          <p:cNvPr id="10" name="Picture Placeholder 9">
            <a:extLst>
              <a:ext uri="{FF2B5EF4-FFF2-40B4-BE49-F238E27FC236}">
                <a16:creationId xmlns:a16="http://schemas.microsoft.com/office/drawing/2014/main" id="{4827F747-68C6-4840-A662-DCB616885B2E}"/>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p:blipFill>
        <p:spPr>
          <a:xfrm>
            <a:off x="6952724" y="2974694"/>
            <a:ext cx="4382552" cy="4382548"/>
          </a:xfrm>
        </p:spPr>
      </p:pic>
      <p:pic>
        <p:nvPicPr>
          <p:cNvPr id="12" name="Picture Placeholder 11">
            <a:extLst>
              <a:ext uri="{FF2B5EF4-FFF2-40B4-BE49-F238E27FC236}">
                <a16:creationId xmlns:a16="http://schemas.microsoft.com/office/drawing/2014/main" id="{DD26C6C9-3972-4257-AB43-4C974309ED78}"/>
              </a:ext>
            </a:extLst>
          </p:cNvPr>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p:blipFill>
        <p:spPr>
          <a:xfrm>
            <a:off x="11997412" y="2974694"/>
            <a:ext cx="4382552" cy="4382548"/>
          </a:xfrm>
        </p:spPr>
      </p:pic>
    </p:spTree>
    <p:extLst>
      <p:ext uri="{BB962C8B-B14F-4D97-AF65-F5344CB8AC3E}">
        <p14:creationId xmlns:p14="http://schemas.microsoft.com/office/powerpoint/2010/main" val="94875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B8DC91D-60AB-428B-BAB7-909A518209CE}"/>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798514" y="2204351"/>
            <a:ext cx="5864798" cy="5864800"/>
          </a:xfrm>
        </p:spPr>
      </p:pic>
      <p:sp>
        <p:nvSpPr>
          <p:cNvPr id="3" name="TextBox 2">
            <a:extLst>
              <a:ext uri="{FF2B5EF4-FFF2-40B4-BE49-F238E27FC236}">
                <a16:creationId xmlns:a16="http://schemas.microsoft.com/office/drawing/2014/main" id="{088434A4-1ED1-423C-9A38-176926D5889E}"/>
              </a:ext>
            </a:extLst>
          </p:cNvPr>
          <p:cNvSpPr txBox="1"/>
          <p:nvPr/>
        </p:nvSpPr>
        <p:spPr>
          <a:xfrm>
            <a:off x="1760632" y="1834753"/>
            <a:ext cx="4259168" cy="258532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nSpc>
                <a:spcPct val="90000"/>
              </a:lnSpc>
              <a:spcBef>
                <a:spcPts val="0"/>
              </a:spcBef>
            </a:pPr>
            <a:r>
              <a:rPr lang="en-IN" sz="6000" dirty="0">
                <a:latin typeface="Century Gothic" panose="020B0502020202020204" pitchFamily="34" charset="0"/>
                <a:ea typeface="+mj-ea"/>
                <a:cs typeface="Fredoka" pitchFamily="2" charset="-79"/>
              </a:rPr>
              <a:t>Optimal Hedge Ratio</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AE1FC65-DEDC-47FC-8C28-598A6E2D708F}"/>
              </a:ext>
            </a:extLst>
          </p:cNvPr>
          <p:cNvSpPr/>
          <p:nvPr/>
        </p:nvSpPr>
        <p:spPr>
          <a:xfrm>
            <a:off x="1760632" y="4958478"/>
            <a:ext cx="4628594" cy="4200574"/>
          </a:xfrm>
          <a:prstGeom prst="rect">
            <a:avLst/>
          </a:prstGeom>
        </p:spPr>
        <p:txBody>
          <a:bodyPr wrap="square">
            <a:spAutoFit/>
          </a:bodyPr>
          <a:lstStyle/>
          <a:p>
            <a:pPr>
              <a:lnSpc>
                <a:spcPct val="150000"/>
              </a:lnSpc>
            </a:pPr>
            <a:r>
              <a:rPr lang="en-US" sz="1800" dirty="0"/>
              <a:t>The ratio of the size of a futures position to the size of the exposure in the spot market, aiming to minimize risk.</a:t>
            </a:r>
          </a:p>
          <a:p>
            <a:pPr>
              <a:lnSpc>
                <a:spcPct val="150000"/>
              </a:lnSpc>
            </a:pPr>
            <a:endParaRPr lang="en-US" sz="1800" dirty="0"/>
          </a:p>
          <a:p>
            <a:pPr>
              <a:lnSpc>
                <a:spcPct val="150000"/>
              </a:lnSpc>
            </a:pPr>
            <a:r>
              <a:rPr lang="en-US" sz="1800" dirty="0"/>
              <a:t>Determined through statistical analysis, often using regression analysis to quantify the historical relationship between changes in futures prices and changes in spot prices.</a:t>
            </a:r>
          </a:p>
          <a:p>
            <a:pPr>
              <a:lnSpc>
                <a:spcPct val="150000"/>
              </a:lnSpc>
            </a:pPr>
            <a:r>
              <a:rPr lang="en-US" sz="1800" dirty="0"/>
              <a:t>The optimal hedge ratio is the slope coefficient of the regression equation.</a:t>
            </a:r>
          </a:p>
        </p:txBody>
      </p:sp>
      <p:grpSp>
        <p:nvGrpSpPr>
          <p:cNvPr id="26" name="Group 25">
            <a:extLst>
              <a:ext uri="{FF2B5EF4-FFF2-40B4-BE49-F238E27FC236}">
                <a16:creationId xmlns:a16="http://schemas.microsoft.com/office/drawing/2014/main" id="{9BCFC6E9-FF0B-439D-28C2-34B6651E8F5F}"/>
              </a:ext>
            </a:extLst>
          </p:cNvPr>
          <p:cNvGrpSpPr/>
          <p:nvPr/>
        </p:nvGrpSpPr>
        <p:grpSpPr>
          <a:xfrm>
            <a:off x="10944194" y="1195282"/>
            <a:ext cx="2900976" cy="2900982"/>
            <a:chOff x="10944194" y="1195282"/>
            <a:chExt cx="2900976" cy="2900982"/>
          </a:xfrm>
        </p:grpSpPr>
        <p:sp>
          <p:nvSpPr>
            <p:cNvPr id="6" name="Rounded Rectangle 8">
              <a:extLst>
                <a:ext uri="{FF2B5EF4-FFF2-40B4-BE49-F238E27FC236}">
                  <a16:creationId xmlns:a16="http://schemas.microsoft.com/office/drawing/2014/main" id="{E7430EC9-971D-4307-A929-7D546411B5E8}"/>
                </a:ext>
              </a:extLst>
            </p:cNvPr>
            <p:cNvSpPr/>
            <p:nvPr/>
          </p:nvSpPr>
          <p:spPr>
            <a:xfrm rot="2700000">
              <a:off x="10944191" y="1195285"/>
              <a:ext cx="2900982" cy="2900976"/>
            </a:xfrm>
            <a:prstGeom prst="ellipse">
              <a:avLst/>
            </a:prstGeom>
            <a:solidFill>
              <a:schemeClr val="accent1"/>
            </a:solidFill>
            <a:ln>
              <a:noFill/>
            </a:ln>
            <a:effectLst>
              <a:outerShdw blurRad="381000" dist="63500" dir="8100000" sx="103000" sy="10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grpSp>
          <p:nvGrpSpPr>
            <p:cNvPr id="7" name="Graphic 2">
              <a:extLst>
                <a:ext uri="{FF2B5EF4-FFF2-40B4-BE49-F238E27FC236}">
                  <a16:creationId xmlns:a16="http://schemas.microsoft.com/office/drawing/2014/main" id="{B589614B-2FA1-4F89-96DE-31B37191A2B6}"/>
                </a:ext>
              </a:extLst>
            </p:cNvPr>
            <p:cNvGrpSpPr/>
            <p:nvPr/>
          </p:nvGrpSpPr>
          <p:grpSpPr>
            <a:xfrm>
              <a:off x="11921220" y="1711077"/>
              <a:ext cx="893538" cy="879196"/>
              <a:chOff x="13185684" y="3434558"/>
              <a:chExt cx="1234415" cy="1214603"/>
            </a:xfrm>
            <a:solidFill>
              <a:schemeClr val="bg1"/>
            </a:solidFill>
          </p:grpSpPr>
          <p:sp>
            <p:nvSpPr>
              <p:cNvPr id="9" name="Freeform: Shape 8">
                <a:extLst>
                  <a:ext uri="{FF2B5EF4-FFF2-40B4-BE49-F238E27FC236}">
                    <a16:creationId xmlns:a16="http://schemas.microsoft.com/office/drawing/2014/main" id="{3A753175-712D-4FB7-85D3-FC4E10C864E6}"/>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0" name="Freeform: Shape 9">
                <a:extLst>
                  <a:ext uri="{FF2B5EF4-FFF2-40B4-BE49-F238E27FC236}">
                    <a16:creationId xmlns:a16="http://schemas.microsoft.com/office/drawing/2014/main" id="{11E477B1-0BD5-4E3D-A973-C3CBA4298A84}"/>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8" name="TextBox 7">
              <a:extLst>
                <a:ext uri="{FF2B5EF4-FFF2-40B4-BE49-F238E27FC236}">
                  <a16:creationId xmlns:a16="http://schemas.microsoft.com/office/drawing/2014/main" id="{94FA3291-15F4-4EE0-8C8A-698C90CCB015}"/>
                </a:ext>
              </a:extLst>
            </p:cNvPr>
            <p:cNvSpPr txBox="1"/>
            <p:nvPr/>
          </p:nvSpPr>
          <p:spPr>
            <a:xfrm>
              <a:off x="11077391" y="2821723"/>
              <a:ext cx="2634582" cy="954107"/>
            </a:xfrm>
            <a:prstGeom prst="rect">
              <a:avLst/>
            </a:prstGeom>
            <a:noFill/>
          </p:spPr>
          <p:txBody>
            <a:bodyPr wrap="square" rtlCol="0">
              <a:spAutoFit/>
            </a:bodyPr>
            <a:lstStyle/>
            <a:p>
              <a:pPr algn="ctr"/>
              <a:r>
                <a:rPr lang="en-US" sz="1400" b="1" dirty="0">
                  <a:solidFill>
                    <a:schemeClr val="bg1"/>
                  </a:solidFill>
                </a:rPr>
                <a:t>Price Volatility: Higher volatility may lead to a higher optimal hedge ratio to mitigate risk. </a:t>
              </a:r>
            </a:p>
          </p:txBody>
        </p:sp>
      </p:grpSp>
      <p:grpSp>
        <p:nvGrpSpPr>
          <p:cNvPr id="27" name="Group 26">
            <a:extLst>
              <a:ext uri="{FF2B5EF4-FFF2-40B4-BE49-F238E27FC236}">
                <a16:creationId xmlns:a16="http://schemas.microsoft.com/office/drawing/2014/main" id="{85922FD1-DBB9-9C39-8419-47799A800052}"/>
              </a:ext>
            </a:extLst>
          </p:cNvPr>
          <p:cNvGrpSpPr/>
          <p:nvPr/>
        </p:nvGrpSpPr>
        <p:grpSpPr>
          <a:xfrm>
            <a:off x="13557624" y="3693009"/>
            <a:ext cx="2900976" cy="2900982"/>
            <a:chOff x="13557624" y="3693009"/>
            <a:chExt cx="2900976" cy="2900982"/>
          </a:xfrm>
        </p:grpSpPr>
        <p:sp>
          <p:nvSpPr>
            <p:cNvPr id="12" name="Rounded Rectangle 25">
              <a:extLst>
                <a:ext uri="{FF2B5EF4-FFF2-40B4-BE49-F238E27FC236}">
                  <a16:creationId xmlns:a16="http://schemas.microsoft.com/office/drawing/2014/main" id="{EB5A03F8-0974-4B24-B22A-0648005046B9}"/>
                </a:ext>
              </a:extLst>
            </p:cNvPr>
            <p:cNvSpPr/>
            <p:nvPr/>
          </p:nvSpPr>
          <p:spPr>
            <a:xfrm rot="2700000">
              <a:off x="13557621" y="3693012"/>
              <a:ext cx="2900982" cy="2900976"/>
            </a:xfrm>
            <a:prstGeom prst="ellipse">
              <a:avLst/>
            </a:prstGeom>
            <a:solidFill>
              <a:schemeClr val="accent2"/>
            </a:solidFill>
            <a:ln>
              <a:noFill/>
            </a:ln>
            <a:effectLst>
              <a:outerShdw blurRad="381000" dist="63500" dir="8100000" sx="103000" sy="103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grpSp>
          <p:nvGrpSpPr>
            <p:cNvPr id="13" name="Graphic 4">
              <a:extLst>
                <a:ext uri="{FF2B5EF4-FFF2-40B4-BE49-F238E27FC236}">
                  <a16:creationId xmlns:a16="http://schemas.microsoft.com/office/drawing/2014/main" id="{39A39641-3955-4277-A3AC-E427FC27A50F}"/>
                </a:ext>
              </a:extLst>
            </p:cNvPr>
            <p:cNvGrpSpPr/>
            <p:nvPr/>
          </p:nvGrpSpPr>
          <p:grpSpPr>
            <a:xfrm>
              <a:off x="14552477" y="4297680"/>
              <a:ext cx="911270" cy="911314"/>
              <a:chOff x="10884230" y="3442838"/>
              <a:chExt cx="1234377" cy="1234439"/>
            </a:xfrm>
            <a:solidFill>
              <a:schemeClr val="bg1"/>
            </a:solidFill>
          </p:grpSpPr>
          <p:sp>
            <p:nvSpPr>
              <p:cNvPr id="15" name="Freeform: Shape 14">
                <a:extLst>
                  <a:ext uri="{FF2B5EF4-FFF2-40B4-BE49-F238E27FC236}">
                    <a16:creationId xmlns:a16="http://schemas.microsoft.com/office/drawing/2014/main" id="{CA511A9C-F2FE-4F00-9A40-A24D2F2BD2D3}"/>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761D3383-1BCF-4318-8CCF-4B6CE1BD9D7E}"/>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36C81427-CB49-4ED4-B389-736C66FB5460}"/>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EC0EC55E-3C46-4645-86ED-2325FD68ED78}"/>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CDDE00E2-0B1E-46BF-9F4E-9DA7083C0D22}"/>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4F17CF71-5D45-42E4-BA68-7CAC0B9426AD}"/>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14" name="TextBox 13">
              <a:extLst>
                <a:ext uri="{FF2B5EF4-FFF2-40B4-BE49-F238E27FC236}">
                  <a16:creationId xmlns:a16="http://schemas.microsoft.com/office/drawing/2014/main" id="{5D4F2BCB-3BF1-4836-B4A8-6DE9F54ECAA5}"/>
                </a:ext>
              </a:extLst>
            </p:cNvPr>
            <p:cNvSpPr txBox="1"/>
            <p:nvPr/>
          </p:nvSpPr>
          <p:spPr>
            <a:xfrm>
              <a:off x="13690821" y="5380657"/>
              <a:ext cx="2634582" cy="830997"/>
            </a:xfrm>
            <a:prstGeom prst="rect">
              <a:avLst/>
            </a:prstGeom>
            <a:noFill/>
          </p:spPr>
          <p:txBody>
            <a:bodyPr wrap="square" rtlCol="0">
              <a:spAutoFit/>
            </a:bodyPr>
            <a:lstStyle/>
            <a:p>
              <a:pPr algn="ctr"/>
              <a:r>
                <a:rPr lang="en-US" sz="1600" dirty="0">
                  <a:solidFill>
                    <a:schemeClr val="bg1"/>
                  </a:solidFill>
                </a:rPr>
                <a:t>Correlation: The historical relationship between spot and futures prices. </a:t>
              </a:r>
            </a:p>
          </p:txBody>
        </p:sp>
      </p:grpSp>
      <p:grpSp>
        <p:nvGrpSpPr>
          <p:cNvPr id="28" name="Group 27">
            <a:extLst>
              <a:ext uri="{FF2B5EF4-FFF2-40B4-BE49-F238E27FC236}">
                <a16:creationId xmlns:a16="http://schemas.microsoft.com/office/drawing/2014/main" id="{8D9618BA-5477-75A5-4B7F-E4576085E4CD}"/>
              </a:ext>
            </a:extLst>
          </p:cNvPr>
          <p:cNvGrpSpPr/>
          <p:nvPr/>
        </p:nvGrpSpPr>
        <p:grpSpPr>
          <a:xfrm>
            <a:off x="10944194" y="6190736"/>
            <a:ext cx="2900976" cy="2900982"/>
            <a:chOff x="10944194" y="6190736"/>
            <a:chExt cx="2900976" cy="2900982"/>
          </a:xfrm>
        </p:grpSpPr>
        <p:sp>
          <p:nvSpPr>
            <p:cNvPr id="22" name="Rounded Rectangle 9">
              <a:extLst>
                <a:ext uri="{FF2B5EF4-FFF2-40B4-BE49-F238E27FC236}">
                  <a16:creationId xmlns:a16="http://schemas.microsoft.com/office/drawing/2014/main" id="{5EAD1BE5-3E47-4FD7-BE34-DFC57918D81E}"/>
                </a:ext>
              </a:extLst>
            </p:cNvPr>
            <p:cNvSpPr/>
            <p:nvPr/>
          </p:nvSpPr>
          <p:spPr>
            <a:xfrm rot="2700000">
              <a:off x="10944191" y="6190739"/>
              <a:ext cx="2900982" cy="2900976"/>
            </a:xfrm>
            <a:prstGeom prst="ellipse">
              <a:avLst/>
            </a:prstGeom>
            <a:solidFill>
              <a:schemeClr val="accent1"/>
            </a:solidFill>
            <a:ln>
              <a:noFill/>
            </a:ln>
            <a:effectLst>
              <a:outerShdw blurRad="381000" dist="63500" dir="8100000" sx="103000" sy="10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sp>
          <p:nvSpPr>
            <p:cNvPr id="23" name="Freeform: Shape 22">
              <a:extLst>
                <a:ext uri="{FF2B5EF4-FFF2-40B4-BE49-F238E27FC236}">
                  <a16:creationId xmlns:a16="http://schemas.microsoft.com/office/drawing/2014/main" id="{ECF43F82-D4D2-4C3A-B394-56D325924C70}"/>
                </a:ext>
              </a:extLst>
            </p:cNvPr>
            <p:cNvSpPr/>
            <p:nvPr/>
          </p:nvSpPr>
          <p:spPr>
            <a:xfrm>
              <a:off x="11939117" y="6716318"/>
              <a:ext cx="911130" cy="911142"/>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sp>
          <p:nvSpPr>
            <p:cNvPr id="24" name="TextBox 23">
              <a:extLst>
                <a:ext uri="{FF2B5EF4-FFF2-40B4-BE49-F238E27FC236}">
                  <a16:creationId xmlns:a16="http://schemas.microsoft.com/office/drawing/2014/main" id="{B033BCB3-562C-4A21-A51F-171D4229C431}"/>
                </a:ext>
              </a:extLst>
            </p:cNvPr>
            <p:cNvSpPr txBox="1"/>
            <p:nvPr/>
          </p:nvSpPr>
          <p:spPr>
            <a:xfrm>
              <a:off x="11077391" y="7800723"/>
              <a:ext cx="2634582" cy="923330"/>
            </a:xfrm>
            <a:prstGeom prst="rect">
              <a:avLst/>
            </a:prstGeom>
            <a:noFill/>
          </p:spPr>
          <p:txBody>
            <a:bodyPr wrap="square" rtlCol="0">
              <a:spAutoFit/>
            </a:bodyPr>
            <a:lstStyle/>
            <a:p>
              <a:pPr algn="ctr"/>
              <a:r>
                <a:rPr lang="en-US" sz="1800" dirty="0">
                  <a:solidFill>
                    <a:schemeClr val="bg1"/>
                  </a:solidFill>
                </a:rPr>
                <a:t>Time Horizon: The period for which the hedge is intended. </a:t>
              </a:r>
            </a:p>
          </p:txBody>
        </p:sp>
      </p:grpSp>
      <p:sp>
        <p:nvSpPr>
          <p:cNvPr id="21" name="Rectangle 2">
            <a:extLst>
              <a:ext uri="{FF2B5EF4-FFF2-40B4-BE49-F238E27FC236}">
                <a16:creationId xmlns:a16="http://schemas.microsoft.com/office/drawing/2014/main" id="{4D23E354-05A1-454C-8646-31931186930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73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1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 presetClass="entr" presetSubtype="2" decel="1000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1+#ppt_w/2"/>
                                          </p:val>
                                        </p:tav>
                                        <p:tav tm="100000">
                                          <p:val>
                                            <p:strVal val="#ppt_x"/>
                                          </p:val>
                                        </p:tav>
                                      </p:tavLst>
                                    </p:anim>
                                    <p:anim calcmode="lin" valueType="num">
                                      <p:cBhvr additive="base">
                                        <p:cTn id="16" dur="10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1+#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2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194EC-33D3-49A7-9914-AD364E0C0F64}"/>
              </a:ext>
            </a:extLst>
          </p:cNvPr>
          <p:cNvSpPr/>
          <p:nvPr/>
        </p:nvSpPr>
        <p:spPr>
          <a:xfrm>
            <a:off x="5910322" y="1909823"/>
            <a:ext cx="6467354" cy="646735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645AFC9E-C311-44EF-BA75-EA839C334A54}"/>
              </a:ext>
            </a:extLst>
          </p:cNvPr>
          <p:cNvSpPr txBox="1"/>
          <p:nvPr/>
        </p:nvSpPr>
        <p:spPr>
          <a:xfrm flipH="1">
            <a:off x="2071409" y="4358670"/>
            <a:ext cx="14145181" cy="1569660"/>
          </a:xfrm>
          <a:prstGeom prst="rect">
            <a:avLst/>
          </a:prstGeom>
          <a:noFill/>
        </p:spPr>
        <p:txBody>
          <a:bodyPr wrap="square" rtlCol="0">
            <a:spAutoFit/>
          </a:bodyPr>
          <a:lstStyle/>
          <a:p>
            <a:pPr algn="ctr">
              <a:spcBef>
                <a:spcPts val="1200"/>
              </a:spcBef>
            </a:pPr>
            <a:r>
              <a:rPr lang="en-US" altLang="zh-CN" sz="9600" b="1" dirty="0">
                <a:solidFill>
                  <a:schemeClr val="tx1">
                    <a:lumMod val="85000"/>
                    <a:lumOff val="15000"/>
                  </a:schemeClr>
                </a:solidFill>
                <a:latin typeface="Century Gothic" panose="020B0502020202020204" pitchFamily="34" charset="0"/>
                <a:ea typeface="Permanent Marker" panose="02000000000000000000" pitchFamily="2" charset="0"/>
                <a:cs typeface="Poppins ExtraBold" panose="00000900000000000000" pitchFamily="50" charset="0"/>
              </a:rPr>
              <a:t>Thanks for Watching!</a:t>
            </a:r>
            <a:endParaRPr lang="en-US" altLang="zh-CN" sz="49600" b="1" dirty="0">
              <a:solidFill>
                <a:schemeClr val="tx1">
                  <a:lumMod val="85000"/>
                  <a:lumOff val="15000"/>
                </a:schemeClr>
              </a:solidFill>
              <a:latin typeface="Century Gothic" panose="020B0502020202020204" pitchFamily="34" charset="0"/>
              <a:ea typeface="Permanent Marker" panose="02000000000000000000" pitchFamily="2" charset="0"/>
              <a:cs typeface="Poppins ExtraBold" panose="00000900000000000000" pitchFamily="50" charset="0"/>
            </a:endParaRPr>
          </a:p>
        </p:txBody>
      </p:sp>
    </p:spTree>
    <p:extLst>
      <p:ext uri="{BB962C8B-B14F-4D97-AF65-F5344CB8AC3E}">
        <p14:creationId xmlns:p14="http://schemas.microsoft.com/office/powerpoint/2010/main" val="3190465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0" presetClass="entr" presetSubtype="0" fill="hold" grpId="0" nodeType="withEffect">
                                  <p:stCondLst>
                                    <p:cond delay="0"/>
                                  </p:stCondLst>
                                  <p:iterate type="lt">
                                    <p:tmPct val="3000"/>
                                  </p:iterate>
                                  <p:childTnLst>
                                    <p:set>
                                      <p:cBhvr>
                                        <p:cTn id="11" dur="750" fill="hold">
                                          <p:stCondLst>
                                            <p:cond delay="0"/>
                                          </p:stCondLst>
                                        </p:cTn>
                                        <p:tgtEl>
                                          <p:spTgt spid="5"/>
                                        </p:tgtEl>
                                        <p:attrNameLst>
                                          <p:attrName>style.visibility</p:attrName>
                                        </p:attrNameLst>
                                      </p:cBhvr>
                                      <p:to>
                                        <p:strVal val="visible"/>
                                      </p:to>
                                    </p:set>
                                    <p:anim to="" calcmode="lin" valueType="num">
                                      <p:cBhvr>
                                        <p:cTn id="12"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4;p13">
            <a:extLst>
              <a:ext uri="{FF2B5EF4-FFF2-40B4-BE49-F238E27FC236}">
                <a16:creationId xmlns:a16="http://schemas.microsoft.com/office/drawing/2014/main" id="{7D8F5924-DDAF-D9DB-B65B-D9848E5DA073}"/>
              </a:ext>
            </a:extLst>
          </p:cNvPr>
          <p:cNvSpPr txBox="1">
            <a:spLocks/>
          </p:cNvSpPr>
          <p:nvPr/>
        </p:nvSpPr>
        <p:spPr>
          <a:xfrm>
            <a:off x="1836736" y="632517"/>
            <a:ext cx="11557502"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b="1" dirty="0">
                <a:solidFill>
                  <a:schemeClr val="tx1">
                    <a:lumMod val="85000"/>
                    <a:lumOff val="15000"/>
                  </a:schemeClr>
                </a:solidFill>
                <a:latin typeface="Century Gothic" panose="020B0502020202020204" pitchFamily="34" charset="0"/>
                <a:cs typeface="Fredoka" pitchFamily="2" charset="-79"/>
              </a:rPr>
              <a:t>Origins and History</a:t>
            </a:r>
          </a:p>
        </p:txBody>
      </p:sp>
      <p:sp>
        <p:nvSpPr>
          <p:cNvPr id="9" name="Google Shape;206;p13">
            <a:extLst>
              <a:ext uri="{FF2B5EF4-FFF2-40B4-BE49-F238E27FC236}">
                <a16:creationId xmlns:a16="http://schemas.microsoft.com/office/drawing/2014/main" id="{8EA572A9-38D5-206D-71AC-A56171E73C60}"/>
              </a:ext>
            </a:extLst>
          </p:cNvPr>
          <p:cNvSpPr txBox="1">
            <a:spLocks/>
          </p:cNvSpPr>
          <p:nvPr/>
        </p:nvSpPr>
        <p:spPr>
          <a:xfrm>
            <a:off x="1859278" y="1976256"/>
            <a:ext cx="5801294" cy="377908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Ancient Origins:</a:t>
            </a:r>
          </a:p>
          <a:p>
            <a:pPr marL="0" indent="0">
              <a:lnSpc>
                <a:spcPct val="150000"/>
              </a:lnSpc>
              <a:spcBef>
                <a:spcPts val="0"/>
              </a:spcBef>
              <a:buClr>
                <a:schemeClr val="dk1"/>
              </a:buClr>
              <a:buSzPts val="1100"/>
              <a:buFont typeface="Arial"/>
              <a:buNone/>
            </a:pPr>
            <a:r>
              <a:rPr lang="en-US" sz="1600" dirty="0"/>
              <a:t>The history and origin of commodity futures can be traced back to ancient civilizations, but the modern concept of organized commodity futures markets emerged in the 19th century.</a:t>
            </a:r>
          </a:p>
          <a:p>
            <a:pPr marL="0" indent="0">
              <a:lnSpc>
                <a:spcPct val="150000"/>
              </a:lnSpc>
              <a:spcBef>
                <a:spcPts val="0"/>
              </a:spcBef>
              <a:buClr>
                <a:schemeClr val="dk1"/>
              </a:buClr>
              <a:buSzPts val="1100"/>
              <a:buNone/>
            </a:pPr>
            <a:r>
              <a:rPr lang="en-US" sz="1600" dirty="0"/>
              <a:t>The roots of futures trading can be traced back to ancient civilizations where farmers, traders, and merchants engaged in informal agreements to secure prices for future delivery of agricultural goods. These early contracts were often based on trust and personal relationships.</a:t>
            </a:r>
          </a:p>
          <a:p>
            <a:pPr marL="0" indent="0">
              <a:lnSpc>
                <a:spcPct val="150000"/>
              </a:lnSpc>
              <a:spcBef>
                <a:spcPts val="0"/>
              </a:spcBef>
              <a:buClr>
                <a:schemeClr val="dk1"/>
              </a:buClr>
              <a:buSzPts val="1100"/>
              <a:buFont typeface="Arial"/>
              <a:buNone/>
            </a:pPr>
            <a:endParaRPr lang="en-US" sz="4800" dirty="0"/>
          </a:p>
        </p:txBody>
      </p:sp>
      <p:cxnSp>
        <p:nvCxnSpPr>
          <p:cNvPr id="3" name="Straight Connector 2">
            <a:extLst>
              <a:ext uri="{FF2B5EF4-FFF2-40B4-BE49-F238E27FC236}">
                <a16:creationId xmlns:a16="http://schemas.microsoft.com/office/drawing/2014/main" id="{B4769760-9EDF-4353-BACD-2C22A468C448}"/>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11" name="Google Shape;206;p13">
            <a:extLst>
              <a:ext uri="{FF2B5EF4-FFF2-40B4-BE49-F238E27FC236}">
                <a16:creationId xmlns:a16="http://schemas.microsoft.com/office/drawing/2014/main" id="{A6A18727-C4FE-43FF-A574-AD3808D3834C}"/>
              </a:ext>
            </a:extLst>
          </p:cNvPr>
          <p:cNvSpPr txBox="1">
            <a:spLocks/>
          </p:cNvSpPr>
          <p:nvPr/>
        </p:nvSpPr>
        <p:spPr>
          <a:xfrm>
            <a:off x="1836736" y="6010834"/>
            <a:ext cx="5801294" cy="2366683"/>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16th-18th Century:</a:t>
            </a:r>
          </a:p>
          <a:p>
            <a:pPr marL="0" indent="0">
              <a:lnSpc>
                <a:spcPct val="150000"/>
              </a:lnSpc>
              <a:spcBef>
                <a:spcPts val="0"/>
              </a:spcBef>
              <a:buClr>
                <a:schemeClr val="dk1"/>
              </a:buClr>
              <a:buSzPts val="1100"/>
              <a:buFont typeface="Arial"/>
              <a:buNone/>
            </a:pPr>
            <a:r>
              <a:rPr lang="en-US" sz="1600" dirty="0"/>
              <a:t> During the 16th to 18th centuries, formalized commodity trading began to take shape in Japan with the </a:t>
            </a:r>
            <a:r>
              <a:rPr lang="en-US" sz="1600" dirty="0" err="1"/>
              <a:t>Dojima</a:t>
            </a:r>
            <a:r>
              <a:rPr lang="en-US" sz="1600" dirty="0"/>
              <a:t> Rice Exchange, where samurai used rice futures contracts to hedge against the risk of price fluctuations.</a:t>
            </a:r>
            <a:endParaRPr lang="en-US" sz="4800" dirty="0"/>
          </a:p>
        </p:txBody>
      </p:sp>
      <p:sp>
        <p:nvSpPr>
          <p:cNvPr id="12" name="Google Shape;206;p13">
            <a:extLst>
              <a:ext uri="{FF2B5EF4-FFF2-40B4-BE49-F238E27FC236}">
                <a16:creationId xmlns:a16="http://schemas.microsoft.com/office/drawing/2014/main" id="{A0A6EA0E-5C38-4A62-9111-B9A274C6F190}"/>
              </a:ext>
            </a:extLst>
          </p:cNvPr>
          <p:cNvSpPr txBox="1">
            <a:spLocks/>
          </p:cNvSpPr>
          <p:nvPr/>
        </p:nvSpPr>
        <p:spPr>
          <a:xfrm>
            <a:off x="8654524" y="1976256"/>
            <a:ext cx="7522287" cy="377908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19th Century:</a:t>
            </a:r>
          </a:p>
          <a:p>
            <a:pPr marL="0" indent="0">
              <a:lnSpc>
                <a:spcPct val="150000"/>
              </a:lnSpc>
              <a:spcBef>
                <a:spcPts val="0"/>
              </a:spcBef>
              <a:buClr>
                <a:schemeClr val="dk1"/>
              </a:buClr>
              <a:buSzPts val="1100"/>
              <a:buFont typeface="Arial"/>
              <a:buNone/>
            </a:pPr>
            <a:r>
              <a:rPr lang="en-US" sz="1600" dirty="0"/>
              <a:t> The modern era of commodity futures began to evolve in the 19th century. Chicago emerged as a key hub for agricultural trading. The Chicago Board of Trade (CBOT) was established in 1848, primarily to standardize grain trading and provide a centralized marketplace.</a:t>
            </a:r>
          </a:p>
          <a:p>
            <a:pPr marL="0" indent="0">
              <a:lnSpc>
                <a:spcPct val="150000"/>
              </a:lnSpc>
              <a:spcBef>
                <a:spcPts val="0"/>
              </a:spcBef>
              <a:buClr>
                <a:schemeClr val="dk1"/>
              </a:buClr>
              <a:buSzPts val="1100"/>
              <a:buFont typeface="Arial"/>
              <a:buNone/>
            </a:pPr>
            <a:endParaRPr lang="en-US" sz="1600" dirty="0"/>
          </a:p>
          <a:p>
            <a:pPr marL="0" indent="0">
              <a:lnSpc>
                <a:spcPct val="150000"/>
              </a:lnSpc>
              <a:spcBef>
                <a:spcPts val="0"/>
              </a:spcBef>
              <a:buClr>
                <a:schemeClr val="dk1"/>
              </a:buClr>
              <a:buSzPts val="1100"/>
              <a:buFont typeface="Arial"/>
              <a:buNone/>
            </a:pPr>
            <a:r>
              <a:rPr lang="en-US" sz="1600" dirty="0"/>
              <a:t>The creation of futures contracts standardized the terms of the agreements, making them more tradable and reducing counterparty risk. This innovation facilitated greater participation and liquidity in the markets.</a:t>
            </a:r>
            <a:endParaRPr lang="en-US" sz="4800" dirty="0"/>
          </a:p>
        </p:txBody>
      </p:sp>
      <p:sp>
        <p:nvSpPr>
          <p:cNvPr id="13" name="Google Shape;206;p13">
            <a:extLst>
              <a:ext uri="{FF2B5EF4-FFF2-40B4-BE49-F238E27FC236}">
                <a16:creationId xmlns:a16="http://schemas.microsoft.com/office/drawing/2014/main" id="{00DEF191-2E68-45D4-A6A8-2A10BF449DF8}"/>
              </a:ext>
            </a:extLst>
          </p:cNvPr>
          <p:cNvSpPr txBox="1">
            <a:spLocks/>
          </p:cNvSpPr>
          <p:nvPr/>
        </p:nvSpPr>
        <p:spPr>
          <a:xfrm>
            <a:off x="8654524" y="6010833"/>
            <a:ext cx="7522283" cy="3953438"/>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20th Century:</a:t>
            </a:r>
          </a:p>
          <a:p>
            <a:pPr marL="0" indent="0">
              <a:lnSpc>
                <a:spcPct val="150000"/>
              </a:lnSpc>
              <a:spcBef>
                <a:spcPts val="0"/>
              </a:spcBef>
              <a:buClr>
                <a:schemeClr val="dk1"/>
              </a:buClr>
              <a:buSzPts val="1100"/>
              <a:buFont typeface="Arial"/>
              <a:buNone/>
            </a:pPr>
            <a:r>
              <a:rPr lang="en-US" sz="1600" dirty="0"/>
              <a:t> The commodity futures markets continued to expand in the 20th century, with the establishment of additional exchanges and the introduction of futures contracts on a broader range of commodities, including metals, energy, and financial instruments.</a:t>
            </a:r>
          </a:p>
          <a:p>
            <a:pPr marL="0" indent="0">
              <a:lnSpc>
                <a:spcPct val="150000"/>
              </a:lnSpc>
              <a:spcBef>
                <a:spcPts val="0"/>
              </a:spcBef>
              <a:buClr>
                <a:schemeClr val="dk1"/>
              </a:buClr>
              <a:buSzPts val="1100"/>
              <a:buFont typeface="Arial"/>
              <a:buNone/>
            </a:pPr>
            <a:endParaRPr lang="en-US" sz="1600" dirty="0"/>
          </a:p>
          <a:p>
            <a:pPr marL="0" indent="0">
              <a:lnSpc>
                <a:spcPct val="150000"/>
              </a:lnSpc>
              <a:spcBef>
                <a:spcPts val="0"/>
              </a:spcBef>
              <a:buClr>
                <a:schemeClr val="dk1"/>
              </a:buClr>
              <a:buSzPts val="1100"/>
              <a:buFont typeface="Arial"/>
              <a:buNone/>
            </a:pPr>
            <a:r>
              <a:rPr lang="en-US" sz="1600" dirty="0"/>
              <a:t>Regulatory frameworks were developed to ensure the integrity of these markets. In the United States, the Commodity Exchange Act (CEA) of 1936 laid the foundation for the regulation of commodity futures trading, creating the Commodity Futures Trading Commission (CFTC) in 1974.</a:t>
            </a:r>
            <a:endParaRPr lang="en-US" sz="4800" dirty="0"/>
          </a:p>
        </p:txBody>
      </p:sp>
    </p:spTree>
    <p:extLst>
      <p:ext uri="{BB962C8B-B14F-4D97-AF65-F5344CB8AC3E}">
        <p14:creationId xmlns:p14="http://schemas.microsoft.com/office/powerpoint/2010/main" val="6398338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82202A3-3FE4-467A-A91A-08BBA604CFC3}"/>
              </a:ext>
            </a:extLst>
          </p:cNvPr>
          <p:cNvSpPr txBox="1"/>
          <p:nvPr/>
        </p:nvSpPr>
        <p:spPr>
          <a:xfrm>
            <a:off x="6123621" y="522269"/>
            <a:ext cx="10305098" cy="1754326"/>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lnSpc>
                <a:spcPct val="90000"/>
              </a:lnSpc>
              <a:spcBef>
                <a:spcPts val="0"/>
              </a:spcBef>
            </a:pPr>
            <a:r>
              <a:rPr lang="en-US" altLang="zh-CN" sz="6000" b="1" dirty="0">
                <a:latin typeface="Century Gothic" panose="020B0502020202020204" pitchFamily="34" charset="0"/>
                <a:ea typeface="+mj-ea"/>
                <a:cs typeface="Fredoka" pitchFamily="2" charset="-79"/>
              </a:rPr>
              <a:t>Types of Commodities Traded</a:t>
            </a: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1C21B0C-4D21-4935-94DE-1082DA9A65E5}"/>
              </a:ext>
            </a:extLst>
          </p:cNvPr>
          <p:cNvSpPr/>
          <p:nvPr/>
        </p:nvSpPr>
        <p:spPr>
          <a:xfrm>
            <a:off x="7566591" y="3246056"/>
            <a:ext cx="9268035" cy="1897443"/>
          </a:xfrm>
          <a:prstGeom prst="rect">
            <a:avLst/>
          </a:prstGeom>
        </p:spPr>
        <p:txBody>
          <a:bodyPr wrap="square">
            <a:spAutoFit/>
          </a:bodyPr>
          <a:lstStyle/>
          <a:p>
            <a:pPr>
              <a:lnSpc>
                <a:spcPct val="150000"/>
              </a:lnSpc>
            </a:pPr>
            <a:r>
              <a:rPr lang="en-IN" sz="1600" b="1" dirty="0"/>
              <a:t>1. Hard Commodities:</a:t>
            </a:r>
            <a:endParaRPr lang="en-IN" sz="1600" dirty="0"/>
          </a:p>
          <a:p>
            <a:pPr marL="400050" indent="-400050">
              <a:lnSpc>
                <a:spcPct val="150000"/>
              </a:lnSpc>
              <a:buFont typeface="+mj-lt"/>
              <a:buAutoNum type="romanLcPeriod"/>
            </a:pPr>
            <a:r>
              <a:rPr lang="en-IN" sz="1600" b="1" dirty="0"/>
              <a:t>Metals:</a:t>
            </a:r>
            <a:r>
              <a:rPr lang="en-IN" sz="1600" dirty="0"/>
              <a:t> Gold, silver, copper.</a:t>
            </a:r>
          </a:p>
          <a:p>
            <a:pPr marL="400050" indent="-400050">
              <a:lnSpc>
                <a:spcPct val="150000"/>
              </a:lnSpc>
              <a:buFont typeface="+mj-lt"/>
              <a:buAutoNum type="romanLcPeriod"/>
            </a:pPr>
            <a:r>
              <a:rPr lang="en-IN" sz="1600" b="1" dirty="0"/>
              <a:t>Energy:</a:t>
            </a:r>
            <a:r>
              <a:rPr lang="en-IN" sz="1600" dirty="0"/>
              <a:t> Crude oil, natural gas.</a:t>
            </a:r>
          </a:p>
          <a:p>
            <a:pPr marL="400050" indent="-400050">
              <a:lnSpc>
                <a:spcPct val="150000"/>
              </a:lnSpc>
              <a:buFont typeface="+mj-lt"/>
              <a:buAutoNum type="romanLcPeriod"/>
            </a:pPr>
            <a:r>
              <a:rPr lang="en-IN" sz="1600" b="1" dirty="0"/>
              <a:t>Livestock:</a:t>
            </a:r>
            <a:r>
              <a:rPr lang="en-IN" sz="1600" dirty="0"/>
              <a:t> Cattle, hogs/pork bellies.</a:t>
            </a:r>
          </a:p>
          <a:p>
            <a:pPr marL="400050" indent="-400050">
              <a:lnSpc>
                <a:spcPct val="150000"/>
              </a:lnSpc>
              <a:buFont typeface="+mj-lt"/>
              <a:buAutoNum type="romanLcPeriod"/>
            </a:pPr>
            <a:r>
              <a:rPr lang="en-IN" sz="1600" b="1" dirty="0"/>
              <a:t>Agricultural:</a:t>
            </a:r>
            <a:r>
              <a:rPr lang="en-IN" sz="1600" dirty="0"/>
              <a:t> Corn, soybeans, wheat, cocoa, coffee.</a:t>
            </a:r>
          </a:p>
        </p:txBody>
      </p:sp>
      <p:sp>
        <p:nvSpPr>
          <p:cNvPr id="5" name="Freeform: Shape 4">
            <a:extLst>
              <a:ext uri="{FF2B5EF4-FFF2-40B4-BE49-F238E27FC236}">
                <a16:creationId xmlns:a16="http://schemas.microsoft.com/office/drawing/2014/main" id="{10B65177-6C3F-44E6-B8F7-3D9992F8A5C7}"/>
              </a:ext>
            </a:extLst>
          </p:cNvPr>
          <p:cNvSpPr/>
          <p:nvPr/>
        </p:nvSpPr>
        <p:spPr>
          <a:xfrm>
            <a:off x="17519003" y="4374503"/>
            <a:ext cx="1537994" cy="153799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FA33EF62-0D7C-47FB-BCC7-9E44C152DED9}"/>
              </a:ext>
            </a:extLst>
          </p:cNvPr>
          <p:cNvSpPr/>
          <p:nvPr/>
        </p:nvSpPr>
        <p:spPr>
          <a:xfrm>
            <a:off x="-485968" y="4458403"/>
            <a:ext cx="1370194" cy="137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64DA88DB-9EF9-435C-A6AC-F494B79FF76B}"/>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290133" y="2208225"/>
            <a:ext cx="5870551" cy="5870549"/>
          </a:xfrm>
          <a:effectLst>
            <a:outerShdw blurRad="50800" dist="38100" dir="18900000" algn="bl" rotWithShape="0">
              <a:prstClr val="black">
                <a:alpha val="40000"/>
              </a:prstClr>
            </a:outerShdw>
          </a:effectLst>
        </p:spPr>
      </p:pic>
      <p:sp>
        <p:nvSpPr>
          <p:cNvPr id="9" name="Rectangle 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484E12B-FE27-4544-939F-640D84271E17}"/>
              </a:ext>
            </a:extLst>
          </p:cNvPr>
          <p:cNvSpPr/>
          <p:nvPr/>
        </p:nvSpPr>
        <p:spPr>
          <a:xfrm>
            <a:off x="7566591" y="5371581"/>
            <a:ext cx="9268035" cy="1528111"/>
          </a:xfrm>
          <a:prstGeom prst="rect">
            <a:avLst/>
          </a:prstGeom>
        </p:spPr>
        <p:txBody>
          <a:bodyPr wrap="square">
            <a:spAutoFit/>
          </a:bodyPr>
          <a:lstStyle/>
          <a:p>
            <a:pPr>
              <a:lnSpc>
                <a:spcPct val="150000"/>
              </a:lnSpc>
            </a:pPr>
            <a:r>
              <a:rPr lang="en-IN" sz="1600" b="1" dirty="0"/>
              <a:t>2. Soft Commodities:</a:t>
            </a:r>
          </a:p>
          <a:p>
            <a:pPr marL="400050" indent="-400050">
              <a:lnSpc>
                <a:spcPct val="150000"/>
              </a:lnSpc>
              <a:buFont typeface="+mj-lt"/>
              <a:buAutoNum type="romanLcPeriod"/>
            </a:pPr>
            <a:r>
              <a:rPr lang="en-IN" sz="1600" b="1" dirty="0"/>
              <a:t>Livestock: </a:t>
            </a:r>
            <a:r>
              <a:rPr lang="en-IN" sz="1600" dirty="0"/>
              <a:t>Lean hogs.</a:t>
            </a:r>
          </a:p>
          <a:p>
            <a:pPr marL="400050" indent="-400050">
              <a:lnSpc>
                <a:spcPct val="150000"/>
              </a:lnSpc>
              <a:buFont typeface="+mj-lt"/>
              <a:buAutoNum type="romanLcPeriod"/>
            </a:pPr>
            <a:r>
              <a:rPr lang="en-IN" sz="1600" b="1" dirty="0"/>
              <a:t>Agricultural: </a:t>
            </a:r>
            <a:r>
              <a:rPr lang="en-IN" sz="1600" dirty="0"/>
              <a:t>Cotton, orange juice, sugar, lumber, rough rice.</a:t>
            </a:r>
          </a:p>
          <a:p>
            <a:pPr marL="400050" indent="-400050">
              <a:lnSpc>
                <a:spcPct val="150000"/>
              </a:lnSpc>
              <a:buFont typeface="+mj-lt"/>
              <a:buAutoNum type="romanLcPeriod"/>
            </a:pPr>
            <a:r>
              <a:rPr lang="en-IN" sz="1600" b="1" dirty="0"/>
              <a:t>Softs: </a:t>
            </a:r>
            <a:r>
              <a:rPr lang="en-IN" sz="1600" dirty="0"/>
              <a:t>Cocoa, coffee.</a:t>
            </a: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3B0EA19-BA90-4A71-8FA5-408131749DEA}"/>
              </a:ext>
            </a:extLst>
          </p:cNvPr>
          <p:cNvSpPr/>
          <p:nvPr/>
        </p:nvSpPr>
        <p:spPr>
          <a:xfrm>
            <a:off x="7566591" y="7127774"/>
            <a:ext cx="9268035" cy="1528111"/>
          </a:xfrm>
          <a:prstGeom prst="rect">
            <a:avLst/>
          </a:prstGeom>
        </p:spPr>
        <p:txBody>
          <a:bodyPr wrap="square">
            <a:spAutoFit/>
          </a:bodyPr>
          <a:lstStyle/>
          <a:p>
            <a:pPr>
              <a:lnSpc>
                <a:spcPct val="150000"/>
              </a:lnSpc>
            </a:pPr>
            <a:r>
              <a:rPr lang="en-US" sz="1600" b="1" dirty="0"/>
              <a:t>3.Additional Categories:</a:t>
            </a:r>
          </a:p>
          <a:p>
            <a:pPr marL="400050" indent="-400050">
              <a:lnSpc>
                <a:spcPct val="150000"/>
              </a:lnSpc>
              <a:buFont typeface="+mj-lt"/>
              <a:buAutoNum type="romanLcPeriod"/>
            </a:pPr>
            <a:r>
              <a:rPr lang="en-US" sz="1600" b="1" dirty="0"/>
              <a:t>Financial Commodities: </a:t>
            </a:r>
            <a:r>
              <a:rPr lang="en-US" sz="1600" dirty="0"/>
              <a:t>Currencies (Forex), interest rates (Treasury bonds, Eurodollar futures).</a:t>
            </a:r>
          </a:p>
          <a:p>
            <a:pPr marL="400050" indent="-400050">
              <a:lnSpc>
                <a:spcPct val="150000"/>
              </a:lnSpc>
              <a:buFont typeface="+mj-lt"/>
              <a:buAutoNum type="romanLcPeriod"/>
            </a:pPr>
            <a:r>
              <a:rPr lang="en-US" sz="1600" b="1" dirty="0"/>
              <a:t>Weather Derivatives: </a:t>
            </a:r>
            <a:r>
              <a:rPr lang="en-US" sz="1600" dirty="0"/>
              <a:t>Temperature-related contracts (Heating Degree Days, Cooling Degree Days).</a:t>
            </a:r>
            <a:endParaRPr lang="en-IN" sz="1600" dirty="0"/>
          </a:p>
        </p:txBody>
      </p:sp>
    </p:spTree>
    <p:extLst>
      <p:ext uri="{BB962C8B-B14F-4D97-AF65-F5344CB8AC3E}">
        <p14:creationId xmlns:p14="http://schemas.microsoft.com/office/powerpoint/2010/main" val="10847243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2"/>
                                        </p:tgtEl>
                                        <p:attrNameLst>
                                          <p:attrName>style.visibility</p:attrName>
                                        </p:attrNameLst>
                                      </p:cBhvr>
                                      <p:to>
                                        <p:strVal val="visible"/>
                                      </p:to>
                                    </p:set>
                                    <p:anim to="" calcmode="lin" valueType="num">
                                      <p:cBhvr>
                                        <p:cTn id="16"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2"/>
                                        </p:tgtEl>
                                      </p:cBhvr>
                                    </p:animEffect>
                                  </p:childTnLst>
                                </p:cTn>
                              </p:par>
                            </p:childTnLst>
                          </p:cTn>
                        </p:par>
                        <p:par>
                          <p:cTn id="18" fill="hold">
                            <p:stCondLst>
                              <p:cond delay="2268"/>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768"/>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3268"/>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1">
            <a:extLst>
              <a:ext uri="{FF2B5EF4-FFF2-40B4-BE49-F238E27FC236}">
                <a16:creationId xmlns:a16="http://schemas.microsoft.com/office/drawing/2014/main" id="{958D7764-E6DB-41EE-82D0-25503B01F598}"/>
              </a:ext>
            </a:extLst>
          </p:cNvPr>
          <p:cNvSpPr/>
          <p:nvPr/>
        </p:nvSpPr>
        <p:spPr>
          <a:xfrm>
            <a:off x="3177819" y="4339525"/>
            <a:ext cx="11932366" cy="11932366"/>
          </a:xfrm>
          <a:prstGeom prst="arc">
            <a:avLst>
              <a:gd name="adj1" fmla="val 10739492"/>
              <a:gd name="adj2" fmla="val 104736"/>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00" dirty="0"/>
          </a:p>
        </p:txBody>
      </p:sp>
      <p:sp>
        <p:nvSpPr>
          <p:cNvPr id="9" name="Oval 337">
            <a:extLst>
              <a:ext uri="{FF2B5EF4-FFF2-40B4-BE49-F238E27FC236}">
                <a16:creationId xmlns:a16="http://schemas.microsoft.com/office/drawing/2014/main" id="{4945A282-35CD-4629-AF5C-47AD721C70A5}"/>
              </a:ext>
            </a:extLst>
          </p:cNvPr>
          <p:cNvSpPr/>
          <p:nvPr/>
        </p:nvSpPr>
        <p:spPr>
          <a:xfrm>
            <a:off x="6736080" y="4128701"/>
            <a:ext cx="1097466" cy="109746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02</a:t>
            </a:r>
            <a:endParaRPr lang="zh-CN" altLang="en-US" sz="3600" b="1" dirty="0">
              <a:solidFill>
                <a:schemeClr val="bg1"/>
              </a:solidFill>
              <a:latin typeface="+mj-lt"/>
              <a:ea typeface="字魂35号-经典雅黑" panose="00000500000000000000" pitchFamily="2" charset="-122"/>
            </a:endParaRPr>
          </a:p>
        </p:txBody>
      </p:sp>
      <p:sp>
        <p:nvSpPr>
          <p:cNvPr id="10" name="Oval 338">
            <a:extLst>
              <a:ext uri="{FF2B5EF4-FFF2-40B4-BE49-F238E27FC236}">
                <a16:creationId xmlns:a16="http://schemas.microsoft.com/office/drawing/2014/main" id="{EA51F89B-1685-4F6C-9B3F-6FE92E85DF2A}"/>
              </a:ext>
            </a:extLst>
          </p:cNvPr>
          <p:cNvSpPr/>
          <p:nvPr/>
        </p:nvSpPr>
        <p:spPr>
          <a:xfrm>
            <a:off x="10454454" y="4128701"/>
            <a:ext cx="1097466" cy="109746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03</a:t>
            </a:r>
            <a:endParaRPr lang="zh-CN" altLang="en-US" sz="3600" b="1" dirty="0">
              <a:solidFill>
                <a:schemeClr val="bg1"/>
              </a:solidFill>
              <a:latin typeface="+mj-lt"/>
              <a:ea typeface="字魂35号-经典雅黑" panose="00000500000000000000" pitchFamily="2" charset="-122"/>
            </a:endParaRPr>
          </a:p>
        </p:txBody>
      </p:sp>
      <p:sp>
        <p:nvSpPr>
          <p:cNvPr id="8" name="Oval 333">
            <a:extLst>
              <a:ext uri="{FF2B5EF4-FFF2-40B4-BE49-F238E27FC236}">
                <a16:creationId xmlns:a16="http://schemas.microsoft.com/office/drawing/2014/main" id="{143D9F3B-5F38-4E7F-A75F-79C5473EBFD8}"/>
              </a:ext>
            </a:extLst>
          </p:cNvPr>
          <p:cNvSpPr/>
          <p:nvPr/>
        </p:nvSpPr>
        <p:spPr>
          <a:xfrm>
            <a:off x="4042921" y="5932929"/>
            <a:ext cx="1097466" cy="109746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buClrTx/>
            </a:pPr>
            <a:r>
              <a:rPr lang="en-US" altLang="zh-CN" sz="4000" b="1" kern="1200">
                <a:solidFill>
                  <a:schemeClr val="bg1"/>
                </a:solidFill>
                <a:latin typeface="+mj-lt"/>
                <a:ea typeface="字魂35号-经典雅黑" panose="00000500000000000000" pitchFamily="2" charset="-122"/>
              </a:rPr>
              <a:t>01</a:t>
            </a:r>
            <a:endParaRPr lang="zh-CN" altLang="en-US" sz="4000" b="1" kern="1200" dirty="0">
              <a:solidFill>
                <a:schemeClr val="bg1"/>
              </a:solidFill>
              <a:latin typeface="+mj-lt"/>
              <a:ea typeface="字魂35号-经典雅黑" panose="00000500000000000000" pitchFamily="2" charset="-122"/>
            </a:endParaRPr>
          </a:p>
        </p:txBody>
      </p:sp>
      <p:sp>
        <p:nvSpPr>
          <p:cNvPr id="11" name="Oval 339">
            <a:extLst>
              <a:ext uri="{FF2B5EF4-FFF2-40B4-BE49-F238E27FC236}">
                <a16:creationId xmlns:a16="http://schemas.microsoft.com/office/drawing/2014/main" id="{0FE89602-54C2-4FD7-BD91-FB91A199707E}"/>
              </a:ext>
            </a:extLst>
          </p:cNvPr>
          <p:cNvSpPr/>
          <p:nvPr/>
        </p:nvSpPr>
        <p:spPr>
          <a:xfrm>
            <a:off x="13147613" y="5932929"/>
            <a:ext cx="1097466" cy="109746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04</a:t>
            </a:r>
            <a:endParaRPr lang="zh-CN" altLang="en-US" sz="3600" b="1" dirty="0">
              <a:solidFill>
                <a:schemeClr val="bg1"/>
              </a:solidFill>
              <a:latin typeface="+mj-lt"/>
              <a:ea typeface="字魂35号-经典雅黑" panose="00000500000000000000" pitchFamily="2" charset="-122"/>
            </a:endParaRPr>
          </a:p>
        </p:txBody>
      </p:sp>
      <p:sp>
        <p:nvSpPr>
          <p:cNvPr id="51" name="Google Shape;204;p13">
            <a:extLst>
              <a:ext uri="{FF2B5EF4-FFF2-40B4-BE49-F238E27FC236}">
                <a16:creationId xmlns:a16="http://schemas.microsoft.com/office/drawing/2014/main" id="{7F7ED3A6-F166-493D-80A7-11EB26DE01F7}"/>
              </a:ext>
            </a:extLst>
          </p:cNvPr>
          <p:cNvSpPr txBox="1">
            <a:spLocks/>
          </p:cNvSpPr>
          <p:nvPr/>
        </p:nvSpPr>
        <p:spPr>
          <a:xfrm>
            <a:off x="4013764" y="872095"/>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solidFill>
                  <a:schemeClr val="tx1">
                    <a:lumMod val="85000"/>
                    <a:lumOff val="15000"/>
                  </a:schemeClr>
                </a:solidFill>
                <a:latin typeface="Century Gothic" panose="020B0502020202020204" pitchFamily="34" charset="0"/>
                <a:cs typeface="Fredoka" pitchFamily="2" charset="-79"/>
              </a:rPr>
              <a:t>Structures of Commodities Market in India</a:t>
            </a:r>
            <a:endParaRPr lang="en-US" sz="6000" b="1" dirty="0">
              <a:solidFill>
                <a:schemeClr val="tx1">
                  <a:lumMod val="85000"/>
                  <a:lumOff val="15000"/>
                </a:schemeClr>
              </a:solidFill>
              <a:latin typeface="Century Gothic" panose="020B0502020202020204" pitchFamily="34" charset="0"/>
              <a:cs typeface="Fredoka" pitchFamily="2" charset="-79"/>
            </a:endParaRPr>
          </a:p>
        </p:txBody>
      </p:sp>
      <p:sp>
        <p:nvSpPr>
          <p:cNvPr id="53" name="Textbox 19">
            <a:extLst>
              <a:ext uri="{FF2B5EF4-FFF2-40B4-BE49-F238E27FC236}">
                <a16:creationId xmlns:a16="http://schemas.microsoft.com/office/drawing/2014/main" id="{35902BCD-A46D-47C3-8FEF-88352847AC37}"/>
              </a:ext>
            </a:extLst>
          </p:cNvPr>
          <p:cNvSpPr txBox="1"/>
          <p:nvPr/>
        </p:nvSpPr>
        <p:spPr>
          <a:xfrm>
            <a:off x="2568389" y="2456029"/>
            <a:ext cx="4815712" cy="2266774"/>
          </a:xfrm>
          <a:prstGeom prst="rect">
            <a:avLst/>
          </a:prstGeom>
          <a:noFill/>
        </p:spPr>
        <p:txBody>
          <a:bodyPr wrap="square" rtlCol="0">
            <a:spAutoFit/>
          </a:bodyPr>
          <a:lstStyle/>
          <a:p>
            <a:pPr>
              <a:lnSpc>
                <a:spcPct val="150000"/>
              </a:lnSpc>
            </a:pPr>
            <a:r>
              <a:rPr lang="en-US" sz="1600" dirty="0"/>
              <a:t>MCX, NCDEX, and ICEX are prominent commodity exchanges in India. MCX covers metals, energy, and agriculture, while NCDEX specializes in grains and spices. ICEX focuses on energy and metal derivatives, collectively forming a diverse commodities trading landscape in the country.</a:t>
            </a:r>
          </a:p>
        </p:txBody>
      </p:sp>
      <p:sp>
        <p:nvSpPr>
          <p:cNvPr id="54" name="Textbox 19">
            <a:extLst>
              <a:ext uri="{FF2B5EF4-FFF2-40B4-BE49-F238E27FC236}">
                <a16:creationId xmlns:a16="http://schemas.microsoft.com/office/drawing/2014/main" id="{4C78CBBB-D53D-4AB7-BB85-5CD1027E7E0F}"/>
              </a:ext>
            </a:extLst>
          </p:cNvPr>
          <p:cNvSpPr txBox="1"/>
          <p:nvPr/>
        </p:nvSpPr>
        <p:spPr>
          <a:xfrm>
            <a:off x="11648322" y="2456029"/>
            <a:ext cx="3894413" cy="1994970"/>
          </a:xfrm>
          <a:prstGeom prst="rect">
            <a:avLst/>
          </a:prstGeom>
          <a:noFill/>
        </p:spPr>
        <p:txBody>
          <a:bodyPr wrap="square" rtlCol="0">
            <a:spAutoFit/>
          </a:bodyPr>
          <a:lstStyle/>
          <a:p>
            <a:pPr lvl="0">
              <a:lnSpc>
                <a:spcPct val="150000"/>
              </a:lnSpc>
              <a:defRPr/>
            </a:pPr>
            <a:r>
              <a:rPr lang="en-US" sz="1400" dirty="0"/>
              <a:t>Futures and options contracts are fundamental in India's commodities market, facilitating standardized agreements for buying and selling various commodities like agricultural products, metals, energy sources, and other items.</a:t>
            </a:r>
            <a:endParaRPr lang="zh-CN" altLang="en-US" sz="14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sp>
        <p:nvSpPr>
          <p:cNvPr id="52" name="Textbox 19">
            <a:extLst>
              <a:ext uri="{FF2B5EF4-FFF2-40B4-BE49-F238E27FC236}">
                <a16:creationId xmlns:a16="http://schemas.microsoft.com/office/drawing/2014/main" id="{2DE40212-7137-4336-A5D5-EBE008DD69D8}"/>
              </a:ext>
            </a:extLst>
          </p:cNvPr>
          <p:cNvSpPr txBox="1"/>
          <p:nvPr/>
        </p:nvSpPr>
        <p:spPr>
          <a:xfrm>
            <a:off x="873456" y="5657578"/>
            <a:ext cx="2736914" cy="2636106"/>
          </a:xfrm>
          <a:prstGeom prst="rect">
            <a:avLst/>
          </a:prstGeom>
          <a:noFill/>
        </p:spPr>
        <p:txBody>
          <a:bodyPr wrap="square" rtlCol="0">
            <a:spAutoFit/>
          </a:bodyPr>
          <a:lstStyle/>
          <a:p>
            <a:pPr lvl="0" algn="r">
              <a:lnSpc>
                <a:spcPct val="150000"/>
              </a:lnSpc>
              <a:defRPr/>
            </a:pPr>
            <a:r>
              <a:rPr lang="en-US" sz="1600" dirty="0"/>
              <a:t>The commodities market in India is organized through exchanges and regulated by the Securities and Exchange Board of India (SEBI) and the Forward Markets Commission (FMC)</a:t>
            </a:r>
            <a:endParaRPr lang="zh-CN" altLang="en-US" sz="16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sp>
        <p:nvSpPr>
          <p:cNvPr id="55" name="Textbox 19">
            <a:extLst>
              <a:ext uri="{FF2B5EF4-FFF2-40B4-BE49-F238E27FC236}">
                <a16:creationId xmlns:a16="http://schemas.microsoft.com/office/drawing/2014/main" id="{F69EF3C9-9E40-4DFD-ACA3-D1DABF1B18BC}"/>
              </a:ext>
            </a:extLst>
          </p:cNvPr>
          <p:cNvSpPr txBox="1"/>
          <p:nvPr/>
        </p:nvSpPr>
        <p:spPr>
          <a:xfrm>
            <a:off x="14364961" y="5253236"/>
            <a:ext cx="3331368" cy="2641300"/>
          </a:xfrm>
          <a:prstGeom prst="rect">
            <a:avLst/>
          </a:prstGeom>
          <a:noFill/>
        </p:spPr>
        <p:txBody>
          <a:bodyPr wrap="square" rtlCol="0">
            <a:spAutoFit/>
          </a:bodyPr>
          <a:lstStyle/>
          <a:p>
            <a:pPr lvl="0">
              <a:lnSpc>
                <a:spcPct val="150000"/>
              </a:lnSpc>
              <a:defRPr/>
            </a:pPr>
            <a:r>
              <a:rPr lang="en-US" sz="1400" dirty="0"/>
              <a:t>The market's infrastructure involves clearing corporations, electronic trading platforms, and storage facilities, while educational initiatives enhance awareness. India's commodities market is globally integrated, allowing international participation and exposure.</a:t>
            </a:r>
            <a:endParaRPr lang="zh-CN" altLang="en-US" sz="14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pic>
        <p:nvPicPr>
          <p:cNvPr id="5" name="Picture Placeholder 4">
            <a:extLst>
              <a:ext uri="{FF2B5EF4-FFF2-40B4-BE49-F238E27FC236}">
                <a16:creationId xmlns:a16="http://schemas.microsoft.com/office/drawing/2014/main" id="{FAE9E50A-86A0-45CF-A956-8BF16846ABFD}"/>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4760047" y="5921280"/>
            <a:ext cx="8767911" cy="4365721"/>
          </a:xfrm>
        </p:spPr>
      </p:pic>
    </p:spTree>
    <p:extLst>
      <p:ext uri="{BB962C8B-B14F-4D97-AF65-F5344CB8AC3E}">
        <p14:creationId xmlns:p14="http://schemas.microsoft.com/office/powerpoint/2010/main" val="1496979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51"/>
                                        </p:tgtEl>
                                        <p:attrNameLst>
                                          <p:attrName>style.visibility</p:attrName>
                                        </p:attrNameLst>
                                      </p:cBhvr>
                                      <p:to>
                                        <p:strVal val="visible"/>
                                      </p:to>
                                    </p:set>
                                    <p:anim to="" calcmode="lin" valueType="num">
                                      <p:cBhvr>
                                        <p:cTn id="11" dur="750" fill="hold">
                                          <p:stCondLst>
                                            <p:cond delay="0"/>
                                          </p:stCondLst>
                                        </p:cTn>
                                        <p:tgtEl>
                                          <p:spTgt spid="51"/>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51"/>
                                        </p:tgtEl>
                                      </p:cBhvr>
                                    </p:animEffect>
                                  </p:childTnLst>
                                </p:cTn>
                              </p:par>
                            </p:childTnLst>
                          </p:cTn>
                        </p:par>
                        <p:par>
                          <p:cTn id="13" fill="hold">
                            <p:stCondLst>
                              <p:cond delay="1538"/>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Effect transition="in" filter="fade">
                                      <p:cBhvr>
                                        <p:cTn id="18" dur="1000"/>
                                        <p:tgtEl>
                                          <p:spTgt spid="8"/>
                                        </p:tgtEl>
                                      </p:cBhvr>
                                    </p:animEffect>
                                  </p:childTnLst>
                                </p:cTn>
                              </p:par>
                              <p:par>
                                <p:cTn id="19" presetID="2" presetClass="entr" presetSubtype="8" decel="10000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1000" fill="hold"/>
                                        <p:tgtEl>
                                          <p:spTgt spid="52"/>
                                        </p:tgtEl>
                                        <p:attrNameLst>
                                          <p:attrName>ppt_x</p:attrName>
                                        </p:attrNameLst>
                                      </p:cBhvr>
                                      <p:tavLst>
                                        <p:tav tm="0">
                                          <p:val>
                                            <p:strVal val="0-#ppt_w/2"/>
                                          </p:val>
                                        </p:tav>
                                        <p:tav tm="100000">
                                          <p:val>
                                            <p:strVal val="#ppt_x"/>
                                          </p:val>
                                        </p:tav>
                                      </p:tavLst>
                                    </p:anim>
                                    <p:anim calcmode="lin" valueType="num">
                                      <p:cBhvr additive="base">
                                        <p:cTn id="22" dur="1000" fill="hold"/>
                                        <p:tgtEl>
                                          <p:spTgt spid="52"/>
                                        </p:tgtEl>
                                        <p:attrNameLst>
                                          <p:attrName>ppt_y</p:attrName>
                                        </p:attrNameLst>
                                      </p:cBhvr>
                                      <p:tavLst>
                                        <p:tav tm="0">
                                          <p:val>
                                            <p:strVal val="#ppt_y"/>
                                          </p:val>
                                        </p:tav>
                                        <p:tav tm="100000">
                                          <p:val>
                                            <p:strVal val="#ppt_y"/>
                                          </p:val>
                                        </p:tav>
                                      </p:tavLst>
                                    </p:anim>
                                  </p:childTnLst>
                                </p:cTn>
                              </p:par>
                            </p:childTnLst>
                          </p:cTn>
                        </p:par>
                        <p:par>
                          <p:cTn id="23" fill="hold">
                            <p:stCondLst>
                              <p:cond delay="2538"/>
                            </p:stCondLst>
                            <p:childTnLst>
                              <p:par>
                                <p:cTn id="24" presetID="53" presetClass="entr" presetSubtype="16"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Effect transition="in" filter="fade">
                                      <p:cBhvr>
                                        <p:cTn id="28" dur="1000"/>
                                        <p:tgtEl>
                                          <p:spTgt spid="9"/>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childTnLst>
                          </p:cTn>
                        </p:par>
                        <p:par>
                          <p:cTn id="33" fill="hold">
                            <p:stCondLst>
                              <p:cond delay="3538"/>
                            </p:stCondLst>
                            <p:childTnLst>
                              <p:par>
                                <p:cTn id="34" presetID="53" presetClass="entr" presetSubtype="16"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Effect transition="in" filter="fade">
                                      <p:cBhvr>
                                        <p:cTn id="38" dur="1000"/>
                                        <p:tgtEl>
                                          <p:spTgt spid="10"/>
                                        </p:tgtEl>
                                      </p:cBhvr>
                                    </p:animEffect>
                                  </p:childTnLst>
                                </p:cTn>
                              </p:par>
                              <p:par>
                                <p:cTn id="39" presetID="2" presetClass="entr" presetSubtype="2" decel="10000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1000" fill="hold"/>
                                        <p:tgtEl>
                                          <p:spTgt spid="54"/>
                                        </p:tgtEl>
                                        <p:attrNameLst>
                                          <p:attrName>ppt_x</p:attrName>
                                        </p:attrNameLst>
                                      </p:cBhvr>
                                      <p:tavLst>
                                        <p:tav tm="0">
                                          <p:val>
                                            <p:strVal val="1+#ppt_w/2"/>
                                          </p:val>
                                        </p:tav>
                                        <p:tav tm="100000">
                                          <p:val>
                                            <p:strVal val="#ppt_x"/>
                                          </p:val>
                                        </p:tav>
                                      </p:tavLst>
                                    </p:anim>
                                    <p:anim calcmode="lin" valueType="num">
                                      <p:cBhvr additive="base">
                                        <p:cTn id="42" dur="1000" fill="hold"/>
                                        <p:tgtEl>
                                          <p:spTgt spid="54"/>
                                        </p:tgtEl>
                                        <p:attrNameLst>
                                          <p:attrName>ppt_y</p:attrName>
                                        </p:attrNameLst>
                                      </p:cBhvr>
                                      <p:tavLst>
                                        <p:tav tm="0">
                                          <p:val>
                                            <p:strVal val="#ppt_y"/>
                                          </p:val>
                                        </p:tav>
                                        <p:tav tm="100000">
                                          <p:val>
                                            <p:strVal val="#ppt_y"/>
                                          </p:val>
                                        </p:tav>
                                      </p:tavLst>
                                    </p:anim>
                                  </p:childTnLst>
                                </p:cTn>
                              </p:par>
                            </p:childTnLst>
                          </p:cTn>
                        </p:par>
                        <p:par>
                          <p:cTn id="43" fill="hold">
                            <p:stCondLst>
                              <p:cond delay="4538"/>
                            </p:stCondLst>
                            <p:childTnLst>
                              <p:par>
                                <p:cTn id="44" presetID="53" presetClass="entr" presetSubtype="1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fltVal val="0"/>
                                          </p:val>
                                        </p:tav>
                                        <p:tav tm="100000">
                                          <p:val>
                                            <p:strVal val="#ppt_w"/>
                                          </p:val>
                                        </p:tav>
                                      </p:tavLst>
                                    </p:anim>
                                    <p:anim calcmode="lin" valueType="num">
                                      <p:cBhvr>
                                        <p:cTn id="47" dur="1000" fill="hold"/>
                                        <p:tgtEl>
                                          <p:spTgt spid="11"/>
                                        </p:tgtEl>
                                        <p:attrNameLst>
                                          <p:attrName>ppt_h</p:attrName>
                                        </p:attrNameLst>
                                      </p:cBhvr>
                                      <p:tavLst>
                                        <p:tav tm="0">
                                          <p:val>
                                            <p:fltVal val="0"/>
                                          </p:val>
                                        </p:tav>
                                        <p:tav tm="100000">
                                          <p:val>
                                            <p:strVal val="#ppt_h"/>
                                          </p:val>
                                        </p:tav>
                                      </p:tavLst>
                                    </p:anim>
                                    <p:animEffect transition="in" filter="fade">
                                      <p:cBhvr>
                                        <p:cTn id="48" dur="1000"/>
                                        <p:tgtEl>
                                          <p:spTgt spid="11"/>
                                        </p:tgtEl>
                                      </p:cBhvr>
                                    </p:animEffect>
                                  </p:childTnLst>
                                </p:cTn>
                              </p:par>
                              <p:par>
                                <p:cTn id="49" presetID="2" presetClass="entr" presetSubtype="2" decel="10000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1+#ppt_w/2"/>
                                          </p:val>
                                        </p:tav>
                                        <p:tav tm="100000">
                                          <p:val>
                                            <p:strVal val="#ppt_x"/>
                                          </p:val>
                                        </p:tav>
                                      </p:tavLst>
                                    </p:anim>
                                    <p:anim calcmode="lin" valueType="num">
                                      <p:cBhvr additive="base">
                                        <p:cTn id="52"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8" grpId="0" animBg="1"/>
      <p:bldP spid="11" grpId="0" animBg="1"/>
      <p:bldP spid="51" grpId="0"/>
      <p:bldP spid="53" grpId="0"/>
      <p:bldP spid="54" grpId="0"/>
      <p:bldP spid="52"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1BA0BE0-4997-4518-8644-CB4C66221E84}"/>
              </a:ext>
            </a:extLst>
          </p:cNvPr>
          <p:cNvSpPr txBox="1"/>
          <p:nvPr/>
        </p:nvSpPr>
        <p:spPr>
          <a:xfrm>
            <a:off x="2089073" y="1363034"/>
            <a:ext cx="5324617" cy="258532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lnSpc>
                <a:spcPct val="90000"/>
              </a:lnSpc>
              <a:spcBef>
                <a:spcPts val="0"/>
              </a:spcBef>
            </a:pPr>
            <a:r>
              <a:rPr lang="en-US" altLang="zh-CN" sz="6000" b="1" dirty="0">
                <a:latin typeface="Century Gothic" panose="020B0502020202020204" pitchFamily="34" charset="0"/>
                <a:ea typeface="+mj-ea"/>
                <a:cs typeface="Fredoka" pitchFamily="2" charset="-79"/>
              </a:rPr>
              <a:t>Participants in Commodity Markets</a:t>
            </a:r>
          </a:p>
        </p:txBody>
      </p:sp>
      <p:sp>
        <p:nvSpPr>
          <p:cNvPr id="4" name="TextBox 3">
            <a:extLst>
              <a:ext uri="{FF2B5EF4-FFF2-40B4-BE49-F238E27FC236}">
                <a16:creationId xmlns:a16="http://schemas.microsoft.com/office/drawing/2014/main" id="{4AB8B184-45F9-49D4-9840-B645BEE170E0}"/>
              </a:ext>
            </a:extLst>
          </p:cNvPr>
          <p:cNvSpPr txBox="1"/>
          <p:nvPr/>
        </p:nvSpPr>
        <p:spPr>
          <a:xfrm>
            <a:off x="2166613" y="4056572"/>
            <a:ext cx="8539487" cy="3374770"/>
          </a:xfrm>
          <a:prstGeom prst="rect">
            <a:avLst/>
          </a:prstGeom>
          <a:noFill/>
        </p:spPr>
        <p:txBody>
          <a:bodyPr wrap="square" rtlCol="0">
            <a:spAutoFit/>
          </a:bodyPr>
          <a:lstStyle/>
          <a:p>
            <a:pPr>
              <a:lnSpc>
                <a:spcPct val="150000"/>
              </a:lnSpc>
            </a:pPr>
            <a:r>
              <a:rPr lang="en-US" sz="1600" b="1" dirty="0"/>
              <a:t>Hedgers:</a:t>
            </a:r>
            <a:r>
              <a:rPr lang="en-US" sz="1600" dirty="0"/>
              <a:t> Manage price risks in physical markets.</a:t>
            </a:r>
          </a:p>
          <a:p>
            <a:pPr>
              <a:lnSpc>
                <a:spcPct val="150000"/>
              </a:lnSpc>
            </a:pPr>
            <a:r>
              <a:rPr lang="en-US" sz="1600" b="1" dirty="0"/>
              <a:t>Speculators:</a:t>
            </a:r>
            <a:r>
              <a:rPr lang="en-US" sz="1600" dirty="0"/>
              <a:t> Profit from commodity price movements.</a:t>
            </a:r>
          </a:p>
          <a:p>
            <a:pPr>
              <a:lnSpc>
                <a:spcPct val="150000"/>
              </a:lnSpc>
            </a:pPr>
            <a:r>
              <a:rPr lang="en-US" sz="1600" b="1" dirty="0"/>
              <a:t>Arbitrageurs:</a:t>
            </a:r>
            <a:r>
              <a:rPr lang="en-US" sz="1600" dirty="0"/>
              <a:t> Exploit price differences for profit.</a:t>
            </a:r>
          </a:p>
          <a:p>
            <a:pPr>
              <a:lnSpc>
                <a:spcPct val="150000"/>
              </a:lnSpc>
            </a:pPr>
            <a:r>
              <a:rPr lang="en-US" sz="1600" b="1" dirty="0"/>
              <a:t>Commodity Trading Advisors (CTAs):</a:t>
            </a:r>
            <a:r>
              <a:rPr lang="en-US" sz="1600" dirty="0"/>
              <a:t> Offer professional trading advice.</a:t>
            </a:r>
          </a:p>
          <a:p>
            <a:pPr>
              <a:lnSpc>
                <a:spcPct val="150000"/>
              </a:lnSpc>
            </a:pPr>
            <a:r>
              <a:rPr lang="en-US" sz="1600" b="1" dirty="0"/>
              <a:t>Retail Investors:</a:t>
            </a:r>
            <a:r>
              <a:rPr lang="en-US" sz="1600" dirty="0"/>
              <a:t> Diversify portfolios through commodity investments.</a:t>
            </a:r>
          </a:p>
          <a:p>
            <a:pPr>
              <a:lnSpc>
                <a:spcPct val="150000"/>
              </a:lnSpc>
            </a:pPr>
            <a:r>
              <a:rPr lang="en-US" sz="1600" b="1" dirty="0"/>
              <a:t>Market Makers:</a:t>
            </a:r>
            <a:r>
              <a:rPr lang="en-US" sz="1600" dirty="0"/>
              <a:t> Facilitate liquidity with bid and ask quotes.</a:t>
            </a:r>
          </a:p>
          <a:p>
            <a:pPr>
              <a:lnSpc>
                <a:spcPct val="150000"/>
              </a:lnSpc>
            </a:pPr>
            <a:r>
              <a:rPr lang="en-US" sz="1600" b="1" dirty="0"/>
              <a:t>Clearing Members:</a:t>
            </a:r>
            <a:r>
              <a:rPr lang="en-US" sz="1600" dirty="0"/>
              <a:t> Ensure smooth trade settlement.</a:t>
            </a:r>
          </a:p>
          <a:p>
            <a:pPr>
              <a:lnSpc>
                <a:spcPct val="150000"/>
              </a:lnSpc>
            </a:pPr>
            <a:r>
              <a:rPr lang="en-US" sz="1600" b="1" dirty="0"/>
              <a:t>Exchanges:</a:t>
            </a:r>
            <a:r>
              <a:rPr lang="en-US" sz="1600" dirty="0"/>
              <a:t> Provide regulated platforms for trading.</a:t>
            </a:r>
          </a:p>
          <a:p>
            <a:pPr>
              <a:lnSpc>
                <a:spcPct val="150000"/>
              </a:lnSpc>
            </a:pPr>
            <a:r>
              <a:rPr lang="en-US" sz="1600" b="1" dirty="0"/>
              <a:t>Regulators:</a:t>
            </a:r>
            <a:r>
              <a:rPr lang="en-US" sz="1600" dirty="0"/>
              <a:t> Oversee and regulate commodities markets, ensuring fairness and integrity.</a:t>
            </a:r>
          </a:p>
        </p:txBody>
      </p:sp>
      <p:sp>
        <p:nvSpPr>
          <p:cNvPr id="5" name="Oval 4">
            <a:extLst>
              <a:ext uri="{FF2B5EF4-FFF2-40B4-BE49-F238E27FC236}">
                <a16:creationId xmlns:a16="http://schemas.microsoft.com/office/drawing/2014/main" id="{5A39C14E-0B06-44DE-8920-A39B3CC0FDCE}"/>
              </a:ext>
            </a:extLst>
          </p:cNvPr>
          <p:cNvSpPr/>
          <p:nvPr/>
        </p:nvSpPr>
        <p:spPr>
          <a:xfrm>
            <a:off x="8061390" y="823913"/>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610F569-9665-43C0-894F-D124A6B5E302}"/>
              </a:ext>
            </a:extLst>
          </p:cNvPr>
          <p:cNvSpPr/>
          <p:nvPr/>
        </p:nvSpPr>
        <p:spPr>
          <a:xfrm>
            <a:off x="827088" y="9324664"/>
            <a:ext cx="2679050" cy="2679048"/>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Placeholder 7">
            <a:extLst>
              <a:ext uri="{FF2B5EF4-FFF2-40B4-BE49-F238E27FC236}">
                <a16:creationId xmlns:a16="http://schemas.microsoft.com/office/drawing/2014/main" id="{F25BD1B0-9646-4B32-9FBB-F3C745E35C28}"/>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0706100" y="-1287286"/>
            <a:ext cx="7581900" cy="12861572"/>
          </a:xfrm>
        </p:spPr>
      </p:pic>
    </p:spTree>
    <p:extLst>
      <p:ext uri="{BB962C8B-B14F-4D97-AF65-F5344CB8AC3E}">
        <p14:creationId xmlns:p14="http://schemas.microsoft.com/office/powerpoint/2010/main" val="1581777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par>
                          <p:cTn id="18" fill="hold">
                            <p:stCondLst>
                              <p:cond delay="2403"/>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1A86E-8880-4FD7-8FAC-48124DBBDC52}"/>
              </a:ext>
            </a:extLst>
          </p:cNvPr>
          <p:cNvSpPr txBox="1"/>
          <p:nvPr/>
        </p:nvSpPr>
        <p:spPr>
          <a:xfrm>
            <a:off x="8355427" y="1329146"/>
            <a:ext cx="7436224" cy="2308324"/>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4800" dirty="0">
                <a:latin typeface="Century Gothic" panose="020B0502020202020204" pitchFamily="34" charset="0"/>
                <a:ea typeface="+mj-ea"/>
                <a:cs typeface="Fredoka" pitchFamily="2" charset="-79"/>
              </a:rPr>
              <a:t>Trading in Commodities in India (Cash and Derivative Segment)</a:t>
            </a:r>
            <a:endParaRPr lang="en-US" sz="4800" dirty="0">
              <a:latin typeface="Century Gothic" panose="020B0502020202020204" pitchFamily="34" charset="0"/>
              <a:ea typeface="+mj-ea"/>
              <a:cs typeface="Fredoka" pitchFamily="2" charset="-79"/>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B436EAA-15EC-4A85-9202-F9208CD06D48}"/>
              </a:ext>
            </a:extLst>
          </p:cNvPr>
          <p:cNvSpPr/>
          <p:nvPr/>
        </p:nvSpPr>
        <p:spPr>
          <a:xfrm>
            <a:off x="8355427" y="3694347"/>
            <a:ext cx="8719924" cy="1528111"/>
          </a:xfrm>
          <a:prstGeom prst="rect">
            <a:avLst/>
          </a:prstGeom>
        </p:spPr>
        <p:txBody>
          <a:bodyPr wrap="square">
            <a:spAutoFit/>
          </a:bodyPr>
          <a:lstStyle/>
          <a:p>
            <a:pPr>
              <a:lnSpc>
                <a:spcPct val="150000"/>
              </a:lnSpc>
            </a:pPr>
            <a:r>
              <a:rPr lang="en-US" sz="1600" b="1" dirty="0"/>
              <a:t>Cash Segment:</a:t>
            </a:r>
            <a:endParaRPr lang="en-US" sz="1600" dirty="0"/>
          </a:p>
          <a:p>
            <a:pPr>
              <a:lnSpc>
                <a:spcPct val="150000"/>
              </a:lnSpc>
            </a:pPr>
            <a:r>
              <a:rPr lang="en-US" sz="1600" b="1" dirty="0"/>
              <a:t>Spot Market:</a:t>
            </a:r>
            <a:r>
              <a:rPr lang="en-US" sz="1600" dirty="0"/>
              <a:t> Immediate physical buying and selling, settled on the spot.</a:t>
            </a:r>
          </a:p>
          <a:p>
            <a:pPr>
              <a:lnSpc>
                <a:spcPct val="150000"/>
              </a:lnSpc>
            </a:pPr>
            <a:r>
              <a:rPr lang="en-US" sz="1600" b="1" dirty="0"/>
              <a:t>Physical Exchanges:</a:t>
            </a:r>
            <a:r>
              <a:rPr lang="en-US" sz="1600" dirty="0"/>
              <a:t> Transactions in localized settings, e.g., Agricultural Produce Market Committees.</a:t>
            </a:r>
          </a:p>
        </p:txBody>
      </p:sp>
      <p:sp>
        <p:nvSpPr>
          <p:cNvPr id="5" name="Oval 4">
            <a:extLst>
              <a:ext uri="{FF2B5EF4-FFF2-40B4-BE49-F238E27FC236}">
                <a16:creationId xmlns:a16="http://schemas.microsoft.com/office/drawing/2014/main" id="{9BB18CD3-8E3C-179E-7ED5-1864077B5199}"/>
              </a:ext>
            </a:extLst>
          </p:cNvPr>
          <p:cNvSpPr/>
          <p:nvPr/>
        </p:nvSpPr>
        <p:spPr>
          <a:xfrm>
            <a:off x="17714973" y="4458403"/>
            <a:ext cx="1370194" cy="137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0DD75AE3-8DE2-4636-9C37-51980BE530C3}"/>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726720" y="1519518"/>
            <a:ext cx="7438335" cy="7438336"/>
          </a:xfrm>
        </p:spPr>
      </p:pic>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371023A-F882-4ADA-B8BA-DE2ADCA41B40}"/>
              </a:ext>
            </a:extLst>
          </p:cNvPr>
          <p:cNvSpPr/>
          <p:nvPr/>
        </p:nvSpPr>
        <p:spPr>
          <a:xfrm>
            <a:off x="8355427" y="5648667"/>
            <a:ext cx="8719924" cy="4113434"/>
          </a:xfrm>
          <a:prstGeom prst="rect">
            <a:avLst/>
          </a:prstGeom>
        </p:spPr>
        <p:txBody>
          <a:bodyPr wrap="square">
            <a:spAutoFit/>
          </a:bodyPr>
          <a:lstStyle/>
          <a:p>
            <a:pPr>
              <a:lnSpc>
                <a:spcPct val="150000"/>
              </a:lnSpc>
            </a:pPr>
            <a:r>
              <a:rPr lang="en-US" sz="1600" b="1" dirty="0"/>
              <a:t>Derivative Segment:</a:t>
            </a:r>
            <a:endParaRPr lang="en-US" sz="1600" dirty="0"/>
          </a:p>
          <a:p>
            <a:pPr>
              <a:lnSpc>
                <a:spcPct val="150000"/>
              </a:lnSpc>
            </a:pPr>
            <a:r>
              <a:rPr lang="en-US" sz="1600" b="1" dirty="0"/>
              <a:t>Commodity Futures:</a:t>
            </a:r>
            <a:r>
              <a:rPr lang="en-US" sz="1600" dirty="0"/>
              <a:t> Standardized contracts for future delivery on exchanges like MCX and NCDEX.</a:t>
            </a:r>
          </a:p>
          <a:p>
            <a:pPr>
              <a:lnSpc>
                <a:spcPct val="150000"/>
              </a:lnSpc>
            </a:pPr>
            <a:r>
              <a:rPr lang="en-US" sz="1600" b="1" dirty="0"/>
              <a:t>Options Contracts:</a:t>
            </a:r>
            <a:r>
              <a:rPr lang="en-US" sz="1600" dirty="0"/>
              <a:t> Provide the right to buy/sell at a predetermined price, enhancing hedging.</a:t>
            </a:r>
          </a:p>
          <a:p>
            <a:pPr>
              <a:lnSpc>
                <a:spcPct val="150000"/>
              </a:lnSpc>
            </a:pPr>
            <a:r>
              <a:rPr lang="en-US" sz="1600" b="1" dirty="0"/>
              <a:t>Hedging:</a:t>
            </a:r>
            <a:r>
              <a:rPr lang="en-US" sz="1600" dirty="0"/>
              <a:t> Reduces business impact from price volatility.</a:t>
            </a:r>
          </a:p>
          <a:p>
            <a:pPr>
              <a:lnSpc>
                <a:spcPct val="150000"/>
              </a:lnSpc>
            </a:pPr>
            <a:r>
              <a:rPr lang="en-US" sz="1600" b="1" dirty="0"/>
              <a:t>Speculation:</a:t>
            </a:r>
            <a:r>
              <a:rPr lang="en-US" sz="1600" dirty="0"/>
              <a:t> Traders engage for profit and contribute to efficient price discovery.</a:t>
            </a:r>
          </a:p>
          <a:p>
            <a:pPr>
              <a:lnSpc>
                <a:spcPct val="150000"/>
              </a:lnSpc>
            </a:pPr>
            <a:r>
              <a:rPr lang="en-US" sz="1600" b="1" dirty="0"/>
              <a:t>Regulatory Framework:</a:t>
            </a:r>
            <a:r>
              <a:rPr lang="en-US" sz="1600" dirty="0"/>
              <a:t> SEBI ensures compliance for market integrity and investor protection.</a:t>
            </a:r>
          </a:p>
          <a:p>
            <a:pPr>
              <a:lnSpc>
                <a:spcPct val="150000"/>
              </a:lnSpc>
            </a:pPr>
            <a:r>
              <a:rPr lang="en-US" sz="1600" b="1" dirty="0"/>
              <a:t>Electronic Trading Platforms:</a:t>
            </a:r>
            <a:r>
              <a:rPr lang="en-US" sz="1600" dirty="0"/>
              <a:t> Quick and transparent order matching.</a:t>
            </a:r>
          </a:p>
          <a:p>
            <a:pPr>
              <a:lnSpc>
                <a:spcPct val="150000"/>
              </a:lnSpc>
            </a:pPr>
            <a:r>
              <a:rPr lang="en-US" sz="1600" b="1" dirty="0"/>
              <a:t>Clearing and Settlement:</a:t>
            </a:r>
            <a:r>
              <a:rPr lang="en-US" sz="1600" dirty="0"/>
              <a:t> Managed by clearing corporations, with margin requirements.</a:t>
            </a:r>
          </a:p>
          <a:p>
            <a:pPr>
              <a:lnSpc>
                <a:spcPct val="150000"/>
              </a:lnSpc>
            </a:pPr>
            <a:r>
              <a:rPr lang="en-US" sz="1600" b="1" dirty="0"/>
              <a:t>Global Integration:</a:t>
            </a:r>
            <a:r>
              <a:rPr lang="en-US" sz="1600" dirty="0"/>
              <a:t> Increasingly linked with global markets, offering international exposure.</a:t>
            </a:r>
          </a:p>
        </p:txBody>
      </p:sp>
    </p:spTree>
    <p:extLst>
      <p:ext uri="{BB962C8B-B14F-4D97-AF65-F5344CB8AC3E}">
        <p14:creationId xmlns:p14="http://schemas.microsoft.com/office/powerpoint/2010/main" val="1745095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3"/>
                                        </p:tgtEl>
                                        <p:attrNameLst>
                                          <p:attrName>style.visibility</p:attrName>
                                        </p:attrNameLst>
                                      </p:cBhvr>
                                      <p:to>
                                        <p:strVal val="visible"/>
                                      </p:to>
                                    </p:set>
                                    <p:anim to="" calcmode="lin" valueType="num">
                                      <p:cBhvr>
                                        <p:cTn id="12"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3"/>
                                        </p:tgtEl>
                                      </p:cBhvr>
                                    </p:animEffect>
                                  </p:childTnLst>
                                </p:cTn>
                              </p:par>
                            </p:childTnLst>
                          </p:cTn>
                        </p:par>
                        <p:par>
                          <p:cTn id="14" fill="hold">
                            <p:stCondLst>
                              <p:cond delay="292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342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6B3F6-70C2-41F4-A4CA-90D7F4D70A34}"/>
              </a:ext>
            </a:extLst>
          </p:cNvPr>
          <p:cNvSpPr/>
          <p:nvPr/>
        </p:nvSpPr>
        <p:spPr>
          <a:xfrm>
            <a:off x="2553409" y="513783"/>
            <a:ext cx="12616406" cy="1754326"/>
          </a:xfrm>
          <a:prstGeom prst="rect">
            <a:avLst/>
          </a:prstGeom>
        </p:spPr>
        <p:txBody>
          <a:bodyPr wrap="square">
            <a:spAutoFit/>
          </a:bodyPr>
          <a:lstStyle/>
          <a:p>
            <a:pPr algn="ctr"/>
            <a:r>
              <a:rPr lang="en-US" sz="5400" b="1" dirty="0">
                <a:solidFill>
                  <a:schemeClr val="tx1">
                    <a:lumMod val="85000"/>
                    <a:lumOff val="15000"/>
                  </a:schemeClr>
                </a:solidFill>
                <a:latin typeface="Century Gothic" panose="020B0502020202020204" pitchFamily="34" charset="0"/>
                <a:ea typeface="+mj-ea"/>
                <a:cs typeface="Fredoka" pitchFamily="2" charset="-79"/>
              </a:rPr>
              <a:t>Commodity Exchange in India and Abroad</a:t>
            </a:r>
          </a:p>
        </p:txBody>
      </p:sp>
      <p:sp>
        <p:nvSpPr>
          <p:cNvPr id="3" name="TextBox 2">
            <a:extLst>
              <a:ext uri="{FF2B5EF4-FFF2-40B4-BE49-F238E27FC236}">
                <a16:creationId xmlns:a16="http://schemas.microsoft.com/office/drawing/2014/main" id="{94FCAA63-CF7A-4DDD-A7A9-BA639A91C4C0}"/>
              </a:ext>
            </a:extLst>
          </p:cNvPr>
          <p:cNvSpPr txBox="1"/>
          <p:nvPr/>
        </p:nvSpPr>
        <p:spPr>
          <a:xfrm>
            <a:off x="1202895" y="2870096"/>
            <a:ext cx="6118404" cy="4944430"/>
          </a:xfrm>
          <a:prstGeom prst="rect">
            <a:avLst/>
          </a:prstGeom>
          <a:noFill/>
        </p:spPr>
        <p:txBody>
          <a:bodyPr wrap="square" rtlCol="0">
            <a:spAutoFit/>
          </a:bodyPr>
          <a:lstStyle/>
          <a:p>
            <a:pPr>
              <a:lnSpc>
                <a:spcPct val="150000"/>
              </a:lnSpc>
            </a:pPr>
            <a:r>
              <a:rPr lang="en-IN" sz="2000" b="1" dirty="0"/>
              <a:t>Commodity Exchanges in India:</a:t>
            </a:r>
            <a:endParaRPr lang="en-IN" sz="2000" dirty="0"/>
          </a:p>
          <a:p>
            <a:pPr>
              <a:lnSpc>
                <a:spcPct val="150000"/>
              </a:lnSpc>
            </a:pPr>
            <a:r>
              <a:rPr lang="en-IN" sz="1600" b="1" dirty="0"/>
              <a:t>Multi Commodity Exchange (MCX):</a:t>
            </a:r>
            <a:endParaRPr lang="en-IN" sz="1600" dirty="0"/>
          </a:p>
          <a:p>
            <a:pPr marL="1085850" lvl="1" indent="-400050">
              <a:lnSpc>
                <a:spcPct val="150000"/>
              </a:lnSpc>
              <a:buFont typeface="+mj-lt"/>
              <a:buAutoNum type="romanLcPeriod"/>
            </a:pPr>
            <a:r>
              <a:rPr lang="en-IN" sz="1600" b="1" dirty="0"/>
              <a:t>Overview:</a:t>
            </a:r>
            <a:r>
              <a:rPr lang="en-IN" sz="1600" dirty="0"/>
              <a:t> One of India's largest commodity exchanges.</a:t>
            </a:r>
          </a:p>
          <a:p>
            <a:pPr marL="1085850" lvl="1" indent="-400050">
              <a:lnSpc>
                <a:spcPct val="150000"/>
              </a:lnSpc>
              <a:buFont typeface="+mj-lt"/>
              <a:buAutoNum type="romanLcPeriod"/>
            </a:pPr>
            <a:r>
              <a:rPr lang="en-IN" sz="1600" b="1" dirty="0"/>
              <a:t>Commodities Traded:</a:t>
            </a:r>
            <a:r>
              <a:rPr lang="en-IN" sz="1600" dirty="0"/>
              <a:t> Metals, energy, agricultural products.</a:t>
            </a:r>
          </a:p>
          <a:p>
            <a:pPr>
              <a:lnSpc>
                <a:spcPct val="150000"/>
              </a:lnSpc>
            </a:pPr>
            <a:r>
              <a:rPr lang="en-IN" sz="1600" b="1" dirty="0"/>
              <a:t>National Commodity and Derivatives Exchange (NCDEX):</a:t>
            </a:r>
            <a:endParaRPr lang="en-IN" sz="1600" dirty="0"/>
          </a:p>
          <a:p>
            <a:pPr marL="1085850" lvl="1" indent="-400050">
              <a:lnSpc>
                <a:spcPct val="150000"/>
              </a:lnSpc>
              <a:buFont typeface="+mj-lt"/>
              <a:buAutoNum type="romanLcPeriod"/>
            </a:pPr>
            <a:r>
              <a:rPr lang="en-IN" sz="1600" b="1" dirty="0"/>
              <a:t>Overview:</a:t>
            </a:r>
            <a:r>
              <a:rPr lang="en-IN" sz="1600" dirty="0"/>
              <a:t> Specializes in agricultural commodities.</a:t>
            </a:r>
          </a:p>
          <a:p>
            <a:pPr marL="1085850" lvl="1" indent="-400050">
              <a:lnSpc>
                <a:spcPct val="150000"/>
              </a:lnSpc>
              <a:buFont typeface="+mj-lt"/>
              <a:buAutoNum type="romanLcPeriod"/>
            </a:pPr>
            <a:r>
              <a:rPr lang="en-IN" sz="1600" b="1" dirty="0"/>
              <a:t>Commodities Traded:</a:t>
            </a:r>
            <a:r>
              <a:rPr lang="en-IN" sz="1600" dirty="0"/>
              <a:t> Grains, pulses, spices, oils.</a:t>
            </a:r>
          </a:p>
          <a:p>
            <a:pPr>
              <a:lnSpc>
                <a:spcPct val="150000"/>
              </a:lnSpc>
            </a:pPr>
            <a:r>
              <a:rPr lang="en-IN" sz="1600" b="1" dirty="0"/>
              <a:t>Indian Commodity Exchange (ICEX):</a:t>
            </a:r>
            <a:endParaRPr lang="en-IN" sz="1600" dirty="0"/>
          </a:p>
          <a:p>
            <a:pPr marL="1085850" lvl="1" indent="-400050">
              <a:lnSpc>
                <a:spcPct val="150000"/>
              </a:lnSpc>
              <a:buFont typeface="+mj-lt"/>
              <a:buAutoNum type="romanLcPeriod"/>
            </a:pPr>
            <a:r>
              <a:rPr lang="en-IN" sz="1600" b="1" dirty="0"/>
              <a:t>Overview:</a:t>
            </a:r>
            <a:r>
              <a:rPr lang="en-IN" sz="1600" dirty="0"/>
              <a:t> Focuses on commodity derivatives, especially in energy and metals.</a:t>
            </a:r>
          </a:p>
          <a:p>
            <a:pPr marL="1085850" lvl="1" indent="-400050">
              <a:lnSpc>
                <a:spcPct val="150000"/>
              </a:lnSpc>
              <a:buFont typeface="+mj-lt"/>
              <a:buAutoNum type="romanLcPeriod"/>
            </a:pPr>
            <a:r>
              <a:rPr lang="en-IN" sz="1600" b="1" dirty="0"/>
              <a:t>Commodities Traded:</a:t>
            </a:r>
            <a:r>
              <a:rPr lang="en-IN" sz="1600" dirty="0"/>
              <a:t> Energy products, metals.</a:t>
            </a:r>
          </a:p>
        </p:txBody>
      </p:sp>
      <p:sp>
        <p:nvSpPr>
          <p:cNvPr id="7" name="Freeform: Shape 6">
            <a:extLst>
              <a:ext uri="{FF2B5EF4-FFF2-40B4-BE49-F238E27FC236}">
                <a16:creationId xmlns:a16="http://schemas.microsoft.com/office/drawing/2014/main" id="{56C33BC2-2F9E-48AE-9CDF-F118238CAB7A}"/>
              </a:ext>
            </a:extLst>
          </p:cNvPr>
          <p:cNvSpPr/>
          <p:nvPr/>
        </p:nvSpPr>
        <p:spPr>
          <a:xfrm>
            <a:off x="7602792" y="9088137"/>
            <a:ext cx="3069066" cy="306906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3B3DFD6-10BF-4DD9-88E3-95E173F4D134}"/>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C2D580-082E-473E-AA14-CAC2D638FE9F}"/>
              </a:ext>
            </a:extLst>
          </p:cNvPr>
          <p:cNvSpPr txBox="1"/>
          <p:nvPr/>
        </p:nvSpPr>
        <p:spPr>
          <a:xfrm>
            <a:off x="10553076" y="2870096"/>
            <a:ext cx="6342530" cy="6421758"/>
          </a:xfrm>
          <a:prstGeom prst="rect">
            <a:avLst/>
          </a:prstGeom>
          <a:noFill/>
        </p:spPr>
        <p:txBody>
          <a:bodyPr wrap="square" rtlCol="0">
            <a:spAutoFit/>
          </a:bodyPr>
          <a:lstStyle/>
          <a:p>
            <a:pPr>
              <a:lnSpc>
                <a:spcPct val="150000"/>
              </a:lnSpc>
            </a:pPr>
            <a:r>
              <a:rPr lang="en-IN" sz="2000" b="1" dirty="0"/>
              <a:t>Commodity Exchanges Abroad:</a:t>
            </a:r>
            <a:endParaRPr lang="en-IN" sz="2000" dirty="0"/>
          </a:p>
          <a:p>
            <a:pPr>
              <a:lnSpc>
                <a:spcPct val="150000"/>
              </a:lnSpc>
            </a:pPr>
            <a:r>
              <a:rPr lang="en-IN" sz="1600" b="1" dirty="0"/>
              <a:t>Chicago Mercantile Exchange (CME Group):</a:t>
            </a:r>
            <a:endParaRPr lang="en-IN" sz="1600" dirty="0"/>
          </a:p>
          <a:p>
            <a:pPr marL="1085850" lvl="1" indent="-400050">
              <a:lnSpc>
                <a:spcPct val="150000"/>
              </a:lnSpc>
              <a:buFont typeface="+mj-lt"/>
              <a:buAutoNum type="romanLcPeriod"/>
            </a:pPr>
            <a:r>
              <a:rPr lang="en-IN" sz="1600" b="1" dirty="0"/>
              <a:t>Overview:</a:t>
            </a:r>
            <a:r>
              <a:rPr lang="en-IN" sz="1600" dirty="0"/>
              <a:t> One of the largest global derivatives exchanges.</a:t>
            </a:r>
          </a:p>
          <a:p>
            <a:pPr marL="1085850" lvl="1" indent="-400050">
              <a:lnSpc>
                <a:spcPct val="150000"/>
              </a:lnSpc>
              <a:buFont typeface="+mj-lt"/>
              <a:buAutoNum type="romanLcPeriod"/>
            </a:pPr>
            <a:r>
              <a:rPr lang="en-IN" sz="1600" b="1" dirty="0"/>
              <a:t>Commodities Traded:</a:t>
            </a:r>
            <a:r>
              <a:rPr lang="en-IN" sz="1600" dirty="0"/>
              <a:t> Agricultural products, energy, metals.</a:t>
            </a:r>
          </a:p>
          <a:p>
            <a:pPr>
              <a:lnSpc>
                <a:spcPct val="150000"/>
              </a:lnSpc>
            </a:pPr>
            <a:r>
              <a:rPr lang="en-IN" sz="1600" b="1" dirty="0"/>
              <a:t>Intercontinental Exchange (ICE):</a:t>
            </a:r>
            <a:endParaRPr lang="en-IN" sz="1600" dirty="0"/>
          </a:p>
          <a:p>
            <a:pPr marL="1085850" lvl="1" indent="-400050">
              <a:lnSpc>
                <a:spcPct val="150000"/>
              </a:lnSpc>
              <a:buFont typeface="+mj-lt"/>
              <a:buAutoNum type="romanLcPeriod"/>
            </a:pPr>
            <a:r>
              <a:rPr lang="en-IN" sz="1600" b="1" dirty="0"/>
              <a:t>Overview:</a:t>
            </a:r>
            <a:r>
              <a:rPr lang="en-IN" sz="1600" dirty="0"/>
              <a:t> Operates global exchanges and clearinghouses.</a:t>
            </a:r>
          </a:p>
          <a:p>
            <a:pPr marL="1085850" lvl="1" indent="-400050">
              <a:lnSpc>
                <a:spcPct val="150000"/>
              </a:lnSpc>
              <a:buFont typeface="+mj-lt"/>
              <a:buAutoNum type="romanLcPeriod"/>
            </a:pPr>
            <a:r>
              <a:rPr lang="en-IN" sz="1600" b="1" dirty="0"/>
              <a:t>Commodities Traded:</a:t>
            </a:r>
            <a:r>
              <a:rPr lang="en-IN" sz="1600" dirty="0"/>
              <a:t> Energy, agriculture, metals.</a:t>
            </a:r>
          </a:p>
          <a:p>
            <a:pPr>
              <a:lnSpc>
                <a:spcPct val="150000"/>
              </a:lnSpc>
            </a:pPr>
            <a:r>
              <a:rPr lang="en-IN" sz="1600" b="1" dirty="0"/>
              <a:t>London Metal Exchange (LME):</a:t>
            </a:r>
            <a:endParaRPr lang="en-IN" sz="1600" dirty="0"/>
          </a:p>
          <a:p>
            <a:pPr marL="1085850" lvl="1" indent="-400050">
              <a:lnSpc>
                <a:spcPct val="150000"/>
              </a:lnSpc>
              <a:buFont typeface="+mj-lt"/>
              <a:buAutoNum type="romanLcPeriod"/>
            </a:pPr>
            <a:r>
              <a:rPr lang="en-IN" sz="1600" b="1" dirty="0"/>
              <a:t>Overview:</a:t>
            </a:r>
            <a:r>
              <a:rPr lang="en-IN" sz="1600" dirty="0"/>
              <a:t> Specializes in non-ferrous metals trading.</a:t>
            </a:r>
          </a:p>
          <a:p>
            <a:pPr marL="1085850" lvl="1" indent="-400050">
              <a:lnSpc>
                <a:spcPct val="150000"/>
              </a:lnSpc>
              <a:buFont typeface="+mj-lt"/>
              <a:buAutoNum type="romanLcPeriod"/>
            </a:pPr>
            <a:r>
              <a:rPr lang="en-IN" sz="1600" b="1" dirty="0"/>
              <a:t>Commodities Traded:</a:t>
            </a:r>
            <a:r>
              <a:rPr lang="en-IN" sz="1600" dirty="0"/>
              <a:t> Copper, </a:t>
            </a:r>
            <a:r>
              <a:rPr lang="en-IN" sz="1600" dirty="0" err="1"/>
              <a:t>aluminum</a:t>
            </a:r>
            <a:r>
              <a:rPr lang="en-IN" sz="1600" dirty="0"/>
              <a:t>, nickel.</a:t>
            </a:r>
          </a:p>
          <a:p>
            <a:pPr>
              <a:lnSpc>
                <a:spcPct val="150000"/>
              </a:lnSpc>
            </a:pPr>
            <a:r>
              <a:rPr lang="en-IN" sz="1600" b="1" dirty="0"/>
              <a:t>Tokyo Commodity Exchange (TOCOM):</a:t>
            </a:r>
            <a:endParaRPr lang="en-IN" sz="1600" dirty="0"/>
          </a:p>
          <a:p>
            <a:pPr marL="1085850" lvl="1" indent="-400050">
              <a:lnSpc>
                <a:spcPct val="150000"/>
              </a:lnSpc>
              <a:buFont typeface="+mj-lt"/>
              <a:buAutoNum type="romanLcPeriod"/>
            </a:pPr>
            <a:r>
              <a:rPr lang="en-IN" sz="1600" b="1" dirty="0"/>
              <a:t>Overview:</a:t>
            </a:r>
            <a:r>
              <a:rPr lang="en-IN" sz="1600" dirty="0"/>
              <a:t> Japan's leading commodity futures exchange.</a:t>
            </a:r>
          </a:p>
          <a:p>
            <a:pPr marL="1085850" lvl="1" indent="-400050">
              <a:lnSpc>
                <a:spcPct val="150000"/>
              </a:lnSpc>
              <a:buFont typeface="+mj-lt"/>
              <a:buAutoNum type="romanLcPeriod"/>
            </a:pPr>
            <a:r>
              <a:rPr lang="en-IN" sz="1600" b="1" dirty="0"/>
              <a:t>Commodities Traded:</a:t>
            </a:r>
            <a:r>
              <a:rPr lang="en-IN" sz="1600" dirty="0"/>
              <a:t> Precious metals, energy, rubber</a:t>
            </a:r>
          </a:p>
        </p:txBody>
      </p:sp>
    </p:spTree>
    <p:extLst>
      <p:ext uri="{BB962C8B-B14F-4D97-AF65-F5344CB8AC3E}">
        <p14:creationId xmlns:p14="http://schemas.microsoft.com/office/powerpoint/2010/main" val="421561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5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4C87A39-D63B-405A-B756-04CFB65F53B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9280172" y="-2316974"/>
            <a:ext cx="14920948" cy="14920948"/>
          </a:xfrm>
        </p:spPr>
      </p:pic>
      <p:sp>
        <p:nvSpPr>
          <p:cNvPr id="2" name="Google Shape;204;p13">
            <a:extLst>
              <a:ext uri="{FF2B5EF4-FFF2-40B4-BE49-F238E27FC236}">
                <a16:creationId xmlns:a16="http://schemas.microsoft.com/office/drawing/2014/main" id="{DF731B20-F5E3-4DDF-9AA7-D435BAE763B0}"/>
              </a:ext>
            </a:extLst>
          </p:cNvPr>
          <p:cNvSpPr txBox="1">
            <a:spLocks/>
          </p:cNvSpPr>
          <p:nvPr/>
        </p:nvSpPr>
        <p:spPr>
          <a:xfrm>
            <a:off x="1833946" y="1719430"/>
            <a:ext cx="6517574"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IN" sz="5400" b="1" dirty="0">
                <a:solidFill>
                  <a:schemeClr val="tx1">
                    <a:lumMod val="85000"/>
                    <a:lumOff val="15000"/>
                  </a:schemeClr>
                </a:solidFill>
                <a:latin typeface="Century Gothic" panose="020B0502020202020204" pitchFamily="34" charset="0"/>
                <a:cs typeface="Fredoka" pitchFamily="2" charset="-79"/>
              </a:rPr>
              <a:t>Reasons for Investing in Commodities</a:t>
            </a:r>
            <a:endParaRPr lang="en-US" sz="5400" b="1" dirty="0">
              <a:solidFill>
                <a:schemeClr val="tx1">
                  <a:lumMod val="85000"/>
                  <a:lumOff val="15000"/>
                </a:schemeClr>
              </a:solidFill>
              <a:latin typeface="Century Gothic" panose="020B0502020202020204" pitchFamily="34" charset="0"/>
              <a:cs typeface="Fredoka" pitchFamily="2" charset="-79"/>
            </a:endParaRP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059D3AA-6C0C-4FC7-8B4D-12BCFBF32895}"/>
              </a:ext>
            </a:extLst>
          </p:cNvPr>
          <p:cNvSpPr/>
          <p:nvPr/>
        </p:nvSpPr>
        <p:spPr>
          <a:xfrm>
            <a:off x="1755647" y="3925651"/>
            <a:ext cx="6769787" cy="5031570"/>
          </a:xfrm>
          <a:prstGeom prst="rect">
            <a:avLst/>
          </a:prstGeom>
        </p:spPr>
        <p:txBody>
          <a:bodyPr wrap="square">
            <a:spAutoFit/>
          </a:bodyPr>
          <a:lstStyle/>
          <a:p>
            <a:pPr marL="400050" indent="-400050">
              <a:lnSpc>
                <a:spcPct val="150000"/>
              </a:lnSpc>
              <a:buFont typeface="+mj-lt"/>
              <a:buAutoNum type="romanUcPeriod"/>
            </a:pPr>
            <a:r>
              <a:rPr lang="en-US" sz="1800" b="1" dirty="0"/>
              <a:t>Diversification:</a:t>
            </a:r>
            <a:r>
              <a:rPr lang="en-US" sz="1800" dirty="0"/>
              <a:t> Low correlation with stocks and bonds.</a:t>
            </a:r>
          </a:p>
          <a:p>
            <a:pPr marL="400050" indent="-400050">
              <a:lnSpc>
                <a:spcPct val="150000"/>
              </a:lnSpc>
              <a:buFont typeface="+mj-lt"/>
              <a:buAutoNum type="romanUcPeriod"/>
            </a:pPr>
            <a:r>
              <a:rPr lang="en-US" sz="1800" b="1" dirty="0"/>
              <a:t>Inflation Hedge:</a:t>
            </a:r>
            <a:r>
              <a:rPr lang="en-US" sz="1800" dirty="0"/>
              <a:t> Preserves purchasing power.</a:t>
            </a:r>
          </a:p>
          <a:p>
            <a:pPr marL="400050" indent="-400050">
              <a:lnSpc>
                <a:spcPct val="150000"/>
              </a:lnSpc>
              <a:buFont typeface="+mj-lt"/>
              <a:buAutoNum type="romanUcPeriod"/>
            </a:pPr>
            <a:r>
              <a:rPr lang="en-US" sz="1800" b="1" dirty="0"/>
              <a:t>Risk Management:</a:t>
            </a:r>
            <a:r>
              <a:rPr lang="en-US" sz="1800" dirty="0"/>
              <a:t> Futures for stability in cash flows.</a:t>
            </a:r>
          </a:p>
          <a:p>
            <a:pPr marL="400050" indent="-400050">
              <a:lnSpc>
                <a:spcPct val="150000"/>
              </a:lnSpc>
              <a:buFont typeface="+mj-lt"/>
              <a:buAutoNum type="romanUcPeriod"/>
            </a:pPr>
            <a:r>
              <a:rPr lang="en-US" sz="1800" b="1" dirty="0"/>
              <a:t>Supply and Demand Dynamics:</a:t>
            </a:r>
            <a:r>
              <a:rPr lang="en-US" sz="1800" dirty="0"/>
              <a:t> Influenced by global factors.</a:t>
            </a:r>
          </a:p>
          <a:p>
            <a:pPr marL="400050" indent="-400050">
              <a:lnSpc>
                <a:spcPct val="150000"/>
              </a:lnSpc>
              <a:buFont typeface="+mj-lt"/>
              <a:buAutoNum type="romanUcPeriod"/>
            </a:pPr>
            <a:r>
              <a:rPr lang="en-US" sz="1800" b="1" dirty="0"/>
              <a:t>Global Economic Growth:</a:t>
            </a:r>
            <a:r>
              <a:rPr lang="en-US" sz="1800" dirty="0"/>
              <a:t> Linked to economic expansions.</a:t>
            </a:r>
          </a:p>
          <a:p>
            <a:pPr marL="400050" indent="-400050">
              <a:lnSpc>
                <a:spcPct val="150000"/>
              </a:lnSpc>
              <a:buFont typeface="+mj-lt"/>
              <a:buAutoNum type="romanUcPeriod"/>
            </a:pPr>
            <a:r>
              <a:rPr lang="en-US" sz="1800" b="1" dirty="0"/>
              <a:t>Portfolio Inflation Protection:</a:t>
            </a:r>
            <a:r>
              <a:rPr lang="en-US" sz="1800" dirty="0"/>
              <a:t> Acts as a store of value.</a:t>
            </a:r>
          </a:p>
          <a:p>
            <a:pPr marL="400050" indent="-400050">
              <a:lnSpc>
                <a:spcPct val="150000"/>
              </a:lnSpc>
              <a:buFont typeface="+mj-lt"/>
              <a:buAutoNum type="romanUcPeriod"/>
            </a:pPr>
            <a:r>
              <a:rPr lang="en-US" sz="1800" b="1" dirty="0"/>
              <a:t>Tangible Assets:</a:t>
            </a:r>
            <a:r>
              <a:rPr lang="en-US" sz="1800" dirty="0"/>
              <a:t> Intrinsic value in physical goods.</a:t>
            </a:r>
          </a:p>
          <a:p>
            <a:pPr marL="400050" indent="-400050">
              <a:lnSpc>
                <a:spcPct val="150000"/>
              </a:lnSpc>
              <a:buFont typeface="+mj-lt"/>
              <a:buAutoNum type="romanUcPeriod"/>
            </a:pPr>
            <a:r>
              <a:rPr lang="en-US" sz="1800" b="1" dirty="0"/>
              <a:t>Speculative Opportunities:</a:t>
            </a:r>
            <a:r>
              <a:rPr lang="en-US" sz="1800" dirty="0"/>
              <a:t> Short-term trading potential.</a:t>
            </a:r>
          </a:p>
          <a:p>
            <a:pPr marL="400050" indent="-400050">
              <a:lnSpc>
                <a:spcPct val="150000"/>
              </a:lnSpc>
              <a:buFont typeface="+mj-lt"/>
              <a:buAutoNum type="romanUcPeriod"/>
            </a:pPr>
            <a:r>
              <a:rPr lang="en-US" sz="1800" b="1" dirty="0"/>
              <a:t>Emerging Market Growth:</a:t>
            </a:r>
            <a:r>
              <a:rPr lang="en-US" sz="1800" dirty="0"/>
              <a:t> Benefits from emerging economies.</a:t>
            </a:r>
          </a:p>
          <a:p>
            <a:pPr marL="400050" indent="-400050">
              <a:lnSpc>
                <a:spcPct val="150000"/>
              </a:lnSpc>
              <a:buFont typeface="+mj-lt"/>
              <a:buAutoNum type="romanUcPeriod"/>
            </a:pPr>
            <a:r>
              <a:rPr lang="en-US" sz="1800" b="1" dirty="0"/>
              <a:t>Alternative Investments:</a:t>
            </a:r>
            <a:r>
              <a:rPr lang="en-US" sz="1800" dirty="0"/>
              <a:t> Offers a unique risk-return profile.</a:t>
            </a:r>
          </a:p>
        </p:txBody>
      </p:sp>
      <p:sp>
        <p:nvSpPr>
          <p:cNvPr id="8" name="Freeform: Shape 7">
            <a:extLst>
              <a:ext uri="{FF2B5EF4-FFF2-40B4-BE49-F238E27FC236}">
                <a16:creationId xmlns:a16="http://schemas.microsoft.com/office/drawing/2014/main" id="{E865737A-C024-4852-81F8-A87E8719633B}"/>
              </a:ext>
            </a:extLst>
          </p:cNvPr>
          <p:cNvSpPr/>
          <p:nvPr/>
        </p:nvSpPr>
        <p:spPr>
          <a:xfrm>
            <a:off x="11060574" y="1719430"/>
            <a:ext cx="7463150" cy="7463150"/>
          </a:xfrm>
          <a:custGeom>
            <a:avLst/>
            <a:gdLst>
              <a:gd name="connsiteX0" fmla="*/ 3731576 w 7463150"/>
              <a:gd name="connsiteY0" fmla="*/ 0 h 7463150"/>
              <a:gd name="connsiteX1" fmla="*/ 7463150 w 7463150"/>
              <a:gd name="connsiteY1" fmla="*/ 3731575 h 7463150"/>
              <a:gd name="connsiteX2" fmla="*/ 3731576 w 7463150"/>
              <a:gd name="connsiteY2" fmla="*/ 7463150 h 7463150"/>
              <a:gd name="connsiteX3" fmla="*/ 0 w 7463150"/>
              <a:gd name="connsiteY3" fmla="*/ 3731575 h 7463150"/>
              <a:gd name="connsiteX4" fmla="*/ 3731576 w 7463150"/>
              <a:gd name="connsiteY4" fmla="*/ 0 h 746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3150" h="7463150">
                <a:moveTo>
                  <a:pt x="3731576" y="0"/>
                </a:moveTo>
                <a:cubicBezTo>
                  <a:pt x="5792468" y="0"/>
                  <a:pt x="7463150" y="1670683"/>
                  <a:pt x="7463150" y="3731575"/>
                </a:cubicBezTo>
                <a:cubicBezTo>
                  <a:pt x="7463150" y="5792467"/>
                  <a:pt x="5792468" y="7463150"/>
                  <a:pt x="3731576" y="7463150"/>
                </a:cubicBezTo>
                <a:cubicBezTo>
                  <a:pt x="1670684" y="7463150"/>
                  <a:pt x="0" y="5792467"/>
                  <a:pt x="0" y="3731575"/>
                </a:cubicBezTo>
                <a:cubicBezTo>
                  <a:pt x="0" y="1670683"/>
                  <a:pt x="1670684" y="0"/>
                  <a:pt x="3731576"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465F2E98-E92D-4750-9C1E-4EEFAE487111}"/>
              </a:ext>
            </a:extLst>
          </p:cNvPr>
          <p:cNvSpPr/>
          <p:nvPr/>
        </p:nvSpPr>
        <p:spPr>
          <a:xfrm>
            <a:off x="-1304191" y="7159394"/>
            <a:ext cx="2160276" cy="216027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25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0" presetClass="entr" presetSubtype="0" fill="hold" grpId="0" nodeType="withEffect">
                                  <p:stCondLst>
                                    <p:cond delay="0"/>
                                  </p:stCondLst>
                                  <p:iterate type="lt">
                                    <p:tmPct val="3000"/>
                                  </p:iterate>
                                  <p:childTnLst>
                                    <p:set>
                                      <p:cBhvr>
                                        <p:cTn id="14" dur="750" fill="hold">
                                          <p:stCondLst>
                                            <p:cond delay="0"/>
                                          </p:stCondLst>
                                        </p:cTn>
                                        <p:tgtEl>
                                          <p:spTgt spid="2"/>
                                        </p:tgtEl>
                                        <p:attrNameLst>
                                          <p:attrName>style.visibility</p:attrName>
                                        </p:attrNameLst>
                                      </p:cBhvr>
                                      <p:to>
                                        <p:strVal val="visible"/>
                                      </p:to>
                                    </p:set>
                                    <p:anim to="" calcmode="lin" valueType="num">
                                      <p:cBhvr>
                                        <p:cTn id="15"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6" dur="750">
                                          <p:stCondLst>
                                            <p:cond delay="0"/>
                                          </p:stCondLst>
                                        </p:cTn>
                                        <p:tgtEl>
                                          <p:spTgt spid="2"/>
                                        </p:tgtEl>
                                      </p:cBhvr>
                                    </p:animEffect>
                                  </p:childTnLst>
                                </p:cTn>
                              </p:par>
                            </p:childTnLst>
                          </p:cTn>
                        </p:par>
                        <p:par>
                          <p:cTn id="17" fill="hold">
                            <p:stCondLst>
                              <p:cond delay="1448"/>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074B82-9926-AE20-4577-263BA6AF9351}"/>
              </a:ext>
            </a:extLst>
          </p:cNvPr>
          <p:cNvSpPr/>
          <p:nvPr/>
        </p:nvSpPr>
        <p:spPr>
          <a:xfrm>
            <a:off x="9406113" y="4365403"/>
            <a:ext cx="3017688" cy="1025474"/>
          </a:xfrm>
          <a:prstGeom prst="rect">
            <a:avLst/>
          </a:prstGeom>
        </p:spPr>
        <p:txBody>
          <a:bodyPr wrap="square">
            <a:spAutoFit/>
          </a:bodyPr>
          <a:lstStyle/>
          <a:p>
            <a:pPr algn="ctr">
              <a:lnSpc>
                <a:spcPct val="150000"/>
              </a:lnSpc>
            </a:pPr>
            <a:r>
              <a:rPr lang="en-US" sz="1400" dirty="0"/>
              <a:t>Helps manage and mitigate price risks associated with commodity price volatility.</a:t>
            </a:r>
            <a:endParaRPr lang="zh-CN" altLang="en-US" sz="300" dirty="0">
              <a:solidFill>
                <a:schemeClr val="bg1">
                  <a:lumMod val="65000"/>
                </a:schemeClr>
              </a:solidFill>
            </a:endParaRPr>
          </a:p>
        </p:txBody>
      </p:sp>
      <p:sp>
        <p:nvSpPr>
          <p:cNvPr id="3" name="Rectangle 2">
            <a:extLst>
              <a:ext uri="{FF2B5EF4-FFF2-40B4-BE49-F238E27FC236}">
                <a16:creationId xmlns:a16="http://schemas.microsoft.com/office/drawing/2014/main" id="{AFADF22D-1133-171A-CADE-4874F84E61AF}"/>
              </a:ext>
            </a:extLst>
          </p:cNvPr>
          <p:cNvSpPr/>
          <p:nvPr/>
        </p:nvSpPr>
        <p:spPr>
          <a:xfrm>
            <a:off x="13588903" y="4389299"/>
            <a:ext cx="2461974" cy="1025474"/>
          </a:xfrm>
          <a:prstGeom prst="rect">
            <a:avLst/>
          </a:prstGeom>
        </p:spPr>
        <p:txBody>
          <a:bodyPr wrap="square">
            <a:spAutoFit/>
          </a:bodyPr>
          <a:lstStyle/>
          <a:p>
            <a:pPr algn="ctr">
              <a:lnSpc>
                <a:spcPct val="150000"/>
              </a:lnSpc>
            </a:pPr>
            <a:r>
              <a:rPr lang="en-US" sz="1400" dirty="0"/>
              <a:t>Traded on commodity exchanges like MCX, NCDEX, CME, and ICE.</a:t>
            </a:r>
            <a:endParaRPr lang="zh-CN" altLang="en-US" sz="300" dirty="0">
              <a:solidFill>
                <a:schemeClr val="bg1">
                  <a:lumMod val="65000"/>
                </a:schemeClr>
              </a:solidFill>
            </a:endParaRPr>
          </a:p>
        </p:txBody>
      </p:sp>
      <p:sp>
        <p:nvSpPr>
          <p:cNvPr id="4" name="Rectangle 3">
            <a:extLst>
              <a:ext uri="{FF2B5EF4-FFF2-40B4-BE49-F238E27FC236}">
                <a16:creationId xmlns:a16="http://schemas.microsoft.com/office/drawing/2014/main" id="{04547667-848F-D556-5A0F-B6342EC14A25}"/>
              </a:ext>
            </a:extLst>
          </p:cNvPr>
          <p:cNvSpPr/>
          <p:nvPr/>
        </p:nvSpPr>
        <p:spPr>
          <a:xfrm>
            <a:off x="9683970" y="8298041"/>
            <a:ext cx="2461974" cy="1348639"/>
          </a:xfrm>
          <a:prstGeom prst="rect">
            <a:avLst/>
          </a:prstGeom>
        </p:spPr>
        <p:txBody>
          <a:bodyPr wrap="square">
            <a:spAutoFit/>
          </a:bodyPr>
          <a:lstStyle/>
          <a:p>
            <a:pPr algn="ctr">
              <a:lnSpc>
                <a:spcPct val="150000"/>
              </a:lnSpc>
            </a:pPr>
            <a:r>
              <a:rPr lang="en-US" sz="1400" dirty="0"/>
              <a:t>Regulated by financial authorities such as SEBI (in India) to ensure market integrity.</a:t>
            </a:r>
            <a:endParaRPr lang="zh-CN" altLang="en-US" sz="300" dirty="0">
              <a:solidFill>
                <a:schemeClr val="bg1">
                  <a:lumMod val="65000"/>
                </a:schemeClr>
              </a:solidFill>
            </a:endParaRPr>
          </a:p>
        </p:txBody>
      </p:sp>
      <p:sp>
        <p:nvSpPr>
          <p:cNvPr id="5" name="Rectangle 4">
            <a:extLst>
              <a:ext uri="{FF2B5EF4-FFF2-40B4-BE49-F238E27FC236}">
                <a16:creationId xmlns:a16="http://schemas.microsoft.com/office/drawing/2014/main" id="{4A64976D-8316-1E5A-C151-A4F60FE49F26}"/>
              </a:ext>
            </a:extLst>
          </p:cNvPr>
          <p:cNvSpPr/>
          <p:nvPr/>
        </p:nvSpPr>
        <p:spPr>
          <a:xfrm>
            <a:off x="13588903" y="8298041"/>
            <a:ext cx="2461974" cy="1348639"/>
          </a:xfrm>
          <a:prstGeom prst="rect">
            <a:avLst/>
          </a:prstGeom>
        </p:spPr>
        <p:txBody>
          <a:bodyPr wrap="square">
            <a:spAutoFit/>
          </a:bodyPr>
          <a:lstStyle/>
          <a:p>
            <a:pPr algn="ctr">
              <a:lnSpc>
                <a:spcPct val="150000"/>
              </a:lnSpc>
            </a:pPr>
            <a:r>
              <a:rPr lang="en-US" sz="1400" dirty="0"/>
              <a:t>Standardized terms including contract size, expiration date, and price quotation.</a:t>
            </a:r>
            <a:endParaRPr lang="zh-CN" altLang="en-US" sz="300" dirty="0">
              <a:solidFill>
                <a:schemeClr val="bg1">
                  <a:lumMod val="65000"/>
                </a:schemeClr>
              </a:solidFill>
            </a:endParaRPr>
          </a:p>
        </p:txBody>
      </p:sp>
      <p:sp>
        <p:nvSpPr>
          <p:cNvPr id="6" name="TextBox 5">
            <a:extLst>
              <a:ext uri="{FF2B5EF4-FFF2-40B4-BE49-F238E27FC236}">
                <a16:creationId xmlns:a16="http://schemas.microsoft.com/office/drawing/2014/main" id="{D5207EF8-21C3-765C-7D74-2A768152CC62}"/>
              </a:ext>
            </a:extLst>
          </p:cNvPr>
          <p:cNvSpPr txBox="1"/>
          <p:nvPr/>
        </p:nvSpPr>
        <p:spPr>
          <a:xfrm>
            <a:off x="1886342" y="1166831"/>
            <a:ext cx="4687060" cy="1588127"/>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nSpc>
                <a:spcPct val="90000"/>
              </a:lnSpc>
              <a:spcBef>
                <a:spcPts val="0"/>
              </a:spcBef>
            </a:pPr>
            <a:r>
              <a:rPr lang="en-US" altLang="zh-CN" sz="5400" dirty="0">
                <a:latin typeface="Century Gothic" panose="020B0502020202020204" pitchFamily="34" charset="0"/>
                <a:ea typeface="+mj-ea"/>
                <a:cs typeface="Fredoka" pitchFamily="2" charset="-79"/>
              </a:rPr>
              <a:t>Commodity Derivatives</a:t>
            </a:r>
            <a:endParaRPr lang="en-US" sz="5400" dirty="0">
              <a:latin typeface="Century Gothic" panose="020B0502020202020204" pitchFamily="34" charset="0"/>
              <a:ea typeface="+mj-ea"/>
              <a:cs typeface="Fredoka" pitchFamily="2" charset="-79"/>
            </a:endParaRP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B5115C6-B85B-994A-3A32-E8824740E9A5}"/>
              </a:ext>
            </a:extLst>
          </p:cNvPr>
          <p:cNvSpPr/>
          <p:nvPr/>
        </p:nvSpPr>
        <p:spPr>
          <a:xfrm>
            <a:off x="1886342" y="3437150"/>
            <a:ext cx="6354669" cy="6667979"/>
          </a:xfrm>
          <a:prstGeom prst="rect">
            <a:avLst/>
          </a:prstGeom>
        </p:spPr>
        <p:txBody>
          <a:bodyPr wrap="square">
            <a:spAutoFit/>
          </a:bodyPr>
          <a:lstStyle/>
          <a:p>
            <a:pPr marL="400050" indent="-400050">
              <a:lnSpc>
                <a:spcPct val="150000"/>
              </a:lnSpc>
              <a:spcBef>
                <a:spcPts val="1200"/>
              </a:spcBef>
              <a:buFont typeface="+mj-lt"/>
              <a:buAutoNum type="romanUcPeriod"/>
            </a:pPr>
            <a:r>
              <a:rPr lang="en-US" sz="1600" dirty="0"/>
              <a:t>Financial instruments whose value is derived from an underlying commodity.</a:t>
            </a:r>
          </a:p>
          <a:p>
            <a:pPr marL="400050" indent="-400050">
              <a:lnSpc>
                <a:spcPct val="150000"/>
              </a:lnSpc>
              <a:spcBef>
                <a:spcPts val="1200"/>
              </a:spcBef>
              <a:buFont typeface="+mj-lt"/>
              <a:buAutoNum type="romanUcPeriod"/>
            </a:pPr>
            <a:r>
              <a:rPr lang="en-US" sz="1600" dirty="0"/>
              <a:t>Used for hedging against price fluctuations and for speculative trading.</a:t>
            </a:r>
          </a:p>
          <a:p>
            <a:pPr marL="400050" indent="-400050">
              <a:lnSpc>
                <a:spcPct val="150000"/>
              </a:lnSpc>
              <a:spcBef>
                <a:spcPts val="1200"/>
              </a:spcBef>
              <a:buFont typeface="+mj-lt"/>
              <a:buAutoNum type="romanUcPeriod"/>
            </a:pPr>
            <a:r>
              <a:rPr lang="en-US" sz="1600" dirty="0"/>
              <a:t>Includes futures contracts and options contracts.</a:t>
            </a:r>
          </a:p>
          <a:p>
            <a:pPr marL="400050" indent="-400050">
              <a:lnSpc>
                <a:spcPct val="150000"/>
              </a:lnSpc>
              <a:spcBef>
                <a:spcPts val="1200"/>
              </a:spcBef>
              <a:buFont typeface="+mj-lt"/>
              <a:buAutoNum type="romanUcPeriod"/>
            </a:pPr>
            <a:r>
              <a:rPr lang="en-US" sz="1600" dirty="0"/>
              <a:t>Can be based on various commodities such as metals, energy, agriculture, or financial instruments.</a:t>
            </a:r>
          </a:p>
          <a:p>
            <a:pPr marL="400050" indent="-400050">
              <a:lnSpc>
                <a:spcPct val="150000"/>
              </a:lnSpc>
              <a:spcBef>
                <a:spcPts val="1200"/>
              </a:spcBef>
              <a:buFont typeface="+mj-lt"/>
              <a:buAutoNum type="romanUcPeriod"/>
            </a:pPr>
            <a:r>
              <a:rPr lang="en-US" sz="1600" dirty="0"/>
              <a:t>Provides the ability to control a larger position with a relatively smaller amount of capital.</a:t>
            </a:r>
          </a:p>
          <a:p>
            <a:pPr marL="400050" indent="-400050">
              <a:lnSpc>
                <a:spcPct val="150000"/>
              </a:lnSpc>
              <a:spcBef>
                <a:spcPts val="1200"/>
              </a:spcBef>
              <a:buFont typeface="+mj-lt"/>
              <a:buAutoNum type="romanUcPeriod"/>
            </a:pPr>
            <a:r>
              <a:rPr lang="en-US" sz="1600" dirty="0"/>
              <a:t>Involves hedgers (producers, consumers), speculators, and arbitrageurs.</a:t>
            </a:r>
          </a:p>
          <a:p>
            <a:pPr marL="400050" indent="-400050">
              <a:lnSpc>
                <a:spcPct val="150000"/>
              </a:lnSpc>
              <a:spcBef>
                <a:spcPts val="1200"/>
              </a:spcBef>
              <a:buFont typeface="+mj-lt"/>
              <a:buAutoNum type="romanUcPeriod"/>
            </a:pPr>
            <a:r>
              <a:rPr lang="en-US" sz="1600" dirty="0"/>
              <a:t>Can be settled through physical delivery of the commodity or cash settlement based on market prices.</a:t>
            </a:r>
          </a:p>
          <a:p>
            <a:pPr marL="400050" indent="-400050">
              <a:lnSpc>
                <a:spcPct val="150000"/>
              </a:lnSpc>
              <a:spcBef>
                <a:spcPts val="1200"/>
              </a:spcBef>
              <a:buFont typeface="+mj-lt"/>
              <a:buAutoNum type="romanUcPeriod"/>
            </a:pPr>
            <a:r>
              <a:rPr lang="en-US" sz="1600" dirty="0"/>
              <a:t>Influenced by supply and demand dynamics, geopolitical factors, and global economic conditions.</a:t>
            </a:r>
            <a:endParaRPr lang="es-ES" altLang="zh-CN" sz="1600" dirty="0">
              <a:solidFill>
                <a:schemeClr val="bg1">
                  <a:lumMod val="65000"/>
                </a:schemeClr>
              </a:solidFill>
              <a:ea typeface="Lato Light" panose="020F0502020204030203" pitchFamily="34" charset="0"/>
              <a:cs typeface="Lato Light" panose="020F0502020204030203" pitchFamily="34" charset="0"/>
            </a:endParaRPr>
          </a:p>
        </p:txBody>
      </p:sp>
      <p:pic>
        <p:nvPicPr>
          <p:cNvPr id="17" name="Picture Placeholder 16">
            <a:extLst>
              <a:ext uri="{FF2B5EF4-FFF2-40B4-BE49-F238E27FC236}">
                <a16:creationId xmlns:a16="http://schemas.microsoft.com/office/drawing/2014/main" id="{2348DA0F-ADD5-4C6E-8D50-D1B093E51F05}"/>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9541865" y="5458131"/>
            <a:ext cx="2746184" cy="2746184"/>
          </a:xfrm>
        </p:spPr>
      </p:pic>
      <p:pic>
        <p:nvPicPr>
          <p:cNvPr id="19" name="Picture Placeholder 18">
            <a:extLst>
              <a:ext uri="{FF2B5EF4-FFF2-40B4-BE49-F238E27FC236}">
                <a16:creationId xmlns:a16="http://schemas.microsoft.com/office/drawing/2014/main" id="{96896961-2658-4F72-B6B4-C8D2139CE3B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13446798" y="5458131"/>
            <a:ext cx="2746184" cy="2746184"/>
          </a:xfrm>
        </p:spPr>
      </p:pic>
      <p:pic>
        <p:nvPicPr>
          <p:cNvPr id="11" name="Picture Placeholder 10">
            <a:extLst>
              <a:ext uri="{FF2B5EF4-FFF2-40B4-BE49-F238E27FC236}">
                <a16:creationId xmlns:a16="http://schemas.microsoft.com/office/drawing/2014/main" id="{742B08D1-B21D-4297-B4CC-05A03CDD6841}"/>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a:stretch/>
        </p:blipFill>
        <p:spPr>
          <a:xfrm>
            <a:off x="13446798" y="1551965"/>
            <a:ext cx="2746184" cy="2746184"/>
          </a:xfrm>
        </p:spPr>
      </p:pic>
      <p:pic>
        <p:nvPicPr>
          <p:cNvPr id="9" name="Picture Placeholder 8">
            <a:extLst>
              <a:ext uri="{FF2B5EF4-FFF2-40B4-BE49-F238E27FC236}">
                <a16:creationId xmlns:a16="http://schemas.microsoft.com/office/drawing/2014/main" id="{7AFD5BFB-B233-4CA3-9AEC-EDE73BFE48EF}"/>
              </a:ext>
            </a:extLst>
          </p:cNvPr>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p:blipFill>
        <p:spPr>
          <a:xfrm>
            <a:off x="9541865" y="1551965"/>
            <a:ext cx="2746184" cy="2746184"/>
          </a:xfrm>
        </p:spPr>
      </p:pic>
    </p:spTree>
    <p:extLst>
      <p:ext uri="{BB962C8B-B14F-4D97-AF65-F5344CB8AC3E}">
        <p14:creationId xmlns:p14="http://schemas.microsoft.com/office/powerpoint/2010/main" val="247738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
                                        </p:tgtEl>
                                        <p:attrNameLst>
                                          <p:attrName>style.visibility</p:attrName>
                                        </p:attrNameLst>
                                      </p:cBhvr>
                                      <p:to>
                                        <p:strVal val="visible"/>
                                      </p:to>
                                    </p:set>
                                    <p:anim to="" calcmode="lin" valueType="num">
                                      <p:cBhvr>
                                        <p:cTn id="7"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
                                        </p:tgtEl>
                                      </p:cBhvr>
                                    </p:animEffect>
                                  </p:childTnLst>
                                </p:cTn>
                              </p:par>
                            </p:childTnLst>
                          </p:cTn>
                        </p:par>
                        <p:par>
                          <p:cTn id="9" fill="hold">
                            <p:stCondLst>
                              <p:cond delay="1178"/>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2" presetClass="entr" presetSubtype="4"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ppt_x"/>
                                          </p:val>
                                        </p:tav>
                                        <p:tav tm="100000">
                                          <p:val>
                                            <p:strVal val="#ppt_x"/>
                                          </p:val>
                                        </p:tav>
                                      </p:tavLst>
                                    </p:anim>
                                    <p:anim calcmode="lin" valueType="num">
                                      <p:cBhvr additive="base">
                                        <p:cTn id="24" dur="10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ppt_x"/>
                                          </p:val>
                                        </p:tav>
                                        <p:tav tm="100000">
                                          <p:val>
                                            <p:strVal val="#ppt_x"/>
                                          </p:val>
                                        </p:tav>
                                      </p:tavLst>
                                    </p:anim>
                                    <p:anim calcmode="lin" valueType="num">
                                      <p:cBhvr additive="base">
                                        <p:cTn id="2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Simplicity theme">
  <a:themeElements>
    <a:clrScheme name="Custom 32">
      <a:dk1>
        <a:srgbClr val="000000"/>
      </a:dk1>
      <a:lt1>
        <a:srgbClr val="FFFFFF"/>
      </a:lt1>
      <a:dk2>
        <a:srgbClr val="282828"/>
      </a:dk2>
      <a:lt2>
        <a:srgbClr val="F0F0F0"/>
      </a:lt2>
      <a:accent1>
        <a:srgbClr val="F4D314"/>
      </a:accent1>
      <a:accent2>
        <a:srgbClr val="A760FF"/>
      </a:accent2>
      <a:accent3>
        <a:srgbClr val="646464"/>
      </a:accent3>
      <a:accent4>
        <a:srgbClr val="828282"/>
      </a:accent4>
      <a:accent5>
        <a:srgbClr val="A5A5A5"/>
      </a:accent5>
      <a:accent6>
        <a:srgbClr val="C9C9C9"/>
      </a:accent6>
      <a:hlink>
        <a:srgbClr val="F4D314"/>
      </a:hlink>
      <a:folHlink>
        <a:srgbClr val="BFBFBF"/>
      </a:folHlink>
    </a:clrScheme>
    <a:fontScheme name="Custom 5">
      <a:majorFont>
        <a:latin typeface="Outfit"/>
        <a:ea typeface=""/>
        <a:cs typeface=""/>
      </a:majorFont>
      <a:minorFont>
        <a:latin typeface="Outfi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2">
    <a:dk1>
      <a:srgbClr val="000000"/>
    </a:dk1>
    <a:lt1>
      <a:srgbClr val="FFFFFF"/>
    </a:lt1>
    <a:dk2>
      <a:srgbClr val="282828"/>
    </a:dk2>
    <a:lt2>
      <a:srgbClr val="F0F0F0"/>
    </a:lt2>
    <a:accent1>
      <a:srgbClr val="F4D314"/>
    </a:accent1>
    <a:accent2>
      <a:srgbClr val="A760FF"/>
    </a:accent2>
    <a:accent3>
      <a:srgbClr val="646464"/>
    </a:accent3>
    <a:accent4>
      <a:srgbClr val="828282"/>
    </a:accent4>
    <a:accent5>
      <a:srgbClr val="A5A5A5"/>
    </a:accent5>
    <a:accent6>
      <a:srgbClr val="C9C9C9"/>
    </a:accent6>
    <a:hlink>
      <a:srgbClr val="F4D31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414083</TotalTime>
  <Words>2167</Words>
  <Application>Microsoft Office PowerPoint</Application>
  <PresentationFormat>Custom</PresentationFormat>
  <Paragraphs>175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Microsoft YaHei Light</vt:lpstr>
      <vt:lpstr>Arial</vt:lpstr>
      <vt:lpstr>Century Gothic</vt:lpstr>
      <vt:lpstr>Courier New</vt:lpstr>
      <vt:lpstr>Fredoka Light</vt:lpstr>
      <vt:lpstr>Outfit</vt:lpstr>
      <vt:lpstr>Wingdings</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6021</cp:revision>
  <dcterms:created xsi:type="dcterms:W3CDTF">2015-11-23T02:03:38Z</dcterms:created>
  <dcterms:modified xsi:type="dcterms:W3CDTF">2023-12-06T10:58:52Z</dcterms:modified>
</cp:coreProperties>
</file>